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tiff" ContentType="image/tiff"/>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7" r:id="rId3"/>
  </p:sldMasterIdLst>
  <p:notesMasterIdLst>
    <p:notesMasterId r:id="rId40"/>
  </p:notesMasterIdLst>
  <p:handoutMasterIdLst>
    <p:handoutMasterId r:id="rId109"/>
  </p:handoutMasterIdLst>
  <p:sldIdLst>
    <p:sldId id="275" r:id="rId4"/>
    <p:sldId id="276" r:id="rId5"/>
    <p:sldId id="1578" r:id="rId6"/>
    <p:sldId id="1577" r:id="rId7"/>
    <p:sldId id="596" r:id="rId8"/>
    <p:sldId id="603" r:id="rId9"/>
    <p:sldId id="1596" r:id="rId10"/>
    <p:sldId id="438" r:id="rId11"/>
    <p:sldId id="1579" r:id="rId12"/>
    <p:sldId id="1585" r:id="rId13"/>
    <p:sldId id="1580" r:id="rId14"/>
    <p:sldId id="1582" r:id="rId15"/>
    <p:sldId id="1583" r:id="rId16"/>
    <p:sldId id="1584" r:id="rId17"/>
    <p:sldId id="1586" r:id="rId18"/>
    <p:sldId id="1597" r:id="rId19"/>
    <p:sldId id="1592" r:id="rId20"/>
    <p:sldId id="1593" r:id="rId21"/>
    <p:sldId id="1594" r:id="rId22"/>
    <p:sldId id="1595" r:id="rId23"/>
    <p:sldId id="445" r:id="rId24"/>
    <p:sldId id="446" r:id="rId25"/>
    <p:sldId id="447" r:id="rId26"/>
    <p:sldId id="485" r:id="rId27"/>
    <p:sldId id="1598" r:id="rId28"/>
    <p:sldId id="1599" r:id="rId29"/>
    <p:sldId id="1600" r:id="rId30"/>
    <p:sldId id="1601" r:id="rId31"/>
    <p:sldId id="1602" r:id="rId32"/>
    <p:sldId id="1603" r:id="rId33"/>
    <p:sldId id="1604" r:id="rId34"/>
    <p:sldId id="1605" r:id="rId35"/>
    <p:sldId id="1606" r:id="rId36"/>
    <p:sldId id="1607" r:id="rId37"/>
    <p:sldId id="1608" r:id="rId38"/>
    <p:sldId id="1609" r:id="rId39"/>
    <p:sldId id="1610" r:id="rId41"/>
    <p:sldId id="1611" r:id="rId42"/>
    <p:sldId id="1612" r:id="rId43"/>
    <p:sldId id="1613" r:id="rId44"/>
    <p:sldId id="1614" r:id="rId45"/>
    <p:sldId id="1615" r:id="rId46"/>
    <p:sldId id="1616" r:id="rId47"/>
    <p:sldId id="1617" r:id="rId48"/>
    <p:sldId id="1618" r:id="rId49"/>
    <p:sldId id="1619" r:id="rId50"/>
    <p:sldId id="261" r:id="rId51"/>
    <p:sldId id="262" r:id="rId52"/>
    <p:sldId id="1620" r:id="rId53"/>
    <p:sldId id="1621" r:id="rId54"/>
    <p:sldId id="1622" r:id="rId55"/>
    <p:sldId id="1623" r:id="rId56"/>
    <p:sldId id="1624" r:id="rId57"/>
    <p:sldId id="1627" r:id="rId58"/>
    <p:sldId id="1628" r:id="rId59"/>
    <p:sldId id="1629" r:id="rId60"/>
    <p:sldId id="1630" r:id="rId61"/>
    <p:sldId id="1631" r:id="rId62"/>
    <p:sldId id="1632" r:id="rId63"/>
    <p:sldId id="1649" r:id="rId64"/>
    <p:sldId id="1633" r:id="rId65"/>
    <p:sldId id="1634" r:id="rId66"/>
    <p:sldId id="1635" r:id="rId67"/>
    <p:sldId id="1636" r:id="rId68"/>
    <p:sldId id="1637" r:id="rId69"/>
    <p:sldId id="1638" r:id="rId70"/>
    <p:sldId id="1639" r:id="rId71"/>
    <p:sldId id="1641" r:id="rId72"/>
    <p:sldId id="1650" r:id="rId73"/>
    <p:sldId id="1642" r:id="rId74"/>
    <p:sldId id="1643" r:id="rId75"/>
    <p:sldId id="1644" r:id="rId76"/>
    <p:sldId id="1645" r:id="rId77"/>
    <p:sldId id="1646" r:id="rId78"/>
    <p:sldId id="1651" r:id="rId79"/>
    <p:sldId id="1652" r:id="rId80"/>
    <p:sldId id="1653" r:id="rId81"/>
    <p:sldId id="1654" r:id="rId82"/>
    <p:sldId id="1655" r:id="rId83"/>
    <p:sldId id="1656" r:id="rId84"/>
    <p:sldId id="1657" r:id="rId85"/>
    <p:sldId id="1658" r:id="rId86"/>
    <p:sldId id="1659" r:id="rId87"/>
    <p:sldId id="1660" r:id="rId88"/>
    <p:sldId id="1661" r:id="rId89"/>
    <p:sldId id="1662" r:id="rId90"/>
    <p:sldId id="1663" r:id="rId91"/>
    <p:sldId id="1664" r:id="rId92"/>
    <p:sldId id="1665" r:id="rId93"/>
    <p:sldId id="1666" r:id="rId94"/>
    <p:sldId id="1667" r:id="rId95"/>
    <p:sldId id="1668" r:id="rId96"/>
    <p:sldId id="1669" r:id="rId97"/>
    <p:sldId id="1670" r:id="rId98"/>
    <p:sldId id="1640" r:id="rId99"/>
    <p:sldId id="1671" r:id="rId100"/>
    <p:sldId id="1672" r:id="rId101"/>
    <p:sldId id="1673" r:id="rId102"/>
    <p:sldId id="1674" r:id="rId103"/>
    <p:sldId id="1675" r:id="rId104"/>
    <p:sldId id="1676" r:id="rId105"/>
    <p:sldId id="1647" r:id="rId106"/>
    <p:sldId id="1648" r:id="rId107"/>
    <p:sldId id="489" r:id="rId10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B4B"/>
    <a:srgbClr val="0432FF"/>
    <a:srgbClr val="904959"/>
    <a:srgbClr val="FF8F8F"/>
    <a:srgbClr val="000000"/>
    <a:srgbClr val="F8F8F8"/>
    <a:srgbClr val="2F5597"/>
    <a:srgbClr val="2B497D"/>
    <a:srgbClr val="E73A1C"/>
    <a:srgbClr val="EAE7D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09" autoAdjust="0"/>
    <p:restoredTop sz="92943" autoAdjust="0"/>
  </p:normalViewPr>
  <p:slideViewPr>
    <p:cSldViewPr snapToGrid="0">
      <p:cViewPr varScale="1">
        <p:scale>
          <a:sx n="121" d="100"/>
          <a:sy n="121" d="100"/>
        </p:scale>
        <p:origin x="1040" y="184"/>
      </p:cViewPr>
      <p:guideLst>
        <p:guide orient="horz" pos="2157"/>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7" d="100"/>
          <a:sy n="67" d="100"/>
        </p:scale>
        <p:origin x="1806" y="72"/>
      </p:cViewPr>
      <p:guideLst/>
    </p:cSldViewPr>
  </p:notes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5.xml"/><Relationship Id="rId98" Type="http://schemas.openxmlformats.org/officeDocument/2006/relationships/slide" Target="slides/slide94.xml"/><Relationship Id="rId97" Type="http://schemas.openxmlformats.org/officeDocument/2006/relationships/slide" Target="slides/slide93.xml"/><Relationship Id="rId96" Type="http://schemas.openxmlformats.org/officeDocument/2006/relationships/slide" Target="slides/slide92.xml"/><Relationship Id="rId95" Type="http://schemas.openxmlformats.org/officeDocument/2006/relationships/slide" Target="slides/slide91.xml"/><Relationship Id="rId94" Type="http://schemas.openxmlformats.org/officeDocument/2006/relationships/slide" Target="slides/slide90.xml"/><Relationship Id="rId93" Type="http://schemas.openxmlformats.org/officeDocument/2006/relationships/slide" Target="slides/slide89.xml"/><Relationship Id="rId92" Type="http://schemas.openxmlformats.org/officeDocument/2006/relationships/slide" Target="slides/slide88.xml"/><Relationship Id="rId91" Type="http://schemas.openxmlformats.org/officeDocument/2006/relationships/slide" Target="slides/slide87.xml"/><Relationship Id="rId90" Type="http://schemas.openxmlformats.org/officeDocument/2006/relationships/slide" Target="slides/slide86.xml"/><Relationship Id="rId9" Type="http://schemas.openxmlformats.org/officeDocument/2006/relationships/slide" Target="slides/slide6.xml"/><Relationship Id="rId89" Type="http://schemas.openxmlformats.org/officeDocument/2006/relationships/slide" Target="slides/slide85.xml"/><Relationship Id="rId88" Type="http://schemas.openxmlformats.org/officeDocument/2006/relationships/slide" Target="slides/slide84.xml"/><Relationship Id="rId87" Type="http://schemas.openxmlformats.org/officeDocument/2006/relationships/slide" Target="slides/slide83.xml"/><Relationship Id="rId86" Type="http://schemas.openxmlformats.org/officeDocument/2006/relationships/slide" Target="slides/slide82.xml"/><Relationship Id="rId85" Type="http://schemas.openxmlformats.org/officeDocument/2006/relationships/slide" Target="slides/slide81.xml"/><Relationship Id="rId84" Type="http://schemas.openxmlformats.org/officeDocument/2006/relationships/slide" Target="slides/slide80.xml"/><Relationship Id="rId83" Type="http://schemas.openxmlformats.org/officeDocument/2006/relationships/slide" Target="slides/slide79.xml"/><Relationship Id="rId82" Type="http://schemas.openxmlformats.org/officeDocument/2006/relationships/slide" Target="slides/slide78.xml"/><Relationship Id="rId81" Type="http://schemas.openxmlformats.org/officeDocument/2006/relationships/slide" Target="slides/slide77.xml"/><Relationship Id="rId80" Type="http://schemas.openxmlformats.org/officeDocument/2006/relationships/slide" Target="slides/slide76.xml"/><Relationship Id="rId8" Type="http://schemas.openxmlformats.org/officeDocument/2006/relationships/slide" Target="slides/slide5.xml"/><Relationship Id="rId79" Type="http://schemas.openxmlformats.org/officeDocument/2006/relationships/slide" Target="slides/slide75.xml"/><Relationship Id="rId78" Type="http://schemas.openxmlformats.org/officeDocument/2006/relationships/slide" Target="slides/slide74.xml"/><Relationship Id="rId77" Type="http://schemas.openxmlformats.org/officeDocument/2006/relationships/slide" Target="slides/slide73.xml"/><Relationship Id="rId76" Type="http://schemas.openxmlformats.org/officeDocument/2006/relationships/slide" Target="slides/slide72.xml"/><Relationship Id="rId75" Type="http://schemas.openxmlformats.org/officeDocument/2006/relationships/slide" Target="slides/slide71.xml"/><Relationship Id="rId74" Type="http://schemas.openxmlformats.org/officeDocument/2006/relationships/slide" Target="slides/slide70.xml"/><Relationship Id="rId73" Type="http://schemas.openxmlformats.org/officeDocument/2006/relationships/slide" Target="slides/slide69.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4.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3.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slide" Target="slides/slide2.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notesMaster" Target="notesMasters/notesMaster1.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2" Type="http://schemas.openxmlformats.org/officeDocument/2006/relationships/tableStyles" Target="tableStyles.xml"/><Relationship Id="rId111" Type="http://schemas.openxmlformats.org/officeDocument/2006/relationships/viewProps" Target="viewProps.xml"/><Relationship Id="rId110" Type="http://schemas.openxmlformats.org/officeDocument/2006/relationships/presProps" Target="presProps.xml"/><Relationship Id="rId11" Type="http://schemas.openxmlformats.org/officeDocument/2006/relationships/slide" Target="slides/slide8.xml"/><Relationship Id="rId109" Type="http://schemas.openxmlformats.org/officeDocument/2006/relationships/handoutMaster" Target="handoutMasters/handoutMaster1.xml"/><Relationship Id="rId108" Type="http://schemas.openxmlformats.org/officeDocument/2006/relationships/slide" Target="slides/slide104.xml"/><Relationship Id="rId107" Type="http://schemas.openxmlformats.org/officeDocument/2006/relationships/slide" Target="slides/slide103.xml"/><Relationship Id="rId106" Type="http://schemas.openxmlformats.org/officeDocument/2006/relationships/slide" Target="slides/slide102.xml"/><Relationship Id="rId105" Type="http://schemas.openxmlformats.org/officeDocument/2006/relationships/slide" Target="slides/slide101.xml"/><Relationship Id="rId104" Type="http://schemas.openxmlformats.org/officeDocument/2006/relationships/slide" Target="slides/slide100.xml"/><Relationship Id="rId103" Type="http://schemas.openxmlformats.org/officeDocument/2006/relationships/slide" Target="slides/slide99.xml"/><Relationship Id="rId102" Type="http://schemas.openxmlformats.org/officeDocument/2006/relationships/slide" Target="slides/slide98.xml"/><Relationship Id="rId101" Type="http://schemas.openxmlformats.org/officeDocument/2006/relationships/slide" Target="slides/slide97.xml"/><Relationship Id="rId100" Type="http://schemas.openxmlformats.org/officeDocument/2006/relationships/slide" Target="slides/slide96.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CE9D24AF-6770-46FE-ADF8-957740C33E00}" type="doc">
      <dgm:prSet loTypeId="urn:microsoft.com/office/officeart/2005/8/layout/hList1" loCatId="list" qsTypeId="urn:microsoft.com/office/officeart/2005/8/quickstyle/simple1#1" qsCatId="simple" csTypeId="urn:microsoft.com/office/officeart/2005/8/colors/accent1_2#1" csCatId="accent1" phldr="1"/>
      <dgm:spPr/>
      <dgm:t>
        <a:bodyPr/>
        <a:lstStyle/>
        <a:p>
          <a:endParaRPr lang="zh-CN" altLang="en-US"/>
        </a:p>
      </dgm:t>
    </dgm:pt>
    <dgm:pt modelId="{D35E9D0C-3437-41A4-A40C-18783A4CEDE5}">
      <dgm:prSet phldrT="[文本]" custT="1"/>
      <dgm:spPr>
        <a:solidFill>
          <a:srgbClr val="C00000"/>
        </a:solidFill>
        <a:ln>
          <a:solidFill>
            <a:srgbClr val="C00000"/>
          </a:solidFill>
        </a:ln>
      </dgm:spPr>
      <dgm:t>
        <a:bodyPr/>
        <a:lstStyle/>
        <a:p>
          <a:r>
            <a:rPr lang="zh-CN" altLang="en-US" sz="2400" b="1" dirty="0">
              <a:latin typeface="微软雅黑" panose="020B0503020204020204" pitchFamily="34" charset="-122"/>
              <a:ea typeface="微软雅黑" panose="020B0503020204020204" pitchFamily="34" charset="-122"/>
            </a:rPr>
            <a:t>公有链</a:t>
          </a:r>
        </a:p>
      </dgm:t>
    </dgm:pt>
    <dgm:pt modelId="{C1CDF56B-AD92-4678-9F4C-8D0814845042}" cxnId="{96832F86-81E1-45FE-9611-6BDF475ACB7F}" type="parTrans">
      <dgm:prSet/>
      <dgm:spPr/>
      <dgm:t>
        <a:bodyPr/>
        <a:lstStyle/>
        <a:p>
          <a:endParaRPr lang="zh-CN" altLang="en-US"/>
        </a:p>
      </dgm:t>
    </dgm:pt>
    <dgm:pt modelId="{3FBFD3E7-FBF5-4203-8A5F-C0CA0E834CA6}" cxnId="{96832F86-81E1-45FE-9611-6BDF475ACB7F}" type="sibTrans">
      <dgm:prSet/>
      <dgm:spPr/>
      <dgm:t>
        <a:bodyPr/>
        <a:lstStyle/>
        <a:p>
          <a:endParaRPr lang="zh-CN" altLang="en-US"/>
        </a:p>
      </dgm:t>
    </dgm:pt>
    <dgm:pt modelId="{09307D76-0792-4B2A-80F7-0E76B8E4C571}">
      <dgm:prSet phldrT="[文本]"/>
      <dgm:spPr>
        <a:solidFill>
          <a:schemeClr val="bg1">
            <a:alpha val="90000"/>
          </a:schemeClr>
        </a:solidFill>
      </dgm:spPr>
      <dgm:t>
        <a:bodyPr/>
        <a:lstStyle/>
        <a:p>
          <a:r>
            <a:rPr lang="zh-CN" altLang="en-US" b="1" dirty="0">
              <a:solidFill>
                <a:schemeClr val="tx1"/>
              </a:solidFill>
              <a:latin typeface="微软雅黑" panose="020B0503020204020204" pitchFamily="34" charset="-122"/>
              <a:ea typeface="微软雅黑" panose="020B0503020204020204" pitchFamily="34" charset="-122"/>
            </a:rPr>
            <a:t>公有链的任何节点都是向任何人开放的，每个人都可以参与到这个区块链中的计算，而且任何人都可以下载获得完整区块链数据，即全部账本</a:t>
          </a:r>
          <a:endParaRPr lang="zh-CN" altLang="en-US" dirty="0">
            <a:solidFill>
              <a:schemeClr val="tx1"/>
            </a:solidFill>
          </a:endParaRPr>
        </a:p>
      </dgm:t>
    </dgm:pt>
    <dgm:pt modelId="{C7ACA214-8F38-4807-8D33-BE2346A131E6}" cxnId="{98232345-D489-4CEB-92FA-754C2D6CBBF9}" type="parTrans">
      <dgm:prSet/>
      <dgm:spPr/>
      <dgm:t>
        <a:bodyPr/>
        <a:lstStyle/>
        <a:p>
          <a:endParaRPr lang="zh-CN" altLang="en-US"/>
        </a:p>
      </dgm:t>
    </dgm:pt>
    <dgm:pt modelId="{2130E7E4-4FAF-4F05-BA92-A3ED7687CDC7}" cxnId="{98232345-D489-4CEB-92FA-754C2D6CBBF9}" type="sibTrans">
      <dgm:prSet/>
      <dgm:spPr/>
      <dgm:t>
        <a:bodyPr/>
        <a:lstStyle/>
        <a:p>
          <a:endParaRPr lang="zh-CN" altLang="en-US"/>
        </a:p>
      </dgm:t>
    </dgm:pt>
    <dgm:pt modelId="{DA4C3BC4-3DCC-4CA3-B1FD-78CB38683216}">
      <dgm:prSet phldrT="[文本]" custT="1"/>
      <dgm:spPr>
        <a:solidFill>
          <a:srgbClr val="C00000"/>
        </a:solidFill>
        <a:ln>
          <a:solidFill>
            <a:srgbClr val="C00000"/>
          </a:solidFill>
        </a:ln>
      </dgm:spPr>
      <dgm:t>
        <a:bodyPr/>
        <a:lstStyle/>
        <a:p>
          <a:r>
            <a:rPr lang="zh-CN" altLang="en-US" sz="2400" b="1" dirty="0">
              <a:latin typeface="微软雅黑" panose="020B0503020204020204" pitchFamily="34" charset="-122"/>
              <a:ea typeface="微软雅黑" panose="020B0503020204020204" pitchFamily="34" charset="-122"/>
            </a:rPr>
            <a:t>联盟链</a:t>
          </a:r>
        </a:p>
      </dgm:t>
    </dgm:pt>
    <dgm:pt modelId="{1F08400C-227E-4CD0-AE03-02BE6E03F3CA}" cxnId="{3EF0EBBE-29B6-4261-A962-BE13BDA55151}" type="parTrans">
      <dgm:prSet/>
      <dgm:spPr/>
      <dgm:t>
        <a:bodyPr/>
        <a:lstStyle/>
        <a:p>
          <a:endParaRPr lang="zh-CN" altLang="en-US"/>
        </a:p>
      </dgm:t>
    </dgm:pt>
    <dgm:pt modelId="{58FC2765-0320-45D8-935D-F8B72530015C}" cxnId="{3EF0EBBE-29B6-4261-A962-BE13BDA55151}" type="sibTrans">
      <dgm:prSet/>
      <dgm:spPr/>
      <dgm:t>
        <a:bodyPr/>
        <a:lstStyle/>
        <a:p>
          <a:endParaRPr lang="zh-CN" altLang="en-US"/>
        </a:p>
      </dgm:t>
    </dgm:pt>
    <dgm:pt modelId="{C17F0362-247B-44A6-B939-3BD48CAE7C18}">
      <dgm:prSet phldrT="[文本]"/>
      <dgm:spPr>
        <a:solidFill>
          <a:schemeClr val="bg1">
            <a:alpha val="90000"/>
          </a:schemeClr>
        </a:solidFill>
      </dgm:spPr>
      <dgm:t>
        <a:bodyPr/>
        <a:lstStyle/>
        <a:p>
          <a:r>
            <a:rPr lang="zh-CN" altLang="en-US" b="1" dirty="0">
              <a:latin typeface="微软雅黑" panose="020B0503020204020204" pitchFamily="34" charset="-122"/>
              <a:ea typeface="微软雅黑" panose="020B0503020204020204" pitchFamily="34" charset="-122"/>
            </a:rPr>
            <a:t>联盟链是指参与每个节点的权限都完全对等，各节点在不需要完全互信的情况下就可以实现数据的可信交换，联盟链的各个节点通常有与之对应的实体机构组织，通过授权后才能加入或退出网络</a:t>
          </a:r>
          <a:endParaRPr lang="zh-CN" altLang="en-US" dirty="0"/>
        </a:p>
      </dgm:t>
    </dgm:pt>
    <dgm:pt modelId="{8898A102-C1B8-4778-9FEC-3E837E15800B}" cxnId="{72252BCA-7726-408C-B616-E1FE8B4EF1AA}" type="parTrans">
      <dgm:prSet/>
      <dgm:spPr/>
      <dgm:t>
        <a:bodyPr/>
        <a:lstStyle/>
        <a:p>
          <a:endParaRPr lang="zh-CN" altLang="en-US"/>
        </a:p>
      </dgm:t>
    </dgm:pt>
    <dgm:pt modelId="{540485FA-00F4-4AC2-8AAE-B05B1C1FF28E}" cxnId="{72252BCA-7726-408C-B616-E1FE8B4EF1AA}" type="sibTrans">
      <dgm:prSet/>
      <dgm:spPr/>
      <dgm:t>
        <a:bodyPr/>
        <a:lstStyle/>
        <a:p>
          <a:endParaRPr lang="zh-CN" altLang="en-US"/>
        </a:p>
      </dgm:t>
    </dgm:pt>
    <dgm:pt modelId="{3E0A4DF4-5B70-4E44-8CB9-EDFFBC439CEB}">
      <dgm:prSet phldrT="[文本]" custT="1"/>
      <dgm:spPr>
        <a:solidFill>
          <a:srgbClr val="C00000"/>
        </a:solidFill>
        <a:ln>
          <a:solidFill>
            <a:srgbClr val="C00000"/>
          </a:solidFill>
        </a:ln>
      </dgm:spPr>
      <dgm:t>
        <a:bodyPr/>
        <a:lstStyle/>
        <a:p>
          <a:r>
            <a:rPr lang="zh-CN" altLang="en-US" sz="2400" b="1" dirty="0">
              <a:latin typeface="微软雅黑" panose="020B0503020204020204" pitchFamily="34" charset="-122"/>
              <a:ea typeface="微软雅黑" panose="020B0503020204020204" pitchFamily="34" charset="-122"/>
            </a:rPr>
            <a:t>私有链</a:t>
          </a:r>
        </a:p>
      </dgm:t>
    </dgm:pt>
    <dgm:pt modelId="{CF85999B-B4B8-44B0-B7BE-06B89CAC0F24}" cxnId="{C4D1C84B-8E2B-4562-AB22-C7940F97B415}" type="parTrans">
      <dgm:prSet/>
      <dgm:spPr/>
      <dgm:t>
        <a:bodyPr/>
        <a:lstStyle/>
        <a:p>
          <a:endParaRPr lang="zh-CN" altLang="en-US"/>
        </a:p>
      </dgm:t>
    </dgm:pt>
    <dgm:pt modelId="{A222D4C2-4D79-4E26-9304-2FDB7082B632}" cxnId="{C4D1C84B-8E2B-4562-AB22-C7940F97B415}" type="sibTrans">
      <dgm:prSet/>
      <dgm:spPr/>
      <dgm:t>
        <a:bodyPr/>
        <a:lstStyle/>
        <a:p>
          <a:endParaRPr lang="zh-CN" altLang="en-US"/>
        </a:p>
      </dgm:t>
    </dgm:pt>
    <dgm:pt modelId="{C4372DB8-D6D5-48D0-94A9-CC8CC634A987}">
      <dgm:prSet phldrT="[文本]"/>
      <dgm:spPr>
        <a:solidFill>
          <a:schemeClr val="bg1">
            <a:alpha val="90000"/>
          </a:schemeClr>
        </a:solidFill>
      </dgm:spPr>
      <dgm:t>
        <a:bodyPr/>
        <a:lstStyle/>
        <a:p>
          <a:r>
            <a:rPr lang="zh-CN" altLang="en-US" b="1" dirty="0">
              <a:latin typeface="微软雅黑" panose="020B0503020204020204" pitchFamily="34" charset="-122"/>
              <a:ea typeface="微软雅黑" panose="020B0503020204020204" pitchFamily="34" charset="-122"/>
            </a:rPr>
            <a:t>在某些区块链的应用场景下，开发者并不希望任何人都可以参与这个系统，因此建立一种不对外公开、只有被许可的节点才可以参与并且查看所有数据的私有区块链，私有链一般适用于特定机构的内部数据管理与审计 </a:t>
          </a:r>
          <a:endParaRPr lang="zh-CN" altLang="en-US" dirty="0"/>
        </a:p>
      </dgm:t>
    </dgm:pt>
    <dgm:pt modelId="{0B9D1C80-AEC3-43F0-A8A1-AC42C7117BA1}" cxnId="{EAFBC40E-23BF-49A2-9438-2F0DB438E22C}" type="parTrans">
      <dgm:prSet/>
      <dgm:spPr/>
      <dgm:t>
        <a:bodyPr/>
        <a:lstStyle/>
        <a:p>
          <a:endParaRPr lang="zh-CN" altLang="en-US"/>
        </a:p>
      </dgm:t>
    </dgm:pt>
    <dgm:pt modelId="{424AE9AE-A7A3-47C4-AFAB-46C080A24E68}" cxnId="{EAFBC40E-23BF-49A2-9438-2F0DB438E22C}" type="sibTrans">
      <dgm:prSet/>
      <dgm:spPr/>
      <dgm:t>
        <a:bodyPr/>
        <a:lstStyle/>
        <a:p>
          <a:endParaRPr lang="zh-CN" altLang="en-US"/>
        </a:p>
      </dgm:t>
    </dgm:pt>
    <dgm:pt modelId="{816E3853-A153-41DE-895B-EC63ADCEF1E1}" type="pres">
      <dgm:prSet presAssocID="{CE9D24AF-6770-46FE-ADF8-957740C33E00}" presName="Name0" presStyleCnt="0">
        <dgm:presLayoutVars>
          <dgm:dir/>
          <dgm:animLvl val="lvl"/>
          <dgm:resizeHandles val="exact"/>
        </dgm:presLayoutVars>
      </dgm:prSet>
      <dgm:spPr/>
    </dgm:pt>
    <dgm:pt modelId="{8F835A3B-5F28-4ABB-8CF1-B64094BAF8EC}" type="pres">
      <dgm:prSet presAssocID="{D35E9D0C-3437-41A4-A40C-18783A4CEDE5}" presName="composite" presStyleCnt="0"/>
      <dgm:spPr/>
    </dgm:pt>
    <dgm:pt modelId="{5C4324BD-8A6C-40F1-9A22-8A327DFFBE3D}" type="pres">
      <dgm:prSet presAssocID="{D35E9D0C-3437-41A4-A40C-18783A4CEDE5}" presName="parTx" presStyleLbl="alignNode1" presStyleIdx="0" presStyleCnt="3">
        <dgm:presLayoutVars>
          <dgm:chMax val="0"/>
          <dgm:chPref val="0"/>
          <dgm:bulletEnabled val="1"/>
        </dgm:presLayoutVars>
      </dgm:prSet>
      <dgm:spPr/>
    </dgm:pt>
    <dgm:pt modelId="{E7786EE5-CEBC-4780-B0B4-1BDAA4EF0877}" type="pres">
      <dgm:prSet presAssocID="{D35E9D0C-3437-41A4-A40C-18783A4CEDE5}" presName="desTx" presStyleLbl="alignAccFollowNode1" presStyleIdx="0" presStyleCnt="3">
        <dgm:presLayoutVars>
          <dgm:bulletEnabled val="1"/>
        </dgm:presLayoutVars>
      </dgm:prSet>
      <dgm:spPr/>
    </dgm:pt>
    <dgm:pt modelId="{13979DEC-3BB8-4651-B1A5-E279DA8BB815}" type="pres">
      <dgm:prSet presAssocID="{3FBFD3E7-FBF5-4203-8A5F-C0CA0E834CA6}" presName="space" presStyleCnt="0"/>
      <dgm:spPr/>
    </dgm:pt>
    <dgm:pt modelId="{88C76A21-DD78-4E26-BACD-A7CC70EEB608}" type="pres">
      <dgm:prSet presAssocID="{DA4C3BC4-3DCC-4CA3-B1FD-78CB38683216}" presName="composite" presStyleCnt="0"/>
      <dgm:spPr/>
    </dgm:pt>
    <dgm:pt modelId="{B00CE5F4-1893-441D-8A50-2E1E6A1518AC}" type="pres">
      <dgm:prSet presAssocID="{DA4C3BC4-3DCC-4CA3-B1FD-78CB38683216}" presName="parTx" presStyleLbl="alignNode1" presStyleIdx="1" presStyleCnt="3">
        <dgm:presLayoutVars>
          <dgm:chMax val="0"/>
          <dgm:chPref val="0"/>
          <dgm:bulletEnabled val="1"/>
        </dgm:presLayoutVars>
      </dgm:prSet>
      <dgm:spPr/>
    </dgm:pt>
    <dgm:pt modelId="{5E1B92BA-FDBE-43D7-AAB5-3FAE6746BFB5}" type="pres">
      <dgm:prSet presAssocID="{DA4C3BC4-3DCC-4CA3-B1FD-78CB38683216}" presName="desTx" presStyleLbl="alignAccFollowNode1" presStyleIdx="1" presStyleCnt="3">
        <dgm:presLayoutVars>
          <dgm:bulletEnabled val="1"/>
        </dgm:presLayoutVars>
      </dgm:prSet>
      <dgm:spPr/>
    </dgm:pt>
    <dgm:pt modelId="{856175BE-7FB7-4866-8016-D247A1A8060E}" type="pres">
      <dgm:prSet presAssocID="{58FC2765-0320-45D8-935D-F8B72530015C}" presName="space" presStyleCnt="0"/>
      <dgm:spPr/>
    </dgm:pt>
    <dgm:pt modelId="{4E92407E-3697-457E-84EB-4E114BFD3C7C}" type="pres">
      <dgm:prSet presAssocID="{3E0A4DF4-5B70-4E44-8CB9-EDFFBC439CEB}" presName="composite" presStyleCnt="0"/>
      <dgm:spPr/>
    </dgm:pt>
    <dgm:pt modelId="{65CE8844-4FE1-4417-A171-BB6A880E1D98}" type="pres">
      <dgm:prSet presAssocID="{3E0A4DF4-5B70-4E44-8CB9-EDFFBC439CEB}" presName="parTx" presStyleLbl="alignNode1" presStyleIdx="2" presStyleCnt="3">
        <dgm:presLayoutVars>
          <dgm:chMax val="0"/>
          <dgm:chPref val="0"/>
          <dgm:bulletEnabled val="1"/>
        </dgm:presLayoutVars>
      </dgm:prSet>
      <dgm:spPr/>
    </dgm:pt>
    <dgm:pt modelId="{7EA3F96E-F03F-401C-989A-4CB3CF38B8BC}" type="pres">
      <dgm:prSet presAssocID="{3E0A4DF4-5B70-4E44-8CB9-EDFFBC439CEB}" presName="desTx" presStyleLbl="alignAccFollowNode1" presStyleIdx="2" presStyleCnt="3">
        <dgm:presLayoutVars>
          <dgm:bulletEnabled val="1"/>
        </dgm:presLayoutVars>
      </dgm:prSet>
      <dgm:spPr/>
    </dgm:pt>
  </dgm:ptLst>
  <dgm:cxnLst>
    <dgm:cxn modelId="{0FF88102-6975-4956-A1BD-6E4EB2B58ABF}" type="presOf" srcId="{3E0A4DF4-5B70-4E44-8CB9-EDFFBC439CEB}" destId="{65CE8844-4FE1-4417-A171-BB6A880E1D98}" srcOrd="0" destOrd="0" presId="urn:microsoft.com/office/officeart/2005/8/layout/hList1"/>
    <dgm:cxn modelId="{FC2AA903-8058-4EEF-9AB2-16F195075822}" type="presOf" srcId="{D35E9D0C-3437-41A4-A40C-18783A4CEDE5}" destId="{5C4324BD-8A6C-40F1-9A22-8A327DFFBE3D}" srcOrd="0" destOrd="0" presId="urn:microsoft.com/office/officeart/2005/8/layout/hList1"/>
    <dgm:cxn modelId="{EAFBC40E-23BF-49A2-9438-2F0DB438E22C}" srcId="{3E0A4DF4-5B70-4E44-8CB9-EDFFBC439CEB}" destId="{C4372DB8-D6D5-48D0-94A9-CC8CC634A987}" srcOrd="0" destOrd="0" parTransId="{0B9D1C80-AEC3-43F0-A8A1-AC42C7117BA1}" sibTransId="{424AE9AE-A7A3-47C4-AFAB-46C080A24E68}"/>
    <dgm:cxn modelId="{BC2BE320-7922-40BB-8DE7-7BE8710FD0FD}" type="presOf" srcId="{DA4C3BC4-3DCC-4CA3-B1FD-78CB38683216}" destId="{B00CE5F4-1893-441D-8A50-2E1E6A1518AC}" srcOrd="0" destOrd="0" presId="urn:microsoft.com/office/officeart/2005/8/layout/hList1"/>
    <dgm:cxn modelId="{98232345-D489-4CEB-92FA-754C2D6CBBF9}" srcId="{D35E9D0C-3437-41A4-A40C-18783A4CEDE5}" destId="{09307D76-0792-4B2A-80F7-0E76B8E4C571}" srcOrd="0" destOrd="0" parTransId="{C7ACA214-8F38-4807-8D33-BE2346A131E6}" sibTransId="{2130E7E4-4FAF-4F05-BA92-A3ED7687CDC7}"/>
    <dgm:cxn modelId="{1E3CED48-A7D3-4431-9CF6-F3ADE19BCAA7}" type="presOf" srcId="{CE9D24AF-6770-46FE-ADF8-957740C33E00}" destId="{816E3853-A153-41DE-895B-EC63ADCEF1E1}" srcOrd="0" destOrd="0" presId="urn:microsoft.com/office/officeart/2005/8/layout/hList1"/>
    <dgm:cxn modelId="{C4D1C84B-8E2B-4562-AB22-C7940F97B415}" srcId="{CE9D24AF-6770-46FE-ADF8-957740C33E00}" destId="{3E0A4DF4-5B70-4E44-8CB9-EDFFBC439CEB}" srcOrd="2" destOrd="0" parTransId="{CF85999B-B4B8-44B0-B7BE-06B89CAC0F24}" sibTransId="{A222D4C2-4D79-4E26-9304-2FDB7082B632}"/>
    <dgm:cxn modelId="{CC93066A-3C67-43F7-9F4E-402D83CDCE73}" type="presOf" srcId="{C4372DB8-D6D5-48D0-94A9-CC8CC634A987}" destId="{7EA3F96E-F03F-401C-989A-4CB3CF38B8BC}" srcOrd="0" destOrd="0" presId="urn:microsoft.com/office/officeart/2005/8/layout/hList1"/>
    <dgm:cxn modelId="{96832F86-81E1-45FE-9611-6BDF475ACB7F}" srcId="{CE9D24AF-6770-46FE-ADF8-957740C33E00}" destId="{D35E9D0C-3437-41A4-A40C-18783A4CEDE5}" srcOrd="0" destOrd="0" parTransId="{C1CDF56B-AD92-4678-9F4C-8D0814845042}" sibTransId="{3FBFD3E7-FBF5-4203-8A5F-C0CA0E834CA6}"/>
    <dgm:cxn modelId="{3EF0EBBE-29B6-4261-A962-BE13BDA55151}" srcId="{CE9D24AF-6770-46FE-ADF8-957740C33E00}" destId="{DA4C3BC4-3DCC-4CA3-B1FD-78CB38683216}" srcOrd="1" destOrd="0" parTransId="{1F08400C-227E-4CD0-AE03-02BE6E03F3CA}" sibTransId="{58FC2765-0320-45D8-935D-F8B72530015C}"/>
    <dgm:cxn modelId="{72252BCA-7726-408C-B616-E1FE8B4EF1AA}" srcId="{DA4C3BC4-3DCC-4CA3-B1FD-78CB38683216}" destId="{C17F0362-247B-44A6-B939-3BD48CAE7C18}" srcOrd="0" destOrd="0" parTransId="{8898A102-C1B8-4778-9FEC-3E837E15800B}" sibTransId="{540485FA-00F4-4AC2-8AAE-B05B1C1FF28E}"/>
    <dgm:cxn modelId="{D0C245CB-4535-4EC6-9066-863F93234045}" type="presOf" srcId="{C17F0362-247B-44A6-B939-3BD48CAE7C18}" destId="{5E1B92BA-FDBE-43D7-AAB5-3FAE6746BFB5}" srcOrd="0" destOrd="0" presId="urn:microsoft.com/office/officeart/2005/8/layout/hList1"/>
    <dgm:cxn modelId="{655A26E9-AB2A-443D-9B0F-D607D3C62452}" type="presOf" srcId="{09307D76-0792-4B2A-80F7-0E76B8E4C571}" destId="{E7786EE5-CEBC-4780-B0B4-1BDAA4EF0877}" srcOrd="0" destOrd="0" presId="urn:microsoft.com/office/officeart/2005/8/layout/hList1"/>
    <dgm:cxn modelId="{21094F2C-6627-4F5F-8B32-ED3BEFBCAC31}" type="presParOf" srcId="{816E3853-A153-41DE-895B-EC63ADCEF1E1}" destId="{8F835A3B-5F28-4ABB-8CF1-B64094BAF8EC}" srcOrd="0" destOrd="0" presId="urn:microsoft.com/office/officeart/2005/8/layout/hList1"/>
    <dgm:cxn modelId="{4EC6D2A6-64A1-41E2-B17D-DE646CAEF0A4}" type="presParOf" srcId="{8F835A3B-5F28-4ABB-8CF1-B64094BAF8EC}" destId="{5C4324BD-8A6C-40F1-9A22-8A327DFFBE3D}" srcOrd="0" destOrd="0" presId="urn:microsoft.com/office/officeart/2005/8/layout/hList1"/>
    <dgm:cxn modelId="{05774823-1785-4297-8D87-071938DEF7D0}" type="presParOf" srcId="{8F835A3B-5F28-4ABB-8CF1-B64094BAF8EC}" destId="{E7786EE5-CEBC-4780-B0B4-1BDAA4EF0877}" srcOrd="1" destOrd="0" presId="urn:microsoft.com/office/officeart/2005/8/layout/hList1"/>
    <dgm:cxn modelId="{C2554B1F-8A07-40DE-A416-3F51960675C0}" type="presParOf" srcId="{816E3853-A153-41DE-895B-EC63ADCEF1E1}" destId="{13979DEC-3BB8-4651-B1A5-E279DA8BB815}" srcOrd="1" destOrd="0" presId="urn:microsoft.com/office/officeart/2005/8/layout/hList1"/>
    <dgm:cxn modelId="{346D8A61-4C0E-47A1-ACBC-5816E2FB93A8}" type="presParOf" srcId="{816E3853-A153-41DE-895B-EC63ADCEF1E1}" destId="{88C76A21-DD78-4E26-BACD-A7CC70EEB608}" srcOrd="2" destOrd="0" presId="urn:microsoft.com/office/officeart/2005/8/layout/hList1"/>
    <dgm:cxn modelId="{FBB9891E-6425-44C5-9BA2-B708F569DC09}" type="presParOf" srcId="{88C76A21-DD78-4E26-BACD-A7CC70EEB608}" destId="{B00CE5F4-1893-441D-8A50-2E1E6A1518AC}" srcOrd="0" destOrd="0" presId="urn:microsoft.com/office/officeart/2005/8/layout/hList1"/>
    <dgm:cxn modelId="{297C09DD-1027-45E9-B885-80B9D14E2C27}" type="presParOf" srcId="{88C76A21-DD78-4E26-BACD-A7CC70EEB608}" destId="{5E1B92BA-FDBE-43D7-AAB5-3FAE6746BFB5}" srcOrd="1" destOrd="0" presId="urn:microsoft.com/office/officeart/2005/8/layout/hList1"/>
    <dgm:cxn modelId="{D61CD972-EC38-4BE1-A6E5-3A0B7C87AEE0}" type="presParOf" srcId="{816E3853-A153-41DE-895B-EC63ADCEF1E1}" destId="{856175BE-7FB7-4866-8016-D247A1A8060E}" srcOrd="3" destOrd="0" presId="urn:microsoft.com/office/officeart/2005/8/layout/hList1"/>
    <dgm:cxn modelId="{34024B90-EBF7-45AE-AC5B-0601ABFA7B88}" type="presParOf" srcId="{816E3853-A153-41DE-895B-EC63ADCEF1E1}" destId="{4E92407E-3697-457E-84EB-4E114BFD3C7C}" srcOrd="4" destOrd="0" presId="urn:microsoft.com/office/officeart/2005/8/layout/hList1"/>
    <dgm:cxn modelId="{D5B40B71-0073-451C-A08C-938CEC16427F}" type="presParOf" srcId="{4E92407E-3697-457E-84EB-4E114BFD3C7C}" destId="{65CE8844-4FE1-4417-A171-BB6A880E1D98}" srcOrd="0" destOrd="0" presId="urn:microsoft.com/office/officeart/2005/8/layout/hList1"/>
    <dgm:cxn modelId="{136CCDF3-65B6-4DE5-8BA4-19DC71D93B8D}" type="presParOf" srcId="{4E92407E-3697-457E-84EB-4E114BFD3C7C}" destId="{7EA3F96E-F03F-401C-989A-4CB3CF38B8BC}" srcOrd="1" destOrd="0" presId="urn:microsoft.com/office/officeart/2005/8/layout/hList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4324BD-8A6C-40F1-9A22-8A327DFFBE3D}">
      <dsp:nvSpPr>
        <dsp:cNvPr id="0" name=""/>
        <dsp:cNvSpPr/>
      </dsp:nvSpPr>
      <dsp:spPr>
        <a:xfrm>
          <a:off x="3306" y="94259"/>
          <a:ext cx="3223824" cy="687489"/>
        </a:xfrm>
        <a:prstGeom prst="rect">
          <a:avLst/>
        </a:prstGeom>
        <a:solidFill>
          <a:srgbClr val="C00000"/>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latin typeface="微软雅黑" panose="020B0503020204020204" pitchFamily="34" charset="-122"/>
              <a:ea typeface="微软雅黑" panose="020B0503020204020204" pitchFamily="34" charset="-122"/>
            </a:rPr>
            <a:t>公有链</a:t>
          </a:r>
        </a:p>
      </dsp:txBody>
      <dsp:txXfrm>
        <a:off x="3306" y="94259"/>
        <a:ext cx="3223824" cy="687489"/>
      </dsp:txXfrm>
    </dsp:sp>
    <dsp:sp modelId="{E7786EE5-CEBC-4780-B0B4-1BDAA4EF0877}">
      <dsp:nvSpPr>
        <dsp:cNvPr id="0" name=""/>
        <dsp:cNvSpPr/>
      </dsp:nvSpPr>
      <dsp:spPr>
        <a:xfrm>
          <a:off x="3306" y="781748"/>
          <a:ext cx="3223824" cy="4203281"/>
        </a:xfrm>
        <a:prstGeom prst="rect">
          <a:avLst/>
        </a:prstGeom>
        <a:solidFill>
          <a:schemeClr val="bg1">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zh-CN" altLang="en-US" sz="2000" b="1" kern="1200" dirty="0">
              <a:solidFill>
                <a:schemeClr val="tx1"/>
              </a:solidFill>
              <a:latin typeface="微软雅黑" panose="020B0503020204020204" pitchFamily="34" charset="-122"/>
              <a:ea typeface="微软雅黑" panose="020B0503020204020204" pitchFamily="34" charset="-122"/>
            </a:rPr>
            <a:t>公有链的任何节点都是向任何人开放的，每个人都可以参与到这个区块链中的计算，而且任何人都可以下载获得完整区块链数据，即全部账本</a:t>
          </a:r>
          <a:endParaRPr lang="zh-CN" altLang="en-US" sz="2000" kern="1200" dirty="0">
            <a:solidFill>
              <a:schemeClr val="tx1"/>
            </a:solidFill>
          </a:endParaRPr>
        </a:p>
      </dsp:txBody>
      <dsp:txXfrm>
        <a:off x="3306" y="781748"/>
        <a:ext cx="3223824" cy="4203281"/>
      </dsp:txXfrm>
    </dsp:sp>
    <dsp:sp modelId="{B00CE5F4-1893-441D-8A50-2E1E6A1518AC}">
      <dsp:nvSpPr>
        <dsp:cNvPr id="0" name=""/>
        <dsp:cNvSpPr/>
      </dsp:nvSpPr>
      <dsp:spPr>
        <a:xfrm>
          <a:off x="3678466" y="94259"/>
          <a:ext cx="3223824" cy="687489"/>
        </a:xfrm>
        <a:prstGeom prst="rect">
          <a:avLst/>
        </a:prstGeom>
        <a:solidFill>
          <a:srgbClr val="C00000"/>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latin typeface="微软雅黑" panose="020B0503020204020204" pitchFamily="34" charset="-122"/>
              <a:ea typeface="微软雅黑" panose="020B0503020204020204" pitchFamily="34" charset="-122"/>
            </a:rPr>
            <a:t>联盟链</a:t>
          </a:r>
        </a:p>
      </dsp:txBody>
      <dsp:txXfrm>
        <a:off x="3678466" y="94259"/>
        <a:ext cx="3223824" cy="687489"/>
      </dsp:txXfrm>
    </dsp:sp>
    <dsp:sp modelId="{5E1B92BA-FDBE-43D7-AAB5-3FAE6746BFB5}">
      <dsp:nvSpPr>
        <dsp:cNvPr id="0" name=""/>
        <dsp:cNvSpPr/>
      </dsp:nvSpPr>
      <dsp:spPr>
        <a:xfrm>
          <a:off x="3678466" y="781748"/>
          <a:ext cx="3223824" cy="4203281"/>
        </a:xfrm>
        <a:prstGeom prst="rect">
          <a:avLst/>
        </a:prstGeom>
        <a:solidFill>
          <a:schemeClr val="bg1">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zh-CN" altLang="en-US" sz="2000" b="1" kern="1200" dirty="0">
              <a:latin typeface="微软雅黑" panose="020B0503020204020204" pitchFamily="34" charset="-122"/>
              <a:ea typeface="微软雅黑" panose="020B0503020204020204" pitchFamily="34" charset="-122"/>
            </a:rPr>
            <a:t>联盟链是指参与每个节点的权限都完全对等，各节点在不需要完全互信的情况下就可以实现数据的可信交换，联盟链的各个节点通常有与之对应的实体机构组织，通过授权后才能加入或退出网络</a:t>
          </a:r>
          <a:endParaRPr lang="zh-CN" altLang="en-US" sz="2000" kern="1200" dirty="0"/>
        </a:p>
      </dsp:txBody>
      <dsp:txXfrm>
        <a:off x="3678466" y="781748"/>
        <a:ext cx="3223824" cy="4203281"/>
      </dsp:txXfrm>
    </dsp:sp>
    <dsp:sp modelId="{65CE8844-4FE1-4417-A171-BB6A880E1D98}">
      <dsp:nvSpPr>
        <dsp:cNvPr id="0" name=""/>
        <dsp:cNvSpPr/>
      </dsp:nvSpPr>
      <dsp:spPr>
        <a:xfrm>
          <a:off x="7353626" y="94259"/>
          <a:ext cx="3223824" cy="687489"/>
        </a:xfrm>
        <a:prstGeom prst="rect">
          <a:avLst/>
        </a:prstGeom>
        <a:solidFill>
          <a:srgbClr val="C00000"/>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latin typeface="微软雅黑" panose="020B0503020204020204" pitchFamily="34" charset="-122"/>
              <a:ea typeface="微软雅黑" panose="020B0503020204020204" pitchFamily="34" charset="-122"/>
            </a:rPr>
            <a:t>私有链</a:t>
          </a:r>
        </a:p>
      </dsp:txBody>
      <dsp:txXfrm>
        <a:off x="7353626" y="94259"/>
        <a:ext cx="3223824" cy="687489"/>
      </dsp:txXfrm>
    </dsp:sp>
    <dsp:sp modelId="{7EA3F96E-F03F-401C-989A-4CB3CF38B8BC}">
      <dsp:nvSpPr>
        <dsp:cNvPr id="0" name=""/>
        <dsp:cNvSpPr/>
      </dsp:nvSpPr>
      <dsp:spPr>
        <a:xfrm>
          <a:off x="7353626" y="781748"/>
          <a:ext cx="3223824" cy="4203281"/>
        </a:xfrm>
        <a:prstGeom prst="rect">
          <a:avLst/>
        </a:prstGeom>
        <a:solidFill>
          <a:schemeClr val="bg1">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zh-CN" altLang="en-US" sz="2000" b="1" kern="1200" dirty="0">
              <a:latin typeface="微软雅黑" panose="020B0503020204020204" pitchFamily="34" charset="-122"/>
              <a:ea typeface="微软雅黑" panose="020B0503020204020204" pitchFamily="34" charset="-122"/>
            </a:rPr>
            <a:t>在某些区块链的应用场景下，开发者并不希望任何人都可以参与这个系统，因此建立一种不对外公开、只有被许可的节点才可以参与并且查看所有数据的私有区块链，私有链一般适用于特定机构的内部数据管理与审计 </a:t>
          </a:r>
          <a:endParaRPr lang="zh-CN" altLang="en-US" sz="2000" kern="1200" dirty="0"/>
        </a:p>
      </dsp:txBody>
      <dsp:txXfrm>
        <a:off x="7353626" y="781748"/>
        <a:ext cx="3223824" cy="4203281"/>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1BFB01E-CECC-440D-BB80-470BA19A0A9F}"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E1CE947-F43B-4C8C-B1D7-714E3672B02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F6F7CC-D428-4F45-8198-EA69878D165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FA8B32-562D-4236-854A-A31AF6609B6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1FFA8B32-562D-4236-854A-A31AF6609B6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office.msn.com.cn/Template/Home.shtml"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5" name="Picture 2" descr="C:\Users\Administrator\Desktop\其他\12345.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06" y="602"/>
            <a:ext cx="12195938" cy="6856591"/>
          </a:xfrm>
          <a:prstGeom prst="rect">
            <a:avLst/>
          </a:prstGeom>
          <a:noFill/>
          <a:extLst>
            <a:ext uri="{909E8E84-426E-40DD-AFC4-6F175D3DCCD1}">
              <a14:hiddenFill xmlns:a14="http://schemas.microsoft.com/office/drawing/2010/main">
                <a:solidFill>
                  <a:srgbClr val="FFFFFF"/>
                </a:solidFill>
              </a14:hiddenFill>
            </a:ext>
          </a:extLst>
        </p:spPr>
      </p:pic>
      <p:cxnSp>
        <p:nvCxnSpPr>
          <p:cNvPr id="22" name="直接连接符 21"/>
          <p:cNvCxnSpPr/>
          <p:nvPr userDrawn="1"/>
        </p:nvCxnSpPr>
        <p:spPr>
          <a:xfrm>
            <a:off x="1342023" y="667737"/>
            <a:ext cx="8831223"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316540" y="238435"/>
            <a:ext cx="1635835" cy="534069"/>
          </a:xfrm>
          <a:prstGeom prst="rect">
            <a:avLst/>
          </a:prstGeom>
        </p:spPr>
      </p:pic>
      <p:cxnSp>
        <p:nvCxnSpPr>
          <p:cNvPr id="3" name="直接连接符 2"/>
          <p:cNvCxnSpPr/>
          <p:nvPr userDrawn="1"/>
        </p:nvCxnSpPr>
        <p:spPr>
          <a:xfrm>
            <a:off x="778482" y="6499144"/>
            <a:ext cx="9362252" cy="0"/>
          </a:xfrm>
          <a:prstGeom prst="line">
            <a:avLst/>
          </a:prstGeom>
          <a:ln w="50800" cmpd="thinThick">
            <a:solidFill>
              <a:srgbClr val="E7141A"/>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userDrawn="1"/>
        </p:nvSpPr>
        <p:spPr>
          <a:xfrm>
            <a:off x="10037779" y="6310083"/>
            <a:ext cx="1914596" cy="378123"/>
          </a:xfrm>
          <a:prstGeom prst="rect">
            <a:avLst/>
          </a:prstGeom>
          <a:noFill/>
        </p:spPr>
        <p:txBody>
          <a:bodyPr wrap="square" lIns="86694" tIns="43347" rIns="86694" bIns="43347" rtlCol="0" anchor="t">
            <a:spAutoFit/>
          </a:bodyPr>
          <a:lstStyle/>
          <a:p>
            <a:pPr algn="r" fontAlgn="base">
              <a:spcBef>
                <a:spcPct val="0"/>
              </a:spcBef>
              <a:spcAft>
                <a:spcPct val="0"/>
              </a:spcAft>
            </a:pPr>
            <a:r>
              <a:rPr lang="zh-CN" altLang="en-US" sz="900">
                <a:solidFill>
                  <a:prstClr val="black">
                    <a:lumMod val="75000"/>
                    <a:lumOff val="25000"/>
                  </a:prstClr>
                </a:solidFill>
                <a:latin typeface="迷你简粗倩" panose="03000509000000000000" charset="-122"/>
                <a:ea typeface="迷你简粗倩" panose="03000509000000000000" charset="-122"/>
                <a:sym typeface="+mn-ea"/>
              </a:rPr>
              <a:t>南京启道咨询管理有限公司  </a:t>
            </a:r>
            <a:endParaRPr lang="zh-CN" altLang="en-US" sz="900">
              <a:solidFill>
                <a:prstClr val="black">
                  <a:lumMod val="75000"/>
                  <a:lumOff val="25000"/>
                </a:prstClr>
              </a:solidFill>
              <a:latin typeface="迷你简粗倩" panose="03000509000000000000" charset="-122"/>
              <a:ea typeface="迷你简粗倩" panose="03000509000000000000" charset="-122"/>
              <a:sym typeface="+mn-ea"/>
            </a:endParaRPr>
          </a:p>
          <a:p>
            <a:pPr algn="r" fontAlgn="base">
              <a:spcBef>
                <a:spcPct val="0"/>
              </a:spcBef>
              <a:spcAft>
                <a:spcPct val="0"/>
              </a:spcAft>
            </a:pPr>
            <a:r>
              <a:rPr lang="zh-CN" altLang="en-US" sz="900">
                <a:solidFill>
                  <a:prstClr val="black">
                    <a:lumMod val="75000"/>
                    <a:lumOff val="25000"/>
                  </a:prstClr>
                </a:solidFill>
                <a:latin typeface="迷你简粗倩" panose="03000509000000000000" charset="-122"/>
                <a:ea typeface="迷你简粗倩" panose="03000509000000000000" charset="-122"/>
                <a:sym typeface="+mn-ea"/>
              </a:rPr>
              <a:t> </a:t>
            </a:r>
            <a:r>
              <a:rPr lang="en-US" altLang="zh-CN" sz="900">
                <a:solidFill>
                  <a:prstClr val="black">
                    <a:lumMod val="75000"/>
                    <a:lumOff val="25000"/>
                  </a:prstClr>
                </a:solidFill>
                <a:latin typeface="迷你简粗倩" panose="03000509000000000000" charset="-122"/>
                <a:ea typeface="迷你简粗倩" panose="03000509000000000000" charset="-122"/>
                <a:sym typeface="+mn-ea"/>
              </a:rPr>
              <a:t>www.qidaochina.com</a:t>
            </a:r>
            <a:endParaRPr lang="en-US" altLang="zh-CN" sz="900">
              <a:solidFill>
                <a:prstClr val="black">
                  <a:lumMod val="75000"/>
                  <a:lumOff val="25000"/>
                </a:prstClr>
              </a:solidFill>
              <a:latin typeface="迷你简粗倩" panose="03000509000000000000" charset="-122"/>
              <a:ea typeface="迷你简粗倩" panose="03000509000000000000" charset="-122"/>
              <a:sym typeface="+mn-ea"/>
            </a:endParaRPr>
          </a:p>
        </p:txBody>
      </p:sp>
      <p:sp>
        <p:nvSpPr>
          <p:cNvPr id="6" name="燕尾形 5"/>
          <p:cNvSpPr/>
          <p:nvPr userDrawn="1"/>
        </p:nvSpPr>
        <p:spPr>
          <a:xfrm>
            <a:off x="922378" y="308881"/>
            <a:ext cx="271535" cy="35885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fontAlgn="base">
              <a:spcBef>
                <a:spcPct val="0"/>
              </a:spcBef>
              <a:spcAft>
                <a:spcPct val="0"/>
              </a:spcAft>
            </a:pPr>
            <a:endParaRPr lang="zh-CN" altLang="en-US">
              <a:solidFill>
                <a:prstClr val="black"/>
              </a:solidFill>
            </a:endParaRPr>
          </a:p>
        </p:txBody>
      </p:sp>
      <p:sp>
        <p:nvSpPr>
          <p:cNvPr id="9" name="燕尾形 8"/>
          <p:cNvSpPr/>
          <p:nvPr userDrawn="1"/>
        </p:nvSpPr>
        <p:spPr>
          <a:xfrm>
            <a:off x="650843" y="308881"/>
            <a:ext cx="271535" cy="35885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fontAlgn="base">
              <a:spcBef>
                <a:spcPct val="0"/>
              </a:spcBef>
              <a:spcAft>
                <a:spcPct val="0"/>
              </a:spcAft>
            </a:pPr>
            <a:endParaRPr lang="zh-CN" altLang="en-US">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mc:Choice>
    <mc:Fallback>
      <p:transition spd="slow"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43A93E93-166D-47F5-9EF1-ACEABE24AEEA}"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118D5ACA-62CA-46DB-AD6B-12EDD6D51A23}" type="slidenum">
              <a:rPr lang="zh-CN" altLang="en-US" smtClean="0">
                <a:solidFill>
                  <a:prstClr val="black">
                    <a:tint val="75000"/>
                  </a:prstClr>
                </a:solidFill>
              </a:rPr>
            </a:fld>
            <a:endParaRPr lang="zh-CN" altLang="en-US">
              <a:solidFill>
                <a:prstClr val="black">
                  <a:tint val="75000"/>
                </a:prstClr>
              </a:solidFill>
            </a:endParaRPr>
          </a:p>
        </p:txBody>
      </p:sp>
      <p:pic>
        <p:nvPicPr>
          <p:cNvPr id="6" name="Picture 2" descr="C:\Users\Administrator\Desktop\其他\12345.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5938" cy="68565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advTm="0"/>
    </mc:Choice>
    <mc:Fallback>
      <p:transition spd="slow"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76300" y="654957"/>
            <a:ext cx="2668821" cy="461932"/>
          </a:xfrm>
          <a:prstGeom prst="rect">
            <a:avLst/>
          </a:prstGeom>
          <a:ln>
            <a:noFill/>
          </a:ln>
        </p:spPr>
        <p:txBody>
          <a:bodyPr anchor="ctr">
            <a:noAutofit/>
          </a:bodyPr>
          <a:lstStyle>
            <a:lvl1pPr algn="dist">
              <a:defRPr sz="2400">
                <a:solidFill>
                  <a:schemeClr val="accent5">
                    <a:lumMod val="75000"/>
                  </a:schemeClr>
                </a:solidFill>
              </a:defRPr>
            </a:lvl1pPr>
          </a:lstStyle>
          <a:p>
            <a:r>
              <a:rPr lang="zh-CN" altLang="en-US" dirty="0"/>
              <a:t>单击此处添加标题</a:t>
            </a:r>
            <a:endParaRPr lang="zh-CN" altLang="en-US" dirty="0"/>
          </a:p>
        </p:txBody>
      </p:sp>
      <p:sp>
        <p:nvSpPr>
          <p:cNvPr id="7" name="矩形 6"/>
          <p:cNvSpPr/>
          <p:nvPr userDrawn="1"/>
        </p:nvSpPr>
        <p:spPr>
          <a:xfrm>
            <a:off x="622300" y="654957"/>
            <a:ext cx="254000" cy="461932"/>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3545121" y="654957"/>
            <a:ext cx="1013576" cy="461932"/>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101600" y="101600"/>
            <a:ext cx="11959773" cy="6633029"/>
          </a:xfrm>
          <a:prstGeom prst="rect">
            <a:avLst/>
          </a:prstGeom>
          <a:noFill/>
          <a:ln w="2540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76300" y="654957"/>
            <a:ext cx="2668821" cy="461932"/>
          </a:xfrm>
          <a:prstGeom prst="rect">
            <a:avLst/>
          </a:prstGeom>
          <a:ln>
            <a:noFill/>
          </a:ln>
        </p:spPr>
        <p:txBody>
          <a:bodyPr anchor="ctr">
            <a:noAutofit/>
          </a:bodyPr>
          <a:lstStyle>
            <a:lvl1pPr algn="dist">
              <a:defRPr sz="2400">
                <a:solidFill>
                  <a:schemeClr val="accent5">
                    <a:lumMod val="75000"/>
                  </a:schemeClr>
                </a:solidFill>
              </a:defRPr>
            </a:lvl1pPr>
          </a:lstStyle>
          <a:p>
            <a:r>
              <a:rPr lang="zh-CN" altLang="en-US" dirty="0"/>
              <a:t>单击此处添加标题</a:t>
            </a:r>
            <a:endParaRPr lang="zh-CN" altLang="en-US" dirty="0"/>
          </a:p>
        </p:txBody>
      </p:sp>
      <p:sp>
        <p:nvSpPr>
          <p:cNvPr id="7" name="矩形 6"/>
          <p:cNvSpPr/>
          <p:nvPr userDrawn="1"/>
        </p:nvSpPr>
        <p:spPr>
          <a:xfrm>
            <a:off x="622300" y="654957"/>
            <a:ext cx="254000" cy="461932"/>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3545121" y="654957"/>
            <a:ext cx="1013576" cy="461932"/>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101600" y="101600"/>
            <a:ext cx="11959773" cy="6633029"/>
          </a:xfrm>
          <a:prstGeom prst="rect">
            <a:avLst/>
          </a:prstGeom>
          <a:noFill/>
          <a:ln w="2540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userDrawn="1"/>
        </p:nvSpPr>
        <p:spPr>
          <a:xfrm rot="5400000">
            <a:off x="7642433" y="2004481"/>
            <a:ext cx="566592" cy="47216"/>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prstClr val="white"/>
              </a:solidFill>
            </a:endParaRPr>
          </a:p>
        </p:txBody>
      </p:sp>
      <p:sp>
        <p:nvSpPr>
          <p:cNvPr id="10" name="矩形 9"/>
          <p:cNvSpPr/>
          <p:nvPr userDrawn="1"/>
        </p:nvSpPr>
        <p:spPr>
          <a:xfrm rot="5400000">
            <a:off x="7642433" y="3005898"/>
            <a:ext cx="566592" cy="47216"/>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prstClr val="white"/>
              </a:solidFill>
            </a:endParaRPr>
          </a:p>
        </p:txBody>
      </p:sp>
      <p:sp>
        <p:nvSpPr>
          <p:cNvPr id="11" name="矩形 10"/>
          <p:cNvSpPr/>
          <p:nvPr userDrawn="1"/>
        </p:nvSpPr>
        <p:spPr>
          <a:xfrm rot="5400000">
            <a:off x="7642433" y="4007316"/>
            <a:ext cx="566592" cy="4721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prstClr val="white"/>
              </a:solidFill>
            </a:endParaRPr>
          </a:p>
        </p:txBody>
      </p:sp>
      <p:sp>
        <p:nvSpPr>
          <p:cNvPr id="12" name="矩形 11"/>
          <p:cNvSpPr/>
          <p:nvPr userDrawn="1"/>
        </p:nvSpPr>
        <p:spPr>
          <a:xfrm rot="5400000">
            <a:off x="7642433" y="5008733"/>
            <a:ext cx="566592" cy="47216"/>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prstClr val="white"/>
              </a:solidFill>
            </a:endParaRPr>
          </a:p>
        </p:txBody>
      </p:sp>
      <p:sp>
        <p:nvSpPr>
          <p:cNvPr id="13" name="TextBox 13"/>
          <p:cNvSpPr txBox="1"/>
          <p:nvPr userDrawn="1"/>
        </p:nvSpPr>
        <p:spPr>
          <a:xfrm>
            <a:off x="7960779" y="1733201"/>
            <a:ext cx="3209593" cy="646331"/>
          </a:xfrm>
          <a:prstGeom prst="rect">
            <a:avLst/>
          </a:prstGeom>
          <a:noFill/>
        </p:spPr>
        <p:txBody>
          <a:bodyPr wrap="square" rtlCol="0">
            <a:spAutoFit/>
          </a:bodyPr>
          <a:lstStyle/>
          <a:p>
            <a:pPr defTabSz="914400"/>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venim MT" pitchFamily="2" charset="-79"/>
              </a:rPr>
              <a:t>标题数字等都可以通过点击和重新输入进行更改，顶部“开始”面板中可以对字体、字号、颜色、行距等进行修改</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venim MT" pitchFamily="2" charset="-79"/>
            </a:endParaRPr>
          </a:p>
        </p:txBody>
      </p:sp>
      <p:sp>
        <p:nvSpPr>
          <p:cNvPr id="14" name="TextBox 13"/>
          <p:cNvSpPr txBox="1"/>
          <p:nvPr userDrawn="1"/>
        </p:nvSpPr>
        <p:spPr>
          <a:xfrm>
            <a:off x="7985405" y="2716456"/>
            <a:ext cx="3209593" cy="646331"/>
          </a:xfrm>
          <a:prstGeom prst="rect">
            <a:avLst/>
          </a:prstGeom>
          <a:noFill/>
        </p:spPr>
        <p:txBody>
          <a:bodyPr wrap="square" rtlCol="0">
            <a:spAutoFit/>
          </a:bodyPr>
          <a:lstStyle/>
          <a:p>
            <a:pPr defTabSz="914400"/>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venim MT" pitchFamily="2" charset="-79"/>
              </a:rPr>
              <a:t>标题数字等都可以通过点击和重新输入进行更改，顶部“开始”面板中可以对字体、字号、颜色、行距等进行修改</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venim MT" pitchFamily="2" charset="-79"/>
            </a:endParaRPr>
          </a:p>
        </p:txBody>
      </p:sp>
      <p:sp>
        <p:nvSpPr>
          <p:cNvPr id="15" name="TextBox 13"/>
          <p:cNvSpPr txBox="1"/>
          <p:nvPr userDrawn="1"/>
        </p:nvSpPr>
        <p:spPr>
          <a:xfrm>
            <a:off x="7985405" y="3726446"/>
            <a:ext cx="3209593" cy="646331"/>
          </a:xfrm>
          <a:prstGeom prst="rect">
            <a:avLst/>
          </a:prstGeom>
          <a:noFill/>
        </p:spPr>
        <p:txBody>
          <a:bodyPr wrap="square" rtlCol="0">
            <a:spAutoFit/>
          </a:bodyPr>
          <a:lstStyle/>
          <a:p>
            <a:pPr defTabSz="914400"/>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venim MT" pitchFamily="2" charset="-79"/>
              </a:rPr>
              <a:t>标题数字等都可以通过点击和重新输入进行更改，顶部“开始”面板中可以对字体、字号、颜色、行距等进行修改</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venim MT" pitchFamily="2" charset="-79"/>
            </a:endParaRPr>
          </a:p>
        </p:txBody>
      </p:sp>
      <p:sp>
        <p:nvSpPr>
          <p:cNvPr id="16" name="TextBox 13"/>
          <p:cNvSpPr txBox="1"/>
          <p:nvPr userDrawn="1"/>
        </p:nvSpPr>
        <p:spPr>
          <a:xfrm>
            <a:off x="7985405" y="4710137"/>
            <a:ext cx="3209593" cy="646331"/>
          </a:xfrm>
          <a:prstGeom prst="rect">
            <a:avLst/>
          </a:prstGeom>
          <a:noFill/>
        </p:spPr>
        <p:txBody>
          <a:bodyPr wrap="square" rtlCol="0">
            <a:spAutoFit/>
          </a:bodyPr>
          <a:lstStyle/>
          <a:p>
            <a:pPr defTabSz="914400"/>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venim MT" pitchFamily="2" charset="-79"/>
              </a:rPr>
              <a:t>标题数字等都可以通过点击和重新输入进行更改，顶部“开始”面板中可以对字体、字号、颜色、行距等进行修改</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venim MT" pitchFamily="2" charset="-79"/>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矩形 1"/>
          <p:cNvSpPr/>
          <p:nvPr userDrawn="1"/>
        </p:nvSpPr>
        <p:spPr>
          <a:xfrm>
            <a:off x="101600" y="101600"/>
            <a:ext cx="11959773" cy="6633029"/>
          </a:xfrm>
          <a:prstGeom prst="rect">
            <a:avLst/>
          </a:prstGeom>
          <a:noFill/>
          <a:ln w="2540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两栏内容">
    <p:bg>
      <p:bgPr>
        <a:solidFill>
          <a:srgbClr val="E73A1C"/>
        </a:solidFill>
        <a:effectLst/>
      </p:bgPr>
    </p:bg>
    <p:spTree>
      <p:nvGrpSpPr>
        <p:cNvPr id="1" name=""/>
        <p:cNvGrpSpPr/>
        <p:nvPr/>
      </p:nvGrpSpPr>
      <p:grpSpPr>
        <a:xfrm>
          <a:off x="0" y="0"/>
          <a:ext cx="0" cy="0"/>
          <a:chOff x="0" y="0"/>
          <a:chExt cx="0" cy="0"/>
        </a:xfrm>
      </p:grpSpPr>
      <p:sp>
        <p:nvSpPr>
          <p:cNvPr id="8" name="矩形 7"/>
          <p:cNvSpPr/>
          <p:nvPr userDrawn="1"/>
        </p:nvSpPr>
        <p:spPr>
          <a:xfrm>
            <a:off x="440603" y="759873"/>
            <a:ext cx="662361" cy="379656"/>
          </a:xfrm>
          <a:prstGeom prst="rect">
            <a:avLst/>
          </a:prstGeom>
        </p:spPr>
        <p:txBody>
          <a:bodyPr wrap="none">
            <a:spAutoFit/>
          </a:bodyPr>
          <a:lstStyle/>
          <a:p>
            <a:pPr defTabSz="608965"/>
            <a:r>
              <a:rPr lang="zh-CN" altLang="en-US" sz="1865" dirty="0">
                <a:solidFill>
                  <a:srgbClr val="FFFFFF"/>
                </a:solidFill>
                <a:latin typeface="Segoe UI Light" panose="020B0502040204020203"/>
                <a:cs typeface="Segoe UI Light" panose="020B0502040204020203"/>
              </a:rPr>
              <a:t>标注</a:t>
            </a:r>
            <a:endParaRPr lang="zh-CN" altLang="en-US" sz="1865" dirty="0">
              <a:solidFill>
                <a:srgbClr val="FFFFFF"/>
              </a:solidFill>
              <a:latin typeface="Segoe UI Light" panose="020B0502040204020203"/>
              <a:cs typeface="Segoe UI Light" panose="020B0502040204020203"/>
            </a:endParaRPr>
          </a:p>
        </p:txBody>
      </p:sp>
      <p:sp>
        <p:nvSpPr>
          <p:cNvPr id="9" name="矩形 8"/>
          <p:cNvSpPr/>
          <p:nvPr userDrawn="1"/>
        </p:nvSpPr>
        <p:spPr>
          <a:xfrm>
            <a:off x="2857674" y="841948"/>
            <a:ext cx="1402001" cy="3292440"/>
          </a:xfrm>
          <a:prstGeom prst="rect">
            <a:avLst/>
          </a:prstGeom>
        </p:spPr>
        <p:txBody>
          <a:bodyPr wrap="square">
            <a:spAutoFit/>
          </a:bodyPr>
          <a:lstStyle/>
          <a:p>
            <a:pPr defTabSz="608965">
              <a:lnSpc>
                <a:spcPct val="130000"/>
              </a:lnSpc>
            </a:pPr>
            <a:r>
              <a:rPr lang="zh-CN" altLang="en-US" sz="1335" dirty="0">
                <a:solidFill>
                  <a:srgbClr val="FFFFFF"/>
                </a:solidFill>
                <a:latin typeface="Segoe UI Light" panose="020B0502040204020203"/>
                <a:cs typeface="Segoe UI Light" panose="020B0502040204020203"/>
              </a:rPr>
              <a:t>字体使用 </a:t>
            </a: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srgbClr val="FFFFFF"/>
                </a:solidFill>
                <a:latin typeface="Segoe UI Light" panose="020B0502040204020203"/>
                <a:cs typeface="Segoe UI Light" panose="020B0502040204020203"/>
              </a:rPr>
              <a:t>行距</a:t>
            </a: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srgbClr val="FFFFFF"/>
                </a:solidFill>
                <a:latin typeface="Segoe UI Light" panose="020B0502040204020203"/>
                <a:cs typeface="Segoe UI Light" panose="020B0502040204020203"/>
              </a:rPr>
              <a:t>背景图片出处</a:t>
            </a:r>
            <a:endParaRPr lang="zh-CN" altLang="en-US" sz="1335" dirty="0">
              <a:solidFill>
                <a:srgbClr val="FFFFFF"/>
              </a:solidFill>
              <a:latin typeface="Segoe UI Light" panose="020B0502040204020203"/>
              <a:cs typeface="Segoe UI Light" panose="020B0502040204020203"/>
            </a:endParaRPr>
          </a:p>
          <a:p>
            <a:pPr defTabSz="608965">
              <a:lnSpc>
                <a:spcPct val="130000"/>
              </a:lnSpc>
            </a:pPr>
            <a:endParaRPr lang="zh-CN" altLang="en-US" sz="1335" dirty="0">
              <a:solidFill>
                <a:srgbClr val="FFFFFF"/>
              </a:solidFill>
              <a:latin typeface="Segoe UI Light" panose="020B0502040204020203"/>
              <a:cs typeface="Segoe UI Light" panose="020B0502040204020203"/>
            </a:endParaRPr>
          </a:p>
          <a:p>
            <a:pPr defTabSz="608965">
              <a:lnSpc>
                <a:spcPct val="130000"/>
              </a:lnSpc>
            </a:pPr>
            <a:endParaRPr lang="zh-CN" altLang="en-US"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srgbClr val="FFFFFF"/>
                </a:solidFill>
                <a:latin typeface="Segoe UI Light" panose="020B0502040204020203"/>
                <a:cs typeface="Segoe UI Light" panose="020B0502040204020203"/>
              </a:rPr>
              <a:t>声明</a:t>
            </a:r>
            <a:endParaRPr lang="en-US" altLang="zh-CN" sz="1335" dirty="0">
              <a:solidFill>
                <a:srgbClr val="FFFFFF"/>
              </a:solidFill>
              <a:latin typeface="Segoe UI Light" panose="020B0502040204020203"/>
              <a:cs typeface="Segoe UI Light" panose="020B0502040204020203"/>
            </a:endParaRPr>
          </a:p>
        </p:txBody>
      </p:sp>
      <p:sp>
        <p:nvSpPr>
          <p:cNvPr id="10" name="矩形 9"/>
          <p:cNvSpPr/>
          <p:nvPr userDrawn="1"/>
        </p:nvSpPr>
        <p:spPr>
          <a:xfrm>
            <a:off x="4395052" y="841948"/>
            <a:ext cx="3727457" cy="3825791"/>
          </a:xfrm>
          <a:prstGeom prst="rect">
            <a:avLst/>
          </a:prstGeom>
        </p:spPr>
        <p:txBody>
          <a:bodyPr wrap="square">
            <a:spAutoFit/>
          </a:bodyPr>
          <a:lstStyle/>
          <a:p>
            <a:pPr defTabSz="608965">
              <a:lnSpc>
                <a:spcPct val="130000"/>
              </a:lnSpc>
            </a:pPr>
            <a:r>
              <a:rPr lang="zh-CN" altLang="en-US" sz="1335" dirty="0">
                <a:solidFill>
                  <a:srgbClr val="FFFFFF"/>
                </a:solidFill>
                <a:latin typeface="Segoe UI Light" panose="020B0502040204020203"/>
                <a:cs typeface="Segoe UI Light" panose="020B0502040204020203"/>
              </a:rPr>
              <a:t>英文 </a:t>
            </a:r>
            <a:r>
              <a:rPr lang="en-US" altLang="zh-CN" sz="1335" dirty="0">
                <a:solidFill>
                  <a:srgbClr val="FFFFFF"/>
                </a:solidFill>
                <a:latin typeface="Segoe UI Light" panose="020B0502040204020203"/>
                <a:cs typeface="Segoe UI Light" panose="020B0502040204020203"/>
              </a:rPr>
              <a:t>Calibri</a:t>
            </a: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srgbClr val="FFFFFF"/>
                </a:solidFill>
                <a:latin typeface="Segoe UI Light" panose="020B0502040204020203"/>
                <a:cs typeface="Segoe UI Light" panose="020B0502040204020203"/>
              </a:rPr>
              <a:t>中文 微软雅黑</a:t>
            </a: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srgbClr val="FFFFFF"/>
                </a:solidFill>
                <a:latin typeface="Segoe UI Light" panose="020B0502040204020203"/>
                <a:cs typeface="Segoe UI Light" panose="020B0502040204020203"/>
              </a:rPr>
              <a:t>正文 </a:t>
            </a:r>
            <a:r>
              <a:rPr lang="en-US" altLang="zh-CN" sz="1335" dirty="0">
                <a:solidFill>
                  <a:srgbClr val="FFFFFF"/>
                </a:solidFill>
                <a:latin typeface="Segoe UI Light" panose="020B0502040204020203"/>
                <a:cs typeface="Segoe UI Light" panose="020B0502040204020203"/>
              </a:rPr>
              <a:t>1.3</a:t>
            </a: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r>
              <a:rPr lang="en-US" altLang="zh-CN" sz="1335" dirty="0" err="1">
                <a:solidFill>
                  <a:srgbClr val="FFFFFF"/>
                </a:solidFill>
                <a:latin typeface="Segoe UI Light" panose="020B0502040204020203"/>
                <a:cs typeface="Segoe UI Light" panose="020B0502040204020203"/>
              </a:rPr>
              <a:t>cn.bing.com</a:t>
            </a:r>
            <a:endParaRPr lang="zh-CN" altLang="en-US" sz="1335" dirty="0">
              <a:solidFill>
                <a:srgbClr val="FFFFFF"/>
              </a:solidFill>
              <a:latin typeface="Segoe UI Light" panose="020B0502040204020203"/>
              <a:cs typeface="Segoe UI Light" panose="020B0502040204020203"/>
            </a:endParaRPr>
          </a:p>
          <a:p>
            <a:pPr defTabSz="608965">
              <a:lnSpc>
                <a:spcPct val="130000"/>
              </a:lnSpc>
            </a:pPr>
            <a:endParaRPr lang="zh-CN" altLang="en-US" sz="1335" dirty="0">
              <a:solidFill>
                <a:srgbClr val="FFFFFF"/>
              </a:solidFill>
              <a:latin typeface="Segoe UI Light" panose="020B0502040204020203"/>
              <a:cs typeface="Segoe UI Light" panose="020B0502040204020203"/>
            </a:endParaRPr>
          </a:p>
          <a:p>
            <a:pPr defTabSz="608965">
              <a:lnSpc>
                <a:spcPct val="130000"/>
              </a:lnSpc>
            </a:pPr>
            <a:endParaRPr lang="zh-CN" altLang="en-US"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prstClr val="white"/>
                </a:solidFill>
              </a:rPr>
              <a:t>互联网是一个开放共享的平台</a:t>
            </a:r>
            <a:endParaRPr lang="zh-CN" altLang="en-US" sz="1335" dirty="0">
              <a:solidFill>
                <a:prstClr val="white"/>
              </a:solidFill>
            </a:endParaRPr>
          </a:p>
          <a:p>
            <a:pPr defTabSz="608965">
              <a:lnSpc>
                <a:spcPct val="130000"/>
              </a:lnSpc>
            </a:pPr>
            <a:r>
              <a:rPr lang="zh-CN" altLang="en-US" sz="1335" dirty="0">
                <a:solidFill>
                  <a:prstClr val="white"/>
                </a:solidFill>
              </a:rPr>
              <a:t>Office</a:t>
            </a:r>
            <a:r>
              <a:rPr lang="en-US" altLang="zh-CN" sz="1335" dirty="0">
                <a:solidFill>
                  <a:prstClr val="white"/>
                </a:solidFill>
              </a:rPr>
              <a:t>PLUS </a:t>
            </a:r>
            <a:r>
              <a:rPr lang="zh-CN" altLang="en-US" sz="1335" dirty="0">
                <a:solidFill>
                  <a:prstClr val="white"/>
                </a:solidFill>
              </a:rPr>
              <a:t>部分设计灵感与元素来源于网络</a:t>
            </a:r>
            <a:endParaRPr lang="zh-CN" altLang="en-US" sz="1335" dirty="0">
              <a:solidFill>
                <a:prstClr val="white"/>
              </a:solidFill>
            </a:endParaRPr>
          </a:p>
          <a:p>
            <a:pPr defTabSz="608965">
              <a:lnSpc>
                <a:spcPct val="130000"/>
              </a:lnSpc>
            </a:pPr>
            <a:r>
              <a:rPr lang="zh-CN" altLang="en-US" sz="1335" dirty="0">
                <a:solidFill>
                  <a:prstClr val="white"/>
                </a:solidFill>
              </a:rPr>
              <a:t>如有建议请联系officeplus@microsoft.com</a:t>
            </a:r>
            <a:endParaRPr lang="en-US" altLang="zh-CN" sz="1335" dirty="0">
              <a:solidFill>
                <a:srgbClr val="FFFFFF"/>
              </a:solidFill>
              <a:latin typeface="Segoe UI Light" panose="020B0502040204020203"/>
              <a:cs typeface="Segoe UI Light" panose="020B0502040204020203"/>
            </a:endParaRPr>
          </a:p>
        </p:txBody>
      </p:sp>
      <p:sp>
        <p:nvSpPr>
          <p:cNvPr id="11" name="矩形 10"/>
          <p:cNvSpPr/>
          <p:nvPr userDrawn="1"/>
        </p:nvSpPr>
        <p:spPr>
          <a:xfrm>
            <a:off x="440603" y="182445"/>
            <a:ext cx="816249" cy="256545"/>
          </a:xfrm>
          <a:prstGeom prst="rect">
            <a:avLst/>
          </a:prstGeom>
        </p:spPr>
        <p:txBody>
          <a:bodyPr wrap="none">
            <a:spAutoFit/>
          </a:bodyPr>
          <a:lstStyle/>
          <a:p>
            <a:pPr defTabSz="608965"/>
            <a:r>
              <a:rPr kumimoji="1" lang="en-US" altLang="zh-CN" sz="1065" dirty="0" err="1">
                <a:solidFill>
                  <a:srgbClr val="FFFFFF"/>
                </a:solidFill>
                <a:latin typeface="Segoe UI Light" panose="020B0502040204020203"/>
                <a:cs typeface="Segoe UI Light" panose="020B0502040204020203"/>
              </a:rPr>
              <a:t>OfficePLUS</a:t>
            </a:r>
            <a:endParaRPr lang="zh-CN" altLang="en-US" sz="1065" dirty="0">
              <a:solidFill>
                <a:srgbClr val="FFFFFF"/>
              </a:solidFill>
              <a:latin typeface="Segoe UI Light" panose="020B0502040204020203"/>
              <a:cs typeface="Segoe UI Light" panose="020B0502040204020203"/>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pic>
        <p:nvPicPr>
          <p:cNvPr id="18" name="图片 17">
            <a:hlinkClick r:id="rId2"/>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86431" y="2521041"/>
            <a:ext cx="3177903" cy="418585"/>
          </a:xfrm>
          <a:prstGeom prst="rect">
            <a:avLst/>
          </a:prstGeom>
        </p:spPr>
      </p:pic>
      <p:sp>
        <p:nvSpPr>
          <p:cNvPr id="19" name="文本框 18"/>
          <p:cNvSpPr txBox="1"/>
          <p:nvPr userDrawn="1"/>
        </p:nvSpPr>
        <p:spPr>
          <a:xfrm>
            <a:off x="4259746" y="3740751"/>
            <a:ext cx="3347390" cy="297454"/>
          </a:xfrm>
          <a:prstGeom prst="rect">
            <a:avLst/>
          </a:prstGeom>
          <a:noFill/>
        </p:spPr>
        <p:txBody>
          <a:bodyPr wrap="none" rtlCol="0">
            <a:spAutoFit/>
          </a:bodyPr>
          <a:lstStyle/>
          <a:p>
            <a:pPr algn="ctr"/>
            <a:r>
              <a:rPr kumimoji="1" lang="zh-CN" altLang="en-US" sz="1335" dirty="0">
                <a:solidFill>
                  <a:schemeClr val="tx1">
                    <a:lumMod val="75000"/>
                    <a:lumOff val="25000"/>
                  </a:schemeClr>
                </a:solidFill>
              </a:rPr>
              <a:t>点击</a:t>
            </a:r>
            <a:r>
              <a:rPr kumimoji="1" lang="en-US" altLang="zh-CN" sz="1335" dirty="0">
                <a:solidFill>
                  <a:schemeClr val="tx1">
                    <a:lumMod val="75000"/>
                    <a:lumOff val="25000"/>
                  </a:schemeClr>
                </a:solidFill>
              </a:rPr>
              <a:t>Logo</a:t>
            </a:r>
            <a:r>
              <a:rPr kumimoji="1" lang="zh-CN" altLang="en-US" sz="1335" dirty="0">
                <a:solidFill>
                  <a:schemeClr val="tx1">
                    <a:lumMod val="75000"/>
                    <a:lumOff val="25000"/>
                  </a:schemeClr>
                </a:solidFill>
              </a:rPr>
              <a:t>获取更多优质模板（放映模式）</a:t>
            </a:r>
            <a:endParaRPr kumimoji="1" lang="zh-CN" altLang="en-US" sz="1335" dirty="0">
              <a:solidFill>
                <a:schemeClr val="tx1">
                  <a:lumMod val="75000"/>
                  <a:lumOff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7342F872-35C0-8F40-AA40-8268AF6211CA}" type="slidenum">
              <a:rPr lang="en-US" altLang="zh-CN"/>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Tm="0"/>
    </mc:Choice>
    <mc:Fallback>
      <p:transition spd="slow" advTm="0"/>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89" y="365780"/>
            <a:ext cx="10515224" cy="1324636"/>
          </a:xfrm>
          <a:prstGeom prst="rect">
            <a:avLst/>
          </a:prstGeom>
        </p:spPr>
        <p:txBody>
          <a:bodyPr vert="horz" lIns="86694" tIns="43347" rIns="86694" bIns="43347"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389" y="1825890"/>
            <a:ext cx="10515224" cy="4351729"/>
          </a:xfrm>
          <a:prstGeom prst="rect">
            <a:avLst/>
          </a:prstGeom>
        </p:spPr>
        <p:txBody>
          <a:bodyPr vert="horz" lIns="86694" tIns="43347" rIns="86694" bIns="43347"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389" y="6356747"/>
            <a:ext cx="2742447" cy="364275"/>
          </a:xfrm>
          <a:prstGeom prst="rect">
            <a:avLst/>
          </a:prstGeom>
        </p:spPr>
        <p:txBody>
          <a:bodyPr vert="horz" lIns="86694" tIns="43347" rIns="86694" bIns="43347" rtlCol="0" anchor="ctr"/>
          <a:lstStyle>
            <a:lvl1pPr algn="l">
              <a:defRPr sz="1100">
                <a:solidFill>
                  <a:schemeClr val="tx1">
                    <a:tint val="75000"/>
                  </a:schemeClr>
                </a:solidFill>
              </a:defRPr>
            </a:lvl1pPr>
          </a:lstStyle>
          <a:p>
            <a:pPr fontAlgn="base">
              <a:spcBef>
                <a:spcPct val="0"/>
              </a:spcBef>
              <a:spcAft>
                <a:spcPct val="0"/>
              </a:spcAft>
            </a:pPr>
            <a:fld id="{43A93E93-166D-47F5-9EF1-ACEABE24AEEA}"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038413" y="6356747"/>
            <a:ext cx="4115176" cy="364275"/>
          </a:xfrm>
          <a:prstGeom prst="rect">
            <a:avLst/>
          </a:prstGeom>
        </p:spPr>
        <p:txBody>
          <a:bodyPr vert="horz" lIns="86694" tIns="43347" rIns="86694" bIns="43347" rtlCol="0" anchor="ctr"/>
          <a:lstStyle>
            <a:lvl1pPr algn="ctr">
              <a:defRPr sz="1100">
                <a:solidFill>
                  <a:schemeClr val="tx1">
                    <a:tint val="75000"/>
                  </a:schemeClr>
                </a:solidFill>
              </a:defRPr>
            </a:lvl1pPr>
          </a:lstStyle>
          <a:p>
            <a:pPr fontAlgn="base">
              <a:spcBef>
                <a:spcPct val="0"/>
              </a:spcBef>
              <a:spcAft>
                <a:spcPct val="0"/>
              </a:spcAft>
            </a:pPr>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1166" y="6356747"/>
            <a:ext cx="2742447" cy="364275"/>
          </a:xfrm>
          <a:prstGeom prst="rect">
            <a:avLst/>
          </a:prstGeom>
        </p:spPr>
        <p:txBody>
          <a:bodyPr vert="horz" lIns="86694" tIns="43347" rIns="86694" bIns="43347" rtlCol="0" anchor="ctr"/>
          <a:lstStyle>
            <a:lvl1pPr algn="r">
              <a:defRPr sz="1100">
                <a:solidFill>
                  <a:schemeClr val="tx1">
                    <a:tint val="75000"/>
                  </a:schemeClr>
                </a:solidFill>
              </a:defRPr>
            </a:lvl1pPr>
          </a:lstStyle>
          <a:p>
            <a:pPr fontAlgn="base">
              <a:spcBef>
                <a:spcPct val="0"/>
              </a:spcBef>
              <a:spcAft>
                <a:spcPct val="0"/>
              </a:spcAft>
            </a:pPr>
            <a:fld id="{118D5ACA-62CA-46DB-AD6B-12EDD6D51A23}"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Lst>
  <mc:AlternateContent xmlns:mc="http://schemas.openxmlformats.org/markup-compatibility/2006">
    <mc:Choice xmlns:p14="http://schemas.microsoft.com/office/powerpoint/2010/main" Requires="p14">
      <p:transition spd="slow" p14:dur="1600" advTm="0"/>
    </mc:Choice>
    <mc:Fallback>
      <p:transition spd="slow" advTm="0"/>
    </mc:Fallback>
  </mc:AlternateContent>
  <p:txStyles>
    <p:titleStyle>
      <a:lvl1pPr algn="l" defTabSz="866775"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216535" indent="-216535" algn="l" defTabSz="866775" rtl="0" eaLnBrk="1" latinLnBrk="0" hangingPunct="1">
        <a:lnSpc>
          <a:spcPct val="90000"/>
        </a:lnSpc>
        <a:spcBef>
          <a:spcPts val="950"/>
        </a:spcBef>
        <a:buFont typeface="Arial" panose="020B0604020202090204" pitchFamily="34" charset="0"/>
        <a:buChar char="•"/>
        <a:defRPr sz="2700" kern="1200">
          <a:solidFill>
            <a:schemeClr val="tx1"/>
          </a:solidFill>
          <a:latin typeface="+mn-lt"/>
          <a:ea typeface="+mn-ea"/>
          <a:cs typeface="+mn-cs"/>
        </a:defRPr>
      </a:lvl1pPr>
      <a:lvl2pPr marL="650240" indent="-216535" algn="l" defTabSz="866775" rtl="0" eaLnBrk="1" latinLnBrk="0" hangingPunct="1">
        <a:lnSpc>
          <a:spcPct val="90000"/>
        </a:lnSpc>
        <a:spcBef>
          <a:spcPts val="475"/>
        </a:spcBef>
        <a:buFont typeface="Arial" panose="020B0604020202090204" pitchFamily="34" charset="0"/>
        <a:buChar char="•"/>
        <a:defRPr sz="2300" kern="1200">
          <a:solidFill>
            <a:schemeClr val="tx1"/>
          </a:solidFill>
          <a:latin typeface="+mn-lt"/>
          <a:ea typeface="+mn-ea"/>
          <a:cs typeface="+mn-cs"/>
        </a:defRPr>
      </a:lvl2pPr>
      <a:lvl3pPr marL="1083945" indent="-216535" algn="l" defTabSz="866775" rtl="0" eaLnBrk="1" latinLnBrk="0" hangingPunct="1">
        <a:lnSpc>
          <a:spcPct val="90000"/>
        </a:lnSpc>
        <a:spcBef>
          <a:spcPts val="475"/>
        </a:spcBef>
        <a:buFont typeface="Arial" panose="020B0604020202090204" pitchFamily="34" charset="0"/>
        <a:buChar char="•"/>
        <a:defRPr sz="1900" kern="1200">
          <a:solidFill>
            <a:schemeClr val="tx1"/>
          </a:solidFill>
          <a:latin typeface="+mn-lt"/>
          <a:ea typeface="+mn-ea"/>
          <a:cs typeface="+mn-cs"/>
        </a:defRPr>
      </a:lvl3pPr>
      <a:lvl4pPr marL="1517015" indent="-216535" algn="l" defTabSz="866775" rtl="0" eaLnBrk="1" latinLnBrk="0" hangingPunct="1">
        <a:lnSpc>
          <a:spcPct val="90000"/>
        </a:lnSpc>
        <a:spcBef>
          <a:spcPts val="475"/>
        </a:spcBef>
        <a:buFont typeface="Arial" panose="020B0604020202090204" pitchFamily="34" charset="0"/>
        <a:buChar char="•"/>
        <a:defRPr sz="1700" kern="1200">
          <a:solidFill>
            <a:schemeClr val="tx1"/>
          </a:solidFill>
          <a:latin typeface="+mn-lt"/>
          <a:ea typeface="+mn-ea"/>
          <a:cs typeface="+mn-cs"/>
        </a:defRPr>
      </a:lvl4pPr>
      <a:lvl5pPr marL="1950720" indent="-216535" algn="l" defTabSz="866775" rtl="0" eaLnBrk="1" latinLnBrk="0" hangingPunct="1">
        <a:lnSpc>
          <a:spcPct val="90000"/>
        </a:lnSpc>
        <a:spcBef>
          <a:spcPts val="475"/>
        </a:spcBef>
        <a:buFont typeface="Arial" panose="020B0604020202090204" pitchFamily="34" charset="0"/>
        <a:buChar char="•"/>
        <a:defRPr sz="1700" kern="1200">
          <a:solidFill>
            <a:schemeClr val="tx1"/>
          </a:solidFill>
          <a:latin typeface="+mn-lt"/>
          <a:ea typeface="+mn-ea"/>
          <a:cs typeface="+mn-cs"/>
        </a:defRPr>
      </a:lvl5pPr>
      <a:lvl6pPr marL="2383790" indent="-216535" algn="l" defTabSz="866775" rtl="0" eaLnBrk="1" latinLnBrk="0" hangingPunct="1">
        <a:lnSpc>
          <a:spcPct val="90000"/>
        </a:lnSpc>
        <a:spcBef>
          <a:spcPts val="475"/>
        </a:spcBef>
        <a:buFont typeface="Arial" panose="020B0604020202090204" pitchFamily="34" charset="0"/>
        <a:buChar char="•"/>
        <a:defRPr sz="1700" kern="1200">
          <a:solidFill>
            <a:schemeClr val="tx1"/>
          </a:solidFill>
          <a:latin typeface="+mn-lt"/>
          <a:ea typeface="+mn-ea"/>
          <a:cs typeface="+mn-cs"/>
        </a:defRPr>
      </a:lvl6pPr>
      <a:lvl7pPr marL="2817495" indent="-216535" algn="l" defTabSz="866775" rtl="0" eaLnBrk="1" latinLnBrk="0" hangingPunct="1">
        <a:lnSpc>
          <a:spcPct val="90000"/>
        </a:lnSpc>
        <a:spcBef>
          <a:spcPts val="475"/>
        </a:spcBef>
        <a:buFont typeface="Arial" panose="020B0604020202090204" pitchFamily="34" charset="0"/>
        <a:buChar char="•"/>
        <a:defRPr sz="1700" kern="1200">
          <a:solidFill>
            <a:schemeClr val="tx1"/>
          </a:solidFill>
          <a:latin typeface="+mn-lt"/>
          <a:ea typeface="+mn-ea"/>
          <a:cs typeface="+mn-cs"/>
        </a:defRPr>
      </a:lvl7pPr>
      <a:lvl8pPr marL="3251200" indent="-216535" algn="l" defTabSz="866775" rtl="0" eaLnBrk="1" latinLnBrk="0" hangingPunct="1">
        <a:lnSpc>
          <a:spcPct val="90000"/>
        </a:lnSpc>
        <a:spcBef>
          <a:spcPts val="475"/>
        </a:spcBef>
        <a:buFont typeface="Arial" panose="020B0604020202090204" pitchFamily="34" charset="0"/>
        <a:buChar char="•"/>
        <a:defRPr sz="1700" kern="1200">
          <a:solidFill>
            <a:schemeClr val="tx1"/>
          </a:solidFill>
          <a:latin typeface="+mn-lt"/>
          <a:ea typeface="+mn-ea"/>
          <a:cs typeface="+mn-cs"/>
        </a:defRPr>
      </a:lvl8pPr>
      <a:lvl9pPr marL="3684270" indent="-216535" algn="l" defTabSz="866775" rtl="0" eaLnBrk="1" latinLnBrk="0" hangingPunct="1">
        <a:lnSpc>
          <a:spcPct val="90000"/>
        </a:lnSpc>
        <a:spcBef>
          <a:spcPts val="475"/>
        </a:spcBef>
        <a:buFont typeface="Arial" panose="020B0604020202090204" pitchFamily="34" charset="0"/>
        <a:buChar char="•"/>
        <a:defRPr sz="1700" kern="1200">
          <a:solidFill>
            <a:schemeClr val="tx1"/>
          </a:solidFill>
          <a:latin typeface="+mn-lt"/>
          <a:ea typeface="+mn-ea"/>
          <a:cs typeface="+mn-cs"/>
        </a:defRPr>
      </a:lvl9pPr>
    </p:bodyStyle>
    <p:otherStyle>
      <a:defPPr>
        <a:defRPr lang="zh-CN"/>
      </a:defPPr>
      <a:lvl1pPr marL="0" algn="l" defTabSz="866775" rtl="0" eaLnBrk="1" latinLnBrk="0" hangingPunct="1">
        <a:defRPr sz="1700" kern="1200">
          <a:solidFill>
            <a:schemeClr val="tx1"/>
          </a:solidFill>
          <a:latin typeface="+mn-lt"/>
          <a:ea typeface="+mn-ea"/>
          <a:cs typeface="+mn-cs"/>
        </a:defRPr>
      </a:lvl1pPr>
      <a:lvl2pPr marL="433705" algn="l" defTabSz="866775" rtl="0" eaLnBrk="1" latinLnBrk="0" hangingPunct="1">
        <a:defRPr sz="1700" kern="1200">
          <a:solidFill>
            <a:schemeClr val="tx1"/>
          </a:solidFill>
          <a:latin typeface="+mn-lt"/>
          <a:ea typeface="+mn-ea"/>
          <a:cs typeface="+mn-cs"/>
        </a:defRPr>
      </a:lvl2pPr>
      <a:lvl3pPr marL="866775" algn="l" defTabSz="866775" rtl="0" eaLnBrk="1" latinLnBrk="0" hangingPunct="1">
        <a:defRPr sz="1700" kern="1200">
          <a:solidFill>
            <a:schemeClr val="tx1"/>
          </a:solidFill>
          <a:latin typeface="+mn-lt"/>
          <a:ea typeface="+mn-ea"/>
          <a:cs typeface="+mn-cs"/>
        </a:defRPr>
      </a:lvl3pPr>
      <a:lvl4pPr marL="1300480" algn="l" defTabSz="866775" rtl="0" eaLnBrk="1" latinLnBrk="0" hangingPunct="1">
        <a:defRPr sz="1700" kern="1200">
          <a:solidFill>
            <a:schemeClr val="tx1"/>
          </a:solidFill>
          <a:latin typeface="+mn-lt"/>
          <a:ea typeface="+mn-ea"/>
          <a:cs typeface="+mn-cs"/>
        </a:defRPr>
      </a:lvl4pPr>
      <a:lvl5pPr marL="1734185" algn="l" defTabSz="866775" rtl="0" eaLnBrk="1" latinLnBrk="0" hangingPunct="1">
        <a:defRPr sz="1700" kern="1200">
          <a:solidFill>
            <a:schemeClr val="tx1"/>
          </a:solidFill>
          <a:latin typeface="+mn-lt"/>
          <a:ea typeface="+mn-ea"/>
          <a:cs typeface="+mn-cs"/>
        </a:defRPr>
      </a:lvl5pPr>
      <a:lvl6pPr marL="2167255" algn="l" defTabSz="866775" rtl="0" eaLnBrk="1" latinLnBrk="0" hangingPunct="1">
        <a:defRPr sz="1700" kern="1200">
          <a:solidFill>
            <a:schemeClr val="tx1"/>
          </a:solidFill>
          <a:latin typeface="+mn-lt"/>
          <a:ea typeface="+mn-ea"/>
          <a:cs typeface="+mn-cs"/>
        </a:defRPr>
      </a:lvl6pPr>
      <a:lvl7pPr marL="2600960" algn="l" defTabSz="866775" rtl="0" eaLnBrk="1" latinLnBrk="0" hangingPunct="1">
        <a:defRPr sz="1700" kern="1200">
          <a:solidFill>
            <a:schemeClr val="tx1"/>
          </a:solidFill>
          <a:latin typeface="+mn-lt"/>
          <a:ea typeface="+mn-ea"/>
          <a:cs typeface="+mn-cs"/>
        </a:defRPr>
      </a:lvl7pPr>
      <a:lvl8pPr marL="3034030" algn="l" defTabSz="866775" rtl="0" eaLnBrk="1" latinLnBrk="0" hangingPunct="1">
        <a:defRPr sz="1700" kern="1200">
          <a:solidFill>
            <a:schemeClr val="tx1"/>
          </a:solidFill>
          <a:latin typeface="+mn-lt"/>
          <a:ea typeface="+mn-ea"/>
          <a:cs typeface="+mn-cs"/>
        </a:defRPr>
      </a:lvl8pPr>
      <a:lvl9pPr marL="3467735" algn="l" defTabSz="866775"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0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93.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baidu.com/link?url=kF2HQIWClsCc9qkVSIK2FYT6MI5QrN9NPcHU2eVyWBYG8Oqa56vxNGnC52t6UDG2qP3y1B-x5EhHfh15BGJyp3r3qTgvd58lJ-RaBgo1GaW&amp;wd=&amp;eqid=c859371b0002a655000000045f3b4db5" TargetMode="External"/></Relationships>
</file>

<file path=ppt/slides/_rels/slide15.xml.rels><?xml version="1.0" encoding="UTF-8" standalone="yes"?>
<Relationships xmlns="http://schemas.openxmlformats.org/package/2006/relationships"><Relationship Id="rId7" Type="http://schemas.openxmlformats.org/officeDocument/2006/relationships/vmlDrawing" Target="../drawings/vmlDrawing1.vml"/><Relationship Id="rId6"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slide" Target="slide20.xml"/><Relationship Id="rId2" Type="http://schemas.openxmlformats.org/officeDocument/2006/relationships/slide" Target="slide19.xml"/><Relationship Id="rId1" Type="http://schemas.openxmlformats.org/officeDocument/2006/relationships/slide" Target="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image" Target="../media/image14.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0.jpeg"/><Relationship Id="rId1" Type="http://schemas.openxmlformats.org/officeDocument/2006/relationships/image" Target="../media/image19.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23.png"/><Relationship Id="rId1" Type="http://schemas.openxmlformats.org/officeDocument/2006/relationships/image" Target="../media/image22.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5.png"/><Relationship Id="rId1" Type="http://schemas.openxmlformats.org/officeDocument/2006/relationships/image" Target="../media/image24.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7.png"/><Relationship Id="rId1" Type="http://schemas.openxmlformats.org/officeDocument/2006/relationships/image" Target="../media/image2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9.png"/><Relationship Id="rId1" Type="http://schemas.openxmlformats.org/officeDocument/2006/relationships/image" Target="../media/image28.png"/></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23.png"/></Relationships>
</file>

<file path=ppt/slides/_rels/slide34.xml.rels><?xml version="1.0" encoding="UTF-8" standalone="yes"?>
<Relationships xmlns="http://schemas.openxmlformats.org/package/2006/relationships"><Relationship Id="rId5" Type="http://schemas.openxmlformats.org/officeDocument/2006/relationships/slideLayout" Target="../slideLayouts/slideLayout4.xml"/><Relationship Id="rId4" Type="http://schemas.openxmlformats.org/officeDocument/2006/relationships/image" Target="../media/image34.png"/><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23.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34.png"/><Relationship Id="rId1" Type="http://schemas.openxmlformats.org/officeDocument/2006/relationships/image" Target="../media/image35.pn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2.xml"/><Relationship Id="rId3" Type="http://schemas.openxmlformats.org/officeDocument/2006/relationships/image" Target="../media/image34.png"/><Relationship Id="rId2" Type="http://schemas.openxmlformats.org/officeDocument/2006/relationships/image" Target="../media/image37.png"/><Relationship Id="rId1" Type="http://schemas.openxmlformats.org/officeDocument/2006/relationships/image" Target="../media/image3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8.png"/></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hyperlink" Target="https://baike.baidu.com/item/ASCII%E7%A0%81" TargetMode="External"/><Relationship Id="rId2" Type="http://schemas.openxmlformats.org/officeDocument/2006/relationships/hyperlink" Target="https://baike.baidu.com/item/SHA-2" TargetMode="External"/><Relationship Id="rId1" Type="http://schemas.openxmlformats.org/officeDocument/2006/relationships/hyperlink" Target="https://baike.baidu.com/item/SHA-1"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4.png"/><Relationship Id="rId1" Type="http://schemas.openxmlformats.org/officeDocument/2006/relationships/image" Target="../media/image1.tiff"/></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s://blog.csdn.net/qq_40452317/article/details/90111693" TargetMode="Externa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0.png"/><Relationship Id="rId1" Type="http://schemas.openxmlformats.org/officeDocument/2006/relationships/image" Target="../media/image39.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tif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41.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23.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43.png"/><Relationship Id="rId1" Type="http://schemas.openxmlformats.org/officeDocument/2006/relationships/image" Target="../media/image4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tif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44.png"/></Relationships>
</file>

<file path=ppt/slides/_rels/slide52.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openxmlformats.org/officeDocument/2006/relationships/image" Target="../media/image48.png"/><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image" Target="../media/image49.pn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2.png"/></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3.png"/></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4.png"/></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5.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5.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6.png"/></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7.png"/></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8.png"/></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9.png"/></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0.png"/></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1.png"/></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2.png"/></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3.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4.png"/></Relationships>
</file>

<file path=ppt/slides/_rels/slide7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5.png"/></Relationships>
</file>

<file path=ppt/slides/_rels/slide7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6.png"/></Relationships>
</file>

<file path=ppt/slides/_rels/slide7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7.png"/></Relationships>
</file>

<file path=ppt/slides/_rels/slide7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8.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9.png"/></Relationships>
</file>

<file path=ppt/slides/_rels/slide7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71.png"/><Relationship Id="rId1" Type="http://schemas.openxmlformats.org/officeDocument/2006/relationships/image" Target="../media/image70.png"/></Relationships>
</file>

<file path=ppt/slides/_rels/slide7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72.png"/><Relationship Id="rId1" Type="http://schemas.openxmlformats.org/officeDocument/2006/relationships/image" Target="../media/image7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image" Target="../media/image73.png"/></Relationships>
</file>

<file path=ppt/slides/_rels/slide8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76.png"/><Relationship Id="rId1" Type="http://schemas.openxmlformats.org/officeDocument/2006/relationships/image" Target="../media/image70.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77.png"/><Relationship Id="rId1" Type="http://schemas.openxmlformats.org/officeDocument/2006/relationships/image" Target="../media/image70.png"/></Relationships>
</file>

<file path=ppt/slides/_rels/slide8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78.png"/><Relationship Id="rId1" Type="http://schemas.openxmlformats.org/officeDocument/2006/relationships/image" Target="../media/image70.png"/></Relationships>
</file>

<file path=ppt/slides/_rels/slide8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79.png"/><Relationship Id="rId1" Type="http://schemas.openxmlformats.org/officeDocument/2006/relationships/image" Target="../media/image70.png"/></Relationships>
</file>

<file path=ppt/slides/_rels/slide8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80.png"/><Relationship Id="rId1" Type="http://schemas.openxmlformats.org/officeDocument/2006/relationships/image" Target="../media/image70.png"/></Relationships>
</file>

<file path=ppt/slides/_rels/slide8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81.png"/><Relationship Id="rId1" Type="http://schemas.openxmlformats.org/officeDocument/2006/relationships/image" Target="../media/image70.png"/></Relationships>
</file>

<file path=ppt/slides/_rels/slide8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82.png"/><Relationship Id="rId1" Type="http://schemas.openxmlformats.org/officeDocument/2006/relationships/image" Target="../media/image70.png"/></Relationships>
</file>

<file path=ppt/slides/_rels/slide8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83.png"/><Relationship Id="rId1" Type="http://schemas.openxmlformats.org/officeDocument/2006/relationships/image" Target="../media/image7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84.png"/><Relationship Id="rId1" Type="http://schemas.openxmlformats.org/officeDocument/2006/relationships/image" Target="../media/image70.png"/></Relationships>
</file>

<file path=ppt/slides/_rels/slide9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85.png"/><Relationship Id="rId1" Type="http://schemas.openxmlformats.org/officeDocument/2006/relationships/image" Target="../media/image70.png"/></Relationships>
</file>

<file path=ppt/slides/_rels/slide9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86.png"/><Relationship Id="rId1" Type="http://schemas.openxmlformats.org/officeDocument/2006/relationships/image" Target="../media/image70.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87.png"/></Relationships>
</file>

<file path=ppt/slides/_rels/slide9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88.png"/></Relationships>
</file>

<file path=ppt/slides/_rels/slide9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89.png"/></Relationships>
</file>

<file path=ppt/slides/_rels/slide9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90.png"/></Relationships>
</file>

<file path=ppt/slides/_rels/slide9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91.png"/></Relationships>
</file>

<file path=ppt/slides/_rels/slide9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9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59560" y="2125980"/>
            <a:ext cx="9418320" cy="1569660"/>
          </a:xfrm>
          <a:prstGeom prst="rect">
            <a:avLst/>
          </a:prstGeom>
          <a:noFill/>
          <a:ln>
            <a:noFill/>
          </a:ln>
        </p:spPr>
        <p:txBody>
          <a:bodyPr wrap="square" rtlCol="0">
            <a:spAutoFit/>
          </a:bodyPr>
          <a:lstStyle/>
          <a:p>
            <a:pPr algn="ctr"/>
            <a:r>
              <a:rPr lang="zh-CN" altLang="en-US" sz="4800" b="1" dirty="0">
                <a:solidFill>
                  <a:schemeClr val="accent5">
                    <a:lumMod val="75000"/>
                  </a:schemeClr>
                </a:solidFill>
              </a:rPr>
              <a:t>区块链中的密码学</a:t>
            </a:r>
            <a:endParaRPr lang="zh-CN" altLang="en-US" sz="4800" b="1" dirty="0">
              <a:solidFill>
                <a:schemeClr val="accent5">
                  <a:lumMod val="75000"/>
                </a:schemeClr>
              </a:solidFill>
            </a:endParaRPr>
          </a:p>
          <a:p>
            <a:pPr lvl="0" algn="ctr"/>
            <a:endParaRPr lang="zh-CN" altLang="en-US" sz="4800" b="1" dirty="0">
              <a:solidFill>
                <a:schemeClr val="accent5">
                  <a:lumMod val="75000"/>
                </a:schemeClr>
              </a:solidFill>
            </a:endParaRPr>
          </a:p>
        </p:txBody>
      </p:sp>
      <p:sp>
        <p:nvSpPr>
          <p:cNvPr id="19" name="文本框 18"/>
          <p:cNvSpPr txBox="1"/>
          <p:nvPr/>
        </p:nvSpPr>
        <p:spPr>
          <a:xfrm>
            <a:off x="3838014" y="3587664"/>
            <a:ext cx="4515972" cy="2047544"/>
          </a:xfrm>
          <a:prstGeom prst="rect">
            <a:avLst/>
          </a:prstGeom>
          <a:noFill/>
        </p:spPr>
        <p:txBody>
          <a:bodyPr wrap="none" lIns="91436" tIns="45718" rIns="91436" bIns="45718" rtlCol="0">
            <a:spAutoFit/>
          </a:bodyPr>
          <a:lstStyle/>
          <a:p>
            <a:pPr>
              <a:lnSpc>
                <a:spcPct val="150000"/>
              </a:lnSpc>
            </a:pPr>
            <a:r>
              <a:rPr kumimoji="1" lang="zh-CN" altLang="en-US" sz="2800" dirty="0">
                <a:solidFill>
                  <a:schemeClr val="accent5">
                    <a:lumMod val="75000"/>
                  </a:schemeClr>
                </a:solidFill>
                <a:latin typeface="+mn-ea"/>
                <a:cs typeface="Arial" panose="020B0604020202090204"/>
              </a:rPr>
              <a:t>       </a:t>
            </a:r>
            <a:r>
              <a:rPr kumimoji="1" lang="zh-CN" altLang="en-US" sz="3200" dirty="0">
                <a:solidFill>
                  <a:schemeClr val="accent5">
                    <a:lumMod val="75000"/>
                  </a:schemeClr>
                </a:solidFill>
                <a:latin typeface="+mn-ea"/>
                <a:cs typeface="Arial" panose="020B0604020202090204"/>
              </a:rPr>
              <a:t>南京邮电大学</a:t>
            </a:r>
            <a:endParaRPr kumimoji="1" lang="en-US" altLang="zh-CN" sz="3200" dirty="0">
              <a:solidFill>
                <a:schemeClr val="accent5">
                  <a:lumMod val="75000"/>
                </a:schemeClr>
              </a:solidFill>
              <a:latin typeface="+mn-ea"/>
              <a:cs typeface="Arial" panose="020B0604020202090204"/>
            </a:endParaRPr>
          </a:p>
          <a:p>
            <a:pPr>
              <a:lnSpc>
                <a:spcPct val="150000"/>
              </a:lnSpc>
            </a:pPr>
            <a:r>
              <a:rPr kumimoji="1" lang="zh-CN" altLang="en-US" sz="2800" dirty="0">
                <a:solidFill>
                  <a:schemeClr val="accent5">
                    <a:lumMod val="75000"/>
                  </a:schemeClr>
                </a:solidFill>
                <a:latin typeface="+mn-ea"/>
                <a:cs typeface="Arial" panose="020B0604020202090204"/>
              </a:rPr>
              <a:t>       王化群（教授、博导）</a:t>
            </a:r>
            <a:endParaRPr kumimoji="1" lang="en-US" altLang="zh-CN" sz="2800" dirty="0">
              <a:solidFill>
                <a:schemeClr val="accent5">
                  <a:lumMod val="75000"/>
                </a:schemeClr>
              </a:solidFill>
              <a:latin typeface="+mn-ea"/>
              <a:cs typeface="Arial" panose="020B0604020202090204"/>
            </a:endParaRPr>
          </a:p>
          <a:p>
            <a:pPr>
              <a:lnSpc>
                <a:spcPct val="150000"/>
              </a:lnSpc>
            </a:pPr>
            <a:r>
              <a:rPr kumimoji="1" lang="en-US" altLang="zh-CN" sz="2800" dirty="0">
                <a:solidFill>
                  <a:schemeClr val="accent5">
                    <a:lumMod val="75000"/>
                  </a:schemeClr>
                </a:solidFill>
                <a:latin typeface="+mn-ea"/>
                <a:cs typeface="Arial" panose="020B0604020202090204"/>
              </a:rPr>
              <a:t>       whq@njupt.edu.cn</a:t>
            </a:r>
            <a:endParaRPr kumimoji="1" lang="zh-CN" altLang="en-US" sz="2800" dirty="0">
              <a:solidFill>
                <a:schemeClr val="accent5">
                  <a:lumMod val="75000"/>
                </a:schemeClr>
              </a:solidFill>
              <a:latin typeface="+mn-ea"/>
              <a:cs typeface="Arial" panose="020B0604020202090204"/>
            </a:endParaRPr>
          </a:p>
        </p:txBody>
      </p:sp>
      <p:sp>
        <p:nvSpPr>
          <p:cNvPr id="3" name="文本框 2"/>
          <p:cNvSpPr txBox="1"/>
          <p:nvPr/>
        </p:nvSpPr>
        <p:spPr>
          <a:xfrm>
            <a:off x="10657840" y="6217920"/>
            <a:ext cx="2387600" cy="369332"/>
          </a:xfrm>
          <a:prstGeom prst="rect">
            <a:avLst/>
          </a:prstGeom>
          <a:noFill/>
        </p:spPr>
        <p:txBody>
          <a:bodyPr wrap="square" rtlCol="0">
            <a:spAutoFit/>
          </a:bodyPr>
          <a:lstStyle/>
          <a:p>
            <a:fld id="{47C2DCE8-8A90-4E2D-9483-2E8C12DE3575}" type="datetime1">
              <a:rPr lang="zh-CN" altLang="en-US" smtClean="0"/>
            </a:fld>
            <a:endParaRPr lang="zh-CN" altLang="en-US" dirty="0"/>
          </a:p>
        </p:txBody>
      </p:sp>
      <p:sp>
        <p:nvSpPr>
          <p:cNvPr id="6" name="文本框 5"/>
          <p:cNvSpPr txBox="1"/>
          <p:nvPr/>
        </p:nvSpPr>
        <p:spPr>
          <a:xfrm>
            <a:off x="1160994" y="3023502"/>
            <a:ext cx="9496845" cy="400110"/>
          </a:xfrm>
          <a:prstGeom prst="rect">
            <a:avLst/>
          </a:prstGeom>
          <a:noFill/>
        </p:spPr>
        <p:txBody>
          <a:bodyPr wrap="square" rtlCol="0">
            <a:spAutoFit/>
          </a:bodyPr>
          <a:lstStyle/>
          <a:p>
            <a:endParaRPr lang="zh-CN" altLang="en-US" sz="2000" dirty="0">
              <a:solidFill>
                <a:srgbClr val="FF0000"/>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53682" y="610747"/>
            <a:ext cx="2628900" cy="461932"/>
          </a:xfrm>
        </p:spPr>
        <p:txBody>
          <a:bodyPr/>
          <a:lstStyle/>
          <a:p>
            <a:pPr algn="l"/>
            <a:r>
              <a:rPr lang="zh-CN" altLang="en-US" sz="2000" dirty="0"/>
              <a:t>发展历程</a:t>
            </a:r>
            <a:endParaRPr lang="zh-CN" altLang="en-US" sz="2000" dirty="0"/>
          </a:p>
        </p:txBody>
      </p:sp>
      <p:pic>
        <p:nvPicPr>
          <p:cNvPr id="3" name="图片 2"/>
          <p:cNvPicPr>
            <a:picLocks noChangeAspect="1"/>
          </p:cNvPicPr>
          <p:nvPr/>
        </p:nvPicPr>
        <p:blipFill>
          <a:blip r:embed="rId1"/>
          <a:stretch>
            <a:fillRect/>
          </a:stretch>
        </p:blipFill>
        <p:spPr>
          <a:xfrm>
            <a:off x="1206500" y="1423276"/>
            <a:ext cx="9779000" cy="4368800"/>
          </a:xfrm>
          <a:prstGeom prst="rect">
            <a:avLst/>
          </a:prstGeom>
        </p:spPr>
      </p:pic>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262758" y="420450"/>
            <a:ext cx="11666483" cy="57873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p:nvPr/>
        </p:nvSpPr>
        <p:spPr>
          <a:xfrm>
            <a:off x="235131" y="2573382"/>
            <a:ext cx="11704320" cy="1110344"/>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marL="0" indent="0" algn="ctr">
              <a:lnSpc>
                <a:spcPct val="150000"/>
              </a:lnSpc>
              <a:buNone/>
            </a:pPr>
            <a:r>
              <a:rPr lang="zh-CN" altLang="en-US" sz="4400" b="1" dirty="0">
                <a:solidFill>
                  <a:srgbClr val="4472C4">
                    <a:lumMod val="75000"/>
                  </a:srgbClr>
                </a:solidFill>
                <a:latin typeface="微软雅黑" panose="020B0503020204020204" pitchFamily="34" charset="-122"/>
              </a:rPr>
              <a:t>六、我们在该方面的工作成果</a:t>
            </a:r>
            <a:endParaRPr lang="zh-CN" altLang="en-US" sz="4400" b="1" dirty="0">
              <a:solidFill>
                <a:srgbClr val="4472C4">
                  <a:lumMod val="75000"/>
                </a:srgbClr>
              </a:solidFill>
              <a:latin typeface="微软雅黑" panose="020B0503020204020204" pitchFamily="34" charset="-122"/>
            </a:endParaRPr>
          </a:p>
          <a:p>
            <a:pPr marL="0" indent="0" algn="ctr">
              <a:lnSpc>
                <a:spcPct val="150000"/>
              </a:lnSpc>
              <a:buNone/>
            </a:pPr>
            <a:endParaRPr lang="zh-CN" altLang="en-US" sz="4400" b="1" dirty="0">
              <a:solidFill>
                <a:srgbClr val="4472C4">
                  <a:lumMod val="75000"/>
                </a:srgbClr>
              </a:solidFill>
              <a:latin typeface="微软雅黑" panose="020B0503020204020204" pitchFamily="34" charset="-122"/>
            </a:endParaRPr>
          </a:p>
          <a:p>
            <a:pPr marL="0" indent="0" algn="ctr">
              <a:lnSpc>
                <a:spcPct val="150000"/>
              </a:lnSpc>
              <a:buNone/>
            </a:pPr>
            <a:endParaRPr lang="zh-CN" altLang="en-US" sz="4400" b="1" dirty="0">
              <a:solidFill>
                <a:srgbClr val="4472C4">
                  <a:lumMod val="75000"/>
                </a:srgbClr>
              </a:solidFill>
              <a:latin typeface="微软雅黑" panose="020B0503020204020204" pitchFamily="34" charset="-122"/>
            </a:endParaRPr>
          </a:p>
          <a:p>
            <a:pPr marL="0" indent="0" algn="ctr">
              <a:lnSpc>
                <a:spcPct val="150000"/>
              </a:lnSpc>
              <a:buNone/>
            </a:pPr>
            <a:endParaRPr lang="zh-CN" altLang="en-US" sz="4400" b="1" dirty="0">
              <a:solidFill>
                <a:srgbClr val="4472C4">
                  <a:lumMod val="75000"/>
                </a:srgbClr>
              </a:solidFill>
              <a:latin typeface="微软雅黑" panose="020B0503020204020204" pitchFamily="34" charset="-122"/>
            </a:endParaRPr>
          </a:p>
          <a:p>
            <a:pPr marL="0" indent="0" algn="ctr">
              <a:lnSpc>
                <a:spcPct val="150000"/>
              </a:lnSpc>
              <a:buNone/>
            </a:pPr>
            <a:endParaRPr lang="en-US" altLang="zh-CN" sz="4400" b="1" dirty="0">
              <a:solidFill>
                <a:srgbClr val="4472C4">
                  <a:lumMod val="75000"/>
                </a:srgbClr>
              </a:solidFill>
              <a:latin typeface="微软雅黑" panose="020B0503020204020204" pitchFamily="34" charset="-122"/>
            </a:endParaRPr>
          </a:p>
        </p:txBody>
      </p:sp>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76301" y="654957"/>
            <a:ext cx="2623644" cy="461932"/>
          </a:xfrm>
        </p:spPr>
        <p:txBody>
          <a:bodyPr/>
          <a:lstStyle/>
          <a:p>
            <a:pPr algn="ctr"/>
            <a:r>
              <a:rPr lang="zh-CN" altLang="en-US" sz="2000" b="1" dirty="0">
                <a:solidFill>
                  <a:srgbClr val="000066"/>
                </a:solidFill>
                <a:latin typeface="微软雅黑" panose="020B0503020204020204" pitchFamily="34" charset="-122"/>
                <a:ea typeface="微软雅黑" panose="020B0503020204020204" pitchFamily="34" charset="-122"/>
              </a:rPr>
              <a:t>我们在区块链方面</a:t>
            </a:r>
            <a:br>
              <a:rPr lang="en-US" altLang="zh-CN" sz="2000" b="1" dirty="0">
                <a:solidFill>
                  <a:srgbClr val="000066"/>
                </a:solidFill>
                <a:latin typeface="微软雅黑" panose="020B0503020204020204" pitchFamily="34" charset="-122"/>
                <a:ea typeface="微软雅黑" panose="020B0503020204020204" pitchFamily="34" charset="-122"/>
              </a:rPr>
            </a:br>
            <a:r>
              <a:rPr lang="zh-CN" altLang="en-US" sz="2000" b="1" dirty="0">
                <a:solidFill>
                  <a:srgbClr val="000066"/>
                </a:solidFill>
                <a:latin typeface="微软雅黑" panose="020B0503020204020204" pitchFamily="34" charset="-122"/>
                <a:ea typeface="微软雅黑" panose="020B0503020204020204" pitchFamily="34" charset="-122"/>
              </a:rPr>
              <a:t>的其他工作</a:t>
            </a:r>
            <a:endParaRPr lang="zh-CN" altLang="en-US" sz="2000" b="1" dirty="0">
              <a:solidFill>
                <a:srgbClr val="000066"/>
              </a:solidFill>
              <a:latin typeface="微软雅黑" panose="020B0503020204020204" pitchFamily="34" charset="-122"/>
              <a:ea typeface="微软雅黑" panose="020B0503020204020204" pitchFamily="34" charset="-122"/>
            </a:endParaRPr>
          </a:p>
        </p:txBody>
      </p:sp>
      <p:sp>
        <p:nvSpPr>
          <p:cNvPr id="2" name="矩形 1"/>
          <p:cNvSpPr/>
          <p:nvPr/>
        </p:nvSpPr>
        <p:spPr>
          <a:xfrm>
            <a:off x="451769" y="1216311"/>
            <a:ext cx="11288111" cy="5021055"/>
          </a:xfrm>
          <a:prstGeom prst="rect">
            <a:avLst/>
          </a:prstGeom>
        </p:spPr>
        <p:txBody>
          <a:bodyPr wrap="square">
            <a:spAutoFit/>
          </a:bodyPr>
          <a:lstStyle/>
          <a:p>
            <a:pPr lvl="0">
              <a:lnSpc>
                <a:spcPct val="150000"/>
              </a:lnSpc>
            </a:pPr>
            <a:r>
              <a:rPr lang="en-US" altLang="zh-CN" sz="2400" dirty="0"/>
              <a:t>1</a:t>
            </a:r>
            <a:r>
              <a:rPr lang="zh-CN" altLang="en-US" sz="2400" dirty="0"/>
              <a:t>、</a:t>
            </a:r>
            <a:r>
              <a:rPr lang="en-GB" altLang="zh-CN" sz="2400" dirty="0" err="1">
                <a:solidFill>
                  <a:srgbClr val="0432FF"/>
                </a:solidFill>
              </a:rPr>
              <a:t>Huaqun</a:t>
            </a:r>
            <a:r>
              <a:rPr lang="en-GB" altLang="zh-CN" sz="2400" dirty="0">
                <a:solidFill>
                  <a:srgbClr val="0432FF"/>
                </a:solidFill>
              </a:rPr>
              <a:t> Wang</a:t>
            </a:r>
            <a:r>
              <a:rPr lang="en-GB" altLang="zh-CN" sz="2400" dirty="0"/>
              <a:t>, </a:t>
            </a:r>
            <a:r>
              <a:rPr lang="en-GB" altLang="zh-CN" sz="2400" dirty="0" err="1"/>
              <a:t>Qihua</a:t>
            </a:r>
            <a:r>
              <a:rPr lang="en-GB" altLang="zh-CN" sz="2400" dirty="0"/>
              <a:t> Wang, </a:t>
            </a:r>
            <a:r>
              <a:rPr lang="en-GB" altLang="zh-CN" sz="2400" dirty="0" err="1"/>
              <a:t>Debiao</a:t>
            </a:r>
            <a:r>
              <a:rPr lang="en-GB" altLang="zh-CN" sz="2400" dirty="0"/>
              <a:t> He, Blockchain-Based Private Provable Data Possession,</a:t>
            </a:r>
            <a:r>
              <a:rPr lang="zh-CN" altLang="en-US" sz="2400" dirty="0"/>
              <a:t> </a:t>
            </a:r>
            <a:r>
              <a:rPr lang="en-GB" altLang="zh-CN" sz="2400" i="1" dirty="0"/>
              <a:t>IEEE Transactions on Dependable and Secure Computing,</a:t>
            </a:r>
            <a:r>
              <a:rPr lang="en-GB" altLang="zh-CN" sz="2400" dirty="0"/>
              <a:t> online, DOI: 10.1109/TDSC.2019.2949809</a:t>
            </a:r>
            <a:endParaRPr lang="en-GB" altLang="zh-CN" sz="2400" dirty="0"/>
          </a:p>
          <a:p>
            <a:pPr lvl="0">
              <a:lnSpc>
                <a:spcPct val="150000"/>
              </a:lnSpc>
            </a:pPr>
            <a:r>
              <a:rPr lang="en-US" altLang="zh-CN" sz="2400" dirty="0"/>
              <a:t>2</a:t>
            </a:r>
            <a:r>
              <a:rPr lang="zh-CN" altLang="en-US" sz="2400" dirty="0"/>
              <a:t>、</a:t>
            </a:r>
            <a:r>
              <a:rPr lang="en-GB" altLang="zh-CN" sz="2400" dirty="0"/>
              <a:t>Tian Li, </a:t>
            </a:r>
            <a:r>
              <a:rPr lang="en-GB" altLang="zh-CN" sz="2400" dirty="0" err="1">
                <a:solidFill>
                  <a:srgbClr val="0432FF"/>
                </a:solidFill>
              </a:rPr>
              <a:t>Huaqun</a:t>
            </a:r>
            <a:r>
              <a:rPr lang="en-GB" altLang="zh-CN" sz="2400" dirty="0">
                <a:solidFill>
                  <a:srgbClr val="0432FF"/>
                </a:solidFill>
              </a:rPr>
              <a:t> Wang</a:t>
            </a:r>
            <a:r>
              <a:rPr lang="en-GB" altLang="zh-CN" sz="2400" dirty="0"/>
              <a:t>* </a:t>
            </a:r>
            <a:r>
              <a:rPr lang="en-US" altLang="zh-CN" sz="2400" dirty="0"/>
              <a:t>, </a:t>
            </a:r>
            <a:r>
              <a:rPr lang="en-GB" altLang="zh-CN" sz="2400" dirty="0" err="1"/>
              <a:t>Debiao</a:t>
            </a:r>
            <a:r>
              <a:rPr lang="en-GB" altLang="zh-CN" sz="2400" dirty="0"/>
              <a:t> He, Jia Yu, Permissioned Blockchain-based Anonymous and Traceable Aggregate Signature Scheme for Industrial Internet of Things, </a:t>
            </a:r>
            <a:r>
              <a:rPr lang="en-GB" altLang="zh-CN" sz="2400" i="1" dirty="0"/>
              <a:t>IEEE Internet of Things Journal</a:t>
            </a:r>
            <a:r>
              <a:rPr lang="en-GB" altLang="zh-CN" sz="2400" dirty="0"/>
              <a:t>, 2021, 8(10): 8387 - 8398</a:t>
            </a:r>
            <a:endParaRPr lang="en-GB" altLang="zh-CN" sz="2400" dirty="0"/>
          </a:p>
          <a:p>
            <a:pPr lvl="0">
              <a:lnSpc>
                <a:spcPct val="150000"/>
              </a:lnSpc>
            </a:pPr>
            <a:r>
              <a:rPr lang="en-US" altLang="zh-CN" sz="2400" dirty="0"/>
              <a:t>3</a:t>
            </a:r>
            <a:r>
              <a:rPr lang="zh-CN" altLang="en-US" sz="2400" dirty="0"/>
              <a:t>、</a:t>
            </a:r>
            <a:r>
              <a:rPr lang="en-GB" altLang="zh-CN" sz="2400" dirty="0" err="1">
                <a:solidFill>
                  <a:srgbClr val="0432FF"/>
                </a:solidFill>
              </a:rPr>
              <a:t>Huaqun</a:t>
            </a:r>
            <a:r>
              <a:rPr lang="en-GB" altLang="zh-CN" sz="2400" dirty="0">
                <a:solidFill>
                  <a:srgbClr val="0432FF"/>
                </a:solidFill>
              </a:rPr>
              <a:t> Wang</a:t>
            </a:r>
            <a:r>
              <a:rPr lang="en-GB" altLang="zh-CN" sz="2400" dirty="0"/>
              <a:t>, </a:t>
            </a:r>
            <a:r>
              <a:rPr lang="en-GB" altLang="zh-CN" sz="2400" dirty="0" err="1"/>
              <a:t>Debiao</a:t>
            </a:r>
            <a:r>
              <a:rPr lang="en-GB" altLang="zh-CN" sz="2400" dirty="0"/>
              <a:t> He, Jia Yu, Neal N. </a:t>
            </a:r>
            <a:r>
              <a:rPr lang="en-GB" altLang="zh-CN" sz="2400" dirty="0" err="1"/>
              <a:t>Xiong</a:t>
            </a:r>
            <a:r>
              <a:rPr lang="en-GB" altLang="zh-CN" sz="2400" dirty="0"/>
              <a:t>, Bin Wu, RDIC: A Blockchain-Based Remote Data Integrity Checking Scheme for IoT in 5G Networks</a:t>
            </a:r>
            <a:r>
              <a:rPr lang="zh-CN" altLang="en-GB" sz="2400" dirty="0"/>
              <a:t>，</a:t>
            </a:r>
            <a:r>
              <a:rPr lang="en-GB" altLang="zh-CN" sz="2400" i="1" dirty="0"/>
              <a:t>Journal of Parallel and Distributed Computing, </a:t>
            </a:r>
            <a:r>
              <a:rPr lang="en-GB" altLang="zh-CN" sz="2400" dirty="0"/>
              <a:t>152 (2021) 1–10.</a:t>
            </a:r>
            <a:endParaRPr lang="en-GB" altLang="zh-CN" sz="2400"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76301" y="654957"/>
            <a:ext cx="2623644" cy="461932"/>
          </a:xfrm>
        </p:spPr>
        <p:txBody>
          <a:bodyPr/>
          <a:lstStyle/>
          <a:p>
            <a:pPr algn="ctr"/>
            <a:r>
              <a:rPr lang="zh-CN" altLang="en-US" sz="2000" b="1" dirty="0">
                <a:solidFill>
                  <a:srgbClr val="000066"/>
                </a:solidFill>
                <a:latin typeface="微软雅黑" panose="020B0503020204020204" pitchFamily="34" charset="-122"/>
                <a:ea typeface="微软雅黑" panose="020B0503020204020204" pitchFamily="34" charset="-122"/>
              </a:rPr>
              <a:t>我们在区块链方面</a:t>
            </a:r>
            <a:br>
              <a:rPr lang="en-US" altLang="zh-CN" sz="2000" b="1" dirty="0">
                <a:solidFill>
                  <a:srgbClr val="000066"/>
                </a:solidFill>
                <a:latin typeface="微软雅黑" panose="020B0503020204020204" pitchFamily="34" charset="-122"/>
                <a:ea typeface="微软雅黑" panose="020B0503020204020204" pitchFamily="34" charset="-122"/>
              </a:rPr>
            </a:br>
            <a:r>
              <a:rPr lang="zh-CN" altLang="en-US" sz="2000" b="1" dirty="0">
                <a:solidFill>
                  <a:srgbClr val="000066"/>
                </a:solidFill>
                <a:latin typeface="微软雅黑" panose="020B0503020204020204" pitchFamily="34" charset="-122"/>
                <a:ea typeface="微软雅黑" panose="020B0503020204020204" pitchFamily="34" charset="-122"/>
              </a:rPr>
              <a:t>的其他工作</a:t>
            </a:r>
            <a:endParaRPr lang="zh-CN" altLang="en-US" sz="2000" b="1" dirty="0">
              <a:solidFill>
                <a:srgbClr val="000066"/>
              </a:solidFill>
              <a:latin typeface="微软雅黑" panose="020B0503020204020204" pitchFamily="34" charset="-122"/>
              <a:ea typeface="微软雅黑" panose="020B0503020204020204" pitchFamily="34" charset="-122"/>
            </a:endParaRPr>
          </a:p>
        </p:txBody>
      </p:sp>
      <p:sp>
        <p:nvSpPr>
          <p:cNvPr id="4" name="矩形 3"/>
          <p:cNvSpPr/>
          <p:nvPr/>
        </p:nvSpPr>
        <p:spPr>
          <a:xfrm>
            <a:off x="625189" y="1660634"/>
            <a:ext cx="10941269" cy="4154984"/>
          </a:xfrm>
          <a:prstGeom prst="rect">
            <a:avLst/>
          </a:prstGeom>
        </p:spPr>
        <p:txBody>
          <a:bodyPr wrap="square">
            <a:spAutoFit/>
          </a:bodyPr>
          <a:lstStyle/>
          <a:p>
            <a:pPr>
              <a:lnSpc>
                <a:spcPct val="150000"/>
              </a:lnSpc>
            </a:pPr>
            <a:r>
              <a:rPr lang="en-US" altLang="zh-CN" sz="2400" dirty="0">
                <a:solidFill>
                  <a:srgbClr val="000000"/>
                </a:solidFill>
                <a:latin typeface="LMRoman10-Regular"/>
              </a:rPr>
              <a:t>4</a:t>
            </a:r>
            <a:r>
              <a:rPr lang="zh-CN" altLang="en-US" sz="2400" dirty="0">
                <a:solidFill>
                  <a:srgbClr val="000000"/>
                </a:solidFill>
                <a:latin typeface="LMRoman10-Regular"/>
              </a:rPr>
              <a:t>、</a:t>
            </a:r>
            <a:r>
              <a:rPr lang="en-GB" altLang="zh-CN" sz="2400" dirty="0" err="1">
                <a:solidFill>
                  <a:srgbClr val="0432FF"/>
                </a:solidFill>
                <a:latin typeface="LMRoman10-Regular"/>
              </a:rPr>
              <a:t>Huaqun</a:t>
            </a:r>
            <a:r>
              <a:rPr lang="en-GB" altLang="zh-CN" sz="2400" dirty="0">
                <a:solidFill>
                  <a:srgbClr val="0432FF"/>
                </a:solidFill>
                <a:latin typeface="LMRoman10-Regular"/>
              </a:rPr>
              <a:t> Wang</a:t>
            </a:r>
            <a:r>
              <a:rPr lang="en-GB" altLang="zh-CN" sz="2400" dirty="0">
                <a:solidFill>
                  <a:srgbClr val="000000"/>
                </a:solidFill>
                <a:latin typeface="LMRoman10-Regular"/>
              </a:rPr>
              <a:t>, </a:t>
            </a:r>
            <a:r>
              <a:rPr lang="en-GB" altLang="zh-CN" sz="2400" dirty="0" err="1">
                <a:solidFill>
                  <a:srgbClr val="000000"/>
                </a:solidFill>
                <a:latin typeface="LMRoman10-Regular"/>
              </a:rPr>
              <a:t>Qihua</a:t>
            </a:r>
            <a:r>
              <a:rPr lang="en-GB" altLang="zh-CN" sz="2400" dirty="0">
                <a:solidFill>
                  <a:srgbClr val="000000"/>
                </a:solidFill>
                <a:latin typeface="LMRoman10-Regular"/>
              </a:rPr>
              <a:t> Wang </a:t>
            </a:r>
            <a:r>
              <a:rPr lang="en-US" altLang="zh-CN" sz="2400" dirty="0">
                <a:solidFill>
                  <a:srgbClr val="000000"/>
                </a:solidFill>
                <a:latin typeface="LMRoman10-Regular"/>
              </a:rPr>
              <a:t>, </a:t>
            </a:r>
            <a:r>
              <a:rPr lang="en-GB" altLang="zh-CN" sz="2400" dirty="0" err="1">
                <a:solidFill>
                  <a:srgbClr val="000000"/>
                </a:solidFill>
                <a:latin typeface="LMRoman10-Regular"/>
              </a:rPr>
              <a:t>Debiao</a:t>
            </a:r>
            <a:r>
              <a:rPr lang="en-GB" altLang="zh-CN" sz="2400" dirty="0">
                <a:solidFill>
                  <a:srgbClr val="000000"/>
                </a:solidFill>
                <a:latin typeface="LMRoman10-Regular"/>
              </a:rPr>
              <a:t> He, Qi Li, </a:t>
            </a:r>
            <a:r>
              <a:rPr lang="en-GB" altLang="zh-CN" sz="2400" dirty="0" err="1">
                <a:solidFill>
                  <a:srgbClr val="000000"/>
                </a:solidFill>
                <a:latin typeface="LMRoman10-Regular"/>
              </a:rPr>
              <a:t>Zhe</a:t>
            </a:r>
            <a:r>
              <a:rPr lang="en-GB" altLang="zh-CN" sz="2400" dirty="0">
                <a:solidFill>
                  <a:srgbClr val="000000"/>
                </a:solidFill>
                <a:latin typeface="LMRoman10-Regular"/>
              </a:rPr>
              <a:t> Liu, BBARS: Blockchain</a:t>
            </a:r>
            <a:r>
              <a:rPr lang="en-US" altLang="zh-CN" sz="2400" dirty="0">
                <a:solidFill>
                  <a:srgbClr val="000000"/>
                </a:solidFill>
                <a:latin typeface="LMRoman10-Regular"/>
              </a:rPr>
              <a:t>-</a:t>
            </a:r>
            <a:r>
              <a:rPr lang="en-GB" altLang="zh-CN" sz="2400" dirty="0">
                <a:solidFill>
                  <a:srgbClr val="000000"/>
                </a:solidFill>
                <a:latin typeface="LMRoman10-Regular"/>
              </a:rPr>
              <a:t>Based Anonymous Rewarding Scheme for V2G Networks, </a:t>
            </a:r>
            <a:r>
              <a:rPr lang="en-GB" altLang="zh-CN" sz="2400" i="1" dirty="0">
                <a:solidFill>
                  <a:srgbClr val="000000"/>
                </a:solidFill>
                <a:latin typeface="LMRoman10-Regular"/>
              </a:rPr>
              <a:t>IEEE Internet of Things Journal</a:t>
            </a:r>
            <a:r>
              <a:rPr lang="en-GB" altLang="zh-CN" sz="2400" dirty="0">
                <a:solidFill>
                  <a:srgbClr val="000000"/>
                </a:solidFill>
                <a:latin typeface="LMRoman10-Regular"/>
              </a:rPr>
              <a:t>, </a:t>
            </a:r>
            <a:endParaRPr lang="en-GB" altLang="zh-CN" sz="2400" dirty="0">
              <a:solidFill>
                <a:srgbClr val="000000"/>
              </a:solidFill>
              <a:latin typeface="LMRoman10-Regular"/>
            </a:endParaRPr>
          </a:p>
          <a:p>
            <a:pPr>
              <a:lnSpc>
                <a:spcPct val="150000"/>
              </a:lnSpc>
            </a:pPr>
            <a:r>
              <a:rPr lang="en-GB" altLang="zh-CN" sz="2400" dirty="0">
                <a:solidFill>
                  <a:srgbClr val="000000"/>
                </a:solidFill>
                <a:latin typeface="LMRoman10-Regular"/>
              </a:rPr>
              <a:t>2019, 6(2), pp. 3676 - 3687.</a:t>
            </a:r>
            <a:endParaRPr lang="en-GB" altLang="zh-CN" sz="2400" dirty="0">
              <a:solidFill>
                <a:srgbClr val="000000"/>
              </a:solidFill>
              <a:latin typeface="LMRoman10-Regular"/>
            </a:endParaRPr>
          </a:p>
          <a:p>
            <a:pPr>
              <a:lnSpc>
                <a:spcPct val="150000"/>
              </a:lnSpc>
            </a:pPr>
            <a:r>
              <a:rPr lang="en-US" altLang="zh-CN" sz="2400" dirty="0">
                <a:solidFill>
                  <a:srgbClr val="000000"/>
                </a:solidFill>
                <a:latin typeface="LMRoman10-Regular"/>
              </a:rPr>
              <a:t>5</a:t>
            </a:r>
            <a:r>
              <a:rPr lang="zh-CN" altLang="en-US" sz="2400" dirty="0">
                <a:solidFill>
                  <a:srgbClr val="000000"/>
                </a:solidFill>
                <a:latin typeface="LMRoman10-Regular"/>
              </a:rPr>
              <a:t>、</a:t>
            </a:r>
            <a:r>
              <a:rPr lang="en-GB" altLang="zh-CN" sz="2400" dirty="0">
                <a:solidFill>
                  <a:srgbClr val="000000"/>
                </a:solidFill>
                <a:latin typeface="LMRoman10-Regular"/>
              </a:rPr>
              <a:t> </a:t>
            </a:r>
            <a:r>
              <a:rPr lang="en-GB" altLang="zh-CN" sz="2400" dirty="0" err="1">
                <a:solidFill>
                  <a:srgbClr val="0432FF"/>
                </a:solidFill>
                <a:latin typeface="LMRoman10-Regular"/>
              </a:rPr>
              <a:t>Huaqun</a:t>
            </a:r>
            <a:r>
              <a:rPr lang="en-GB" altLang="zh-CN" sz="2400" dirty="0">
                <a:solidFill>
                  <a:srgbClr val="0432FF"/>
                </a:solidFill>
                <a:latin typeface="LMRoman10-Regular"/>
              </a:rPr>
              <a:t> Wang</a:t>
            </a:r>
            <a:r>
              <a:rPr lang="en-GB" altLang="zh-CN" sz="2400" dirty="0">
                <a:solidFill>
                  <a:srgbClr val="000000"/>
                </a:solidFill>
                <a:latin typeface="LMRoman10-Regular"/>
              </a:rPr>
              <a:t>, </a:t>
            </a:r>
            <a:r>
              <a:rPr lang="en-GB" altLang="zh-CN" sz="2400" dirty="0" err="1">
                <a:solidFill>
                  <a:srgbClr val="000000"/>
                </a:solidFill>
                <a:latin typeface="LMRoman10-Regular"/>
              </a:rPr>
              <a:t>Debiao</a:t>
            </a:r>
            <a:r>
              <a:rPr lang="en-GB" altLang="zh-CN" sz="2400" dirty="0">
                <a:solidFill>
                  <a:srgbClr val="000000"/>
                </a:solidFill>
                <a:latin typeface="LMRoman10-Regular"/>
              </a:rPr>
              <a:t> </a:t>
            </a:r>
            <a:r>
              <a:rPr lang="en-GB" altLang="zh-CN" sz="2400" dirty="0" err="1">
                <a:solidFill>
                  <a:srgbClr val="000000"/>
                </a:solidFill>
                <a:latin typeface="LMRoman10-Regular"/>
              </a:rPr>
              <a:t>He</a:t>
            </a:r>
            <a:r>
              <a:rPr lang="en-GB" altLang="zh-CN" sz="2400" dirty="0" err="1"/>
              <a:t>,Zhe</a:t>
            </a:r>
            <a:r>
              <a:rPr lang="en-GB" altLang="zh-CN" sz="2400" dirty="0"/>
              <a:t> Liu, Rui Guo, Blockchain-Based Anonymous Reporting Scheme with Anonymous Rewarding, </a:t>
            </a:r>
            <a:r>
              <a:rPr lang="en-GB" altLang="zh-CN" sz="2400" i="1" dirty="0"/>
              <a:t>IEEE Transactions on Engineering Management</a:t>
            </a:r>
            <a:r>
              <a:rPr lang="en-GB" altLang="zh-CN" sz="2400" dirty="0"/>
              <a:t>, 67(4) , Nov. 2020: 1514 – 1524</a:t>
            </a:r>
            <a:endParaRPr lang="en-GB" altLang="zh-CN" sz="2400" dirty="0"/>
          </a:p>
          <a:p>
            <a:endParaRPr lang="en-US" altLang="zh-CN" sz="2400" dirty="0"/>
          </a:p>
          <a:p>
            <a:r>
              <a:rPr lang="en-US" altLang="zh-CN" sz="2400" dirty="0"/>
              <a:t>…………….</a:t>
            </a:r>
            <a:endParaRPr lang="en-GB" altLang="zh-CN" sz="2400"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28914" y="654957"/>
            <a:ext cx="2336799" cy="461932"/>
          </a:xfrm>
        </p:spPr>
        <p:txBody>
          <a:bodyPr/>
          <a:lstStyle/>
          <a:p>
            <a:r>
              <a:rPr lang="en-US" altLang="zh-CN" dirty="0"/>
              <a:t> </a:t>
            </a:r>
            <a:r>
              <a:rPr lang="en-US" altLang="zh-CN" sz="2800" b="1" dirty="0">
                <a:solidFill>
                  <a:schemeClr val="accent5"/>
                </a:solidFill>
                <a:latin typeface="Times New Roman" panose="02020703060505090304" pitchFamily="18" charset="0"/>
                <a:cs typeface="Times New Roman" panose="02020703060505090304" pitchFamily="18" charset="0"/>
              </a:rPr>
              <a:t>Good Luck!</a:t>
            </a:r>
            <a:endParaRPr lang="zh-CN" altLang="en-US" sz="2800" b="1" dirty="0">
              <a:solidFill>
                <a:schemeClr val="accent5"/>
              </a:solidFill>
              <a:latin typeface="Times New Roman" panose="02020703060505090304" pitchFamily="18" charset="0"/>
              <a:cs typeface="Times New Roman" panose="02020703060505090304" pitchFamily="18" charset="0"/>
            </a:endParaRPr>
          </a:p>
        </p:txBody>
      </p:sp>
      <p:sp>
        <p:nvSpPr>
          <p:cNvPr id="5" name="矩形 4"/>
          <p:cNvSpPr/>
          <p:nvPr/>
        </p:nvSpPr>
        <p:spPr>
          <a:xfrm>
            <a:off x="2395894" y="2943054"/>
            <a:ext cx="2262159" cy="923330"/>
          </a:xfrm>
          <a:prstGeom prst="rect">
            <a:avLst/>
          </a:prstGeom>
          <a:noFill/>
        </p:spPr>
        <p:txBody>
          <a:bodyPr wrap="none" lIns="91440" tIns="45720" rIns="91440" bIns="45720">
            <a:spAutoFit/>
          </a:bodyPr>
          <a:lstStyle/>
          <a:p>
            <a:pPr algn="ctr"/>
            <a:r>
              <a:rPr lang="zh-CN" altLang="en-US" sz="5400" b="1" dirty="0">
                <a:ln w="9525">
                  <a:solidFill>
                    <a:prstClr val="white"/>
                  </a:solidFill>
                  <a:prstDash val="solid"/>
                </a:ln>
                <a:solidFill>
                  <a:srgbClr val="4472C4"/>
                </a:solidFill>
                <a:effectLst>
                  <a:outerShdw blurRad="12700" dist="38100" dir="2700000" algn="tl" rotWithShape="0">
                    <a:srgbClr val="4472C4">
                      <a:lumMod val="60000"/>
                      <a:lumOff val="40000"/>
                    </a:srgbClr>
                  </a:outerShdw>
                </a:effectLst>
              </a:rPr>
              <a:t>谢谢！</a:t>
            </a:r>
            <a:endParaRPr lang="zh-CN" altLang="en-US" sz="5400" b="1" dirty="0">
              <a:ln w="9525">
                <a:solidFill>
                  <a:prstClr val="white"/>
                </a:solidFill>
                <a:prstDash val="solid"/>
              </a:ln>
              <a:solidFill>
                <a:srgbClr val="4472C4"/>
              </a:solidFill>
              <a:effectLst>
                <a:outerShdw blurRad="12700" dist="38100" dir="2700000" algn="tl" rotWithShape="0">
                  <a:srgbClr val="4472C4">
                    <a:lumMod val="60000"/>
                    <a:lumOff val="40000"/>
                  </a:srgbClr>
                </a:outerShdw>
              </a:effectLst>
            </a:endParaRPr>
          </a:p>
        </p:txBody>
      </p:sp>
      <p:sp>
        <p:nvSpPr>
          <p:cNvPr id="6" name="文本框 5"/>
          <p:cNvSpPr txBox="1"/>
          <p:nvPr/>
        </p:nvSpPr>
        <p:spPr>
          <a:xfrm>
            <a:off x="10668000" y="623824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614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804682" y="1549644"/>
            <a:ext cx="5356804" cy="4174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16940" y="610747"/>
            <a:ext cx="2628900" cy="461932"/>
          </a:xfrm>
        </p:spPr>
        <p:txBody>
          <a:bodyPr/>
          <a:lstStyle/>
          <a:p>
            <a:pPr algn="ctr"/>
            <a:r>
              <a:rPr lang="zh-CN" altLang="en-US" b="1" dirty="0">
                <a:solidFill>
                  <a:srgbClr val="000066"/>
                </a:solidFill>
                <a:latin typeface="微软雅黑" panose="020B0503020204020204" pitchFamily="34" charset="-122"/>
                <a:ea typeface="微软雅黑" panose="020B0503020204020204" pitchFamily="34" charset="-122"/>
              </a:rPr>
              <a:t>区块链与比特币</a:t>
            </a:r>
            <a:endParaRPr lang="zh-CN" altLang="en-US" b="1" dirty="0">
              <a:solidFill>
                <a:srgbClr val="000066"/>
              </a:solidFill>
              <a:latin typeface="微软雅黑" panose="020B0503020204020204" pitchFamily="34" charset="-122"/>
              <a:ea typeface="微软雅黑" panose="020B0503020204020204" pitchFamily="34" charset="-122"/>
            </a:endParaRPr>
          </a:p>
        </p:txBody>
      </p:sp>
      <p:sp>
        <p:nvSpPr>
          <p:cNvPr id="20" name="矩形 19"/>
          <p:cNvSpPr/>
          <p:nvPr/>
        </p:nvSpPr>
        <p:spPr>
          <a:xfrm>
            <a:off x="1698549" y="3750584"/>
            <a:ext cx="9512791" cy="1955215"/>
          </a:xfrm>
          <a:prstGeom prst="rect">
            <a:avLst/>
          </a:prstGeom>
        </p:spPr>
        <p:txBody>
          <a:bodyPr wrap="square">
            <a:spAutoFit/>
          </a:bodyPr>
          <a:lstStyle/>
          <a:p>
            <a:pPr algn="just">
              <a:lnSpc>
                <a:spcPct val="150000"/>
              </a:lnSpc>
            </a:pPr>
            <a:r>
              <a:rPr lang="zh-CN" altLang="en-US" sz="2800" b="1" dirty="0">
                <a:solidFill>
                  <a:srgbClr val="FF0000"/>
                </a:solidFill>
                <a:latin typeface="微软雅黑" panose="020B0503020204020204" pitchFamily="34" charset="-122"/>
                <a:ea typeface="微软雅黑" panose="020B0503020204020204" pitchFamily="34" charset="-122"/>
              </a:rPr>
              <a:t>区块链</a:t>
            </a:r>
            <a:r>
              <a:rPr lang="zh-CN" altLang="en-US" sz="2800" b="1" dirty="0">
                <a:latin typeface="微软雅黑" panose="020B0503020204020204" pitchFamily="34" charset="-122"/>
                <a:ea typeface="微软雅黑" panose="020B0503020204020204" pitchFamily="34" charset="-122"/>
              </a:rPr>
              <a:t>不是，比特币是比特币使用了区块链技术</a:t>
            </a:r>
            <a:endParaRPr lang="en-US" altLang="zh-CN" sz="2800" b="1" dirty="0">
              <a:latin typeface="微软雅黑" panose="020B0503020204020204" pitchFamily="34" charset="-122"/>
              <a:ea typeface="微软雅黑" panose="020B0503020204020204" pitchFamily="34" charset="-122"/>
            </a:endParaRPr>
          </a:p>
          <a:p>
            <a:pPr algn="just">
              <a:lnSpc>
                <a:spcPct val="150000"/>
              </a:lnSpc>
            </a:pPr>
            <a:r>
              <a:rPr lang="zh-CN" altLang="en-US" sz="2800" b="1" dirty="0">
                <a:latin typeface="微软雅黑" panose="020B0503020204020204" pitchFamily="34" charset="-122"/>
                <a:ea typeface="微软雅黑" panose="020B0503020204020204" pitchFamily="34" charset="-122"/>
              </a:rPr>
              <a:t>比特币是第一个运用区块链的</a:t>
            </a:r>
            <a:r>
              <a:rPr lang="zh-CN" altLang="en-US" sz="2800" b="1" dirty="0">
                <a:solidFill>
                  <a:srgbClr val="0070C0"/>
                </a:solidFill>
                <a:latin typeface="微软雅黑" panose="020B0503020204020204" pitchFamily="34" charset="-122"/>
                <a:ea typeface="微软雅黑" panose="020B0503020204020204" pitchFamily="34" charset="-122"/>
              </a:rPr>
              <a:t>去中心化密码货币</a:t>
            </a:r>
            <a:endParaRPr lang="zh-CN" altLang="en-US" sz="2800" b="1" dirty="0">
              <a:solidFill>
                <a:srgbClr val="0070C0"/>
              </a:solidFill>
              <a:latin typeface="微软雅黑" panose="020B0503020204020204" pitchFamily="34" charset="-122"/>
              <a:ea typeface="微软雅黑" panose="020B0503020204020204" pitchFamily="34" charset="-122"/>
            </a:endParaRPr>
          </a:p>
          <a:p>
            <a:pPr algn="just">
              <a:lnSpc>
                <a:spcPct val="150000"/>
              </a:lnSpc>
            </a:pPr>
            <a:r>
              <a:rPr lang="zh-CN" altLang="en-US" sz="2800" b="1" dirty="0">
                <a:latin typeface="微软雅黑" panose="020B0503020204020204" pitchFamily="34" charset="-122"/>
                <a:ea typeface="微软雅黑" panose="020B0503020204020204" pitchFamily="34" charset="-122"/>
              </a:rPr>
              <a:t>没有</a:t>
            </a:r>
            <a:r>
              <a:rPr lang="zh-CN" altLang="en-US" sz="2800" b="1" dirty="0">
                <a:solidFill>
                  <a:schemeClr val="accent2"/>
                </a:solidFill>
                <a:latin typeface="微软雅黑" panose="020B0503020204020204" pitchFamily="34" charset="-122"/>
                <a:ea typeface="微软雅黑" panose="020B0503020204020204" pitchFamily="34" charset="-122"/>
              </a:rPr>
              <a:t>区块链</a:t>
            </a:r>
            <a:r>
              <a:rPr lang="zh-CN" altLang="en-US" sz="2800" b="1" dirty="0">
                <a:latin typeface="微软雅黑" panose="020B0503020204020204" pitchFamily="34" charset="-122"/>
                <a:ea typeface="微软雅黑" panose="020B0503020204020204" pitchFamily="34" charset="-122"/>
              </a:rPr>
              <a:t>就没有</a:t>
            </a:r>
            <a:r>
              <a:rPr lang="zh-CN" altLang="en-US" sz="2800" b="1" dirty="0">
                <a:solidFill>
                  <a:srgbClr val="FF0000"/>
                </a:solidFill>
                <a:latin typeface="微软雅黑" panose="020B0503020204020204" pitchFamily="34" charset="-122"/>
                <a:ea typeface="微软雅黑" panose="020B0503020204020204" pitchFamily="34" charset="-122"/>
              </a:rPr>
              <a:t>比特币</a:t>
            </a:r>
            <a:r>
              <a:rPr lang="zh-CN" altLang="en-US" sz="2800" b="1" dirty="0">
                <a:latin typeface="微软雅黑" panose="020B0503020204020204" pitchFamily="34" charset="-122"/>
                <a:ea typeface="微软雅黑" panose="020B0503020204020204" pitchFamily="34" charset="-122"/>
              </a:rPr>
              <a:t>，但是没有</a:t>
            </a:r>
            <a:r>
              <a:rPr lang="zh-CN" altLang="en-US" sz="2800" b="1" dirty="0">
                <a:solidFill>
                  <a:srgbClr val="FF0000"/>
                </a:solidFill>
                <a:latin typeface="微软雅黑" panose="020B0503020204020204" pitchFamily="34" charset="-122"/>
                <a:ea typeface="微软雅黑" panose="020B0503020204020204" pitchFamily="34" charset="-122"/>
              </a:rPr>
              <a:t>比特币</a:t>
            </a:r>
            <a:r>
              <a:rPr lang="zh-CN" altLang="en-US" sz="2800" b="1" dirty="0">
                <a:latin typeface="微软雅黑" panose="020B0503020204020204" pitchFamily="34" charset="-122"/>
                <a:ea typeface="微软雅黑" panose="020B0503020204020204" pitchFamily="34" charset="-122"/>
              </a:rPr>
              <a:t>照样能有</a:t>
            </a:r>
            <a:r>
              <a:rPr lang="zh-CN" altLang="en-US" sz="2800" b="1" dirty="0">
                <a:solidFill>
                  <a:schemeClr val="accent2"/>
                </a:solidFill>
                <a:latin typeface="微软雅黑" panose="020B0503020204020204" pitchFamily="34" charset="-122"/>
                <a:ea typeface="微软雅黑" panose="020B0503020204020204" pitchFamily="34" charset="-122"/>
              </a:rPr>
              <a:t>区块链</a:t>
            </a:r>
            <a:endParaRPr lang="zh-CN" altLang="en-US" sz="2800" b="1" dirty="0">
              <a:solidFill>
                <a:schemeClr val="accent2"/>
              </a:solidFill>
              <a:latin typeface="微软雅黑" panose="020B0503020204020204" pitchFamily="34" charset="-122"/>
              <a:ea typeface="微软雅黑" panose="020B0503020204020204" pitchFamily="34" charset="-122"/>
            </a:endParaRPr>
          </a:p>
        </p:txBody>
      </p:sp>
      <p:sp>
        <p:nvSpPr>
          <p:cNvPr id="21" name="矩形: 圆角 6"/>
          <p:cNvSpPr/>
          <p:nvPr/>
        </p:nvSpPr>
        <p:spPr>
          <a:xfrm>
            <a:off x="2868561" y="1885730"/>
            <a:ext cx="2074763" cy="1003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Times New Roman" panose="02020703060505090304" pitchFamily="18" charset="0"/>
                <a:cs typeface="Times New Roman" panose="02020703060505090304" pitchFamily="18" charset="0"/>
              </a:rPr>
              <a:t>Bitcoin</a:t>
            </a:r>
            <a:endParaRPr lang="zh-CN" altLang="en-US" sz="3200" dirty="0">
              <a:latin typeface="Times New Roman" panose="02020703060505090304" pitchFamily="18" charset="0"/>
              <a:cs typeface="Times New Roman" panose="02020703060505090304" pitchFamily="18" charset="0"/>
            </a:endParaRPr>
          </a:p>
        </p:txBody>
      </p:sp>
      <p:sp>
        <p:nvSpPr>
          <p:cNvPr id="22" name="矩形: 圆角 7"/>
          <p:cNvSpPr/>
          <p:nvPr/>
        </p:nvSpPr>
        <p:spPr>
          <a:xfrm>
            <a:off x="6595573" y="1885730"/>
            <a:ext cx="2074763" cy="1003088"/>
          </a:xfrm>
          <a:prstGeom prst="roundRect">
            <a:avLst/>
          </a:prstGeom>
          <a:solidFill>
            <a:srgbClr val="FEA108"/>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Times New Roman" panose="02020703060505090304" pitchFamily="18" charset="0"/>
                <a:cs typeface="Times New Roman" panose="02020703060505090304" pitchFamily="18" charset="0"/>
              </a:rPr>
              <a:t>Blockchain</a:t>
            </a:r>
            <a:endParaRPr lang="zh-CN" altLang="en-US" sz="2800" dirty="0">
              <a:latin typeface="Times New Roman" panose="02020703060505090304" pitchFamily="18" charset="0"/>
              <a:cs typeface="Times New Roman" panose="02020703060505090304" pitchFamily="18" charset="0"/>
            </a:endParaRPr>
          </a:p>
        </p:txBody>
      </p:sp>
      <p:sp>
        <p:nvSpPr>
          <p:cNvPr id="23" name="文本框 22"/>
          <p:cNvSpPr txBox="1"/>
          <p:nvPr/>
        </p:nvSpPr>
        <p:spPr>
          <a:xfrm>
            <a:off x="5283737" y="1659811"/>
            <a:ext cx="2074763" cy="1323439"/>
          </a:xfrm>
          <a:prstGeom prst="rect">
            <a:avLst/>
          </a:prstGeom>
          <a:noFill/>
        </p:spPr>
        <p:txBody>
          <a:bodyPr wrap="square" rtlCol="0">
            <a:spAutoFit/>
          </a:bodyPr>
          <a:lstStyle/>
          <a:p>
            <a:r>
              <a:rPr lang="zh-CN" altLang="en-US" sz="8000" b="1" dirty="0">
                <a:solidFill>
                  <a:srgbClr val="FF0000"/>
                </a:solidFill>
                <a:latin typeface="微软雅黑" panose="020B0503020204020204" pitchFamily="34" charset="-122"/>
                <a:ea typeface="微软雅黑" panose="020B0503020204020204" pitchFamily="34" charset="-122"/>
                <a:cs typeface="Times New Roman" panose="02020703060505090304" pitchFamily="18" charset="0"/>
              </a:rPr>
              <a:t>≠</a:t>
            </a:r>
            <a:endParaRPr lang="zh-CN" altLang="en-US" sz="8000" b="1" dirty="0">
              <a:solidFill>
                <a:srgbClr val="FF0000"/>
              </a:solidFill>
              <a:latin typeface="微软雅黑" panose="020B0503020204020204" pitchFamily="34" charset="-122"/>
              <a:ea typeface="微软雅黑" panose="020B0503020204020204" pitchFamily="34" charset="-122"/>
              <a:cs typeface="Times New Roman" panose="0202070306050509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16940" y="610747"/>
            <a:ext cx="2628900" cy="461932"/>
          </a:xfrm>
        </p:spPr>
        <p:txBody>
          <a:bodyPr/>
          <a:lstStyle/>
          <a:p>
            <a:pPr algn="ctr"/>
            <a:r>
              <a:rPr lang="zh-CN" altLang="en-US" b="1" dirty="0">
                <a:solidFill>
                  <a:srgbClr val="000066"/>
                </a:solidFill>
                <a:latin typeface="微软雅黑" panose="020B0503020204020204" pitchFamily="34" charset="-122"/>
                <a:ea typeface="微软雅黑" panose="020B0503020204020204" pitchFamily="34" charset="-122"/>
              </a:rPr>
              <a:t>区块链分类</a:t>
            </a:r>
            <a:endParaRPr lang="zh-CN" altLang="en-US" b="1" dirty="0">
              <a:solidFill>
                <a:srgbClr val="000066"/>
              </a:solidFill>
              <a:latin typeface="微软雅黑" panose="020B0503020204020204" pitchFamily="34" charset="-122"/>
              <a:ea typeface="微软雅黑" panose="020B0503020204020204" pitchFamily="34" charset="-122"/>
            </a:endParaRPr>
          </a:p>
        </p:txBody>
      </p:sp>
      <p:graphicFrame>
        <p:nvGraphicFramePr>
          <p:cNvPr id="7" name="图示 6"/>
          <p:cNvGraphicFramePr/>
          <p:nvPr/>
        </p:nvGraphicFramePr>
        <p:xfrm>
          <a:off x="805621" y="1501182"/>
          <a:ext cx="10580758" cy="507929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p:nvPr/>
        </p:nvSpPr>
        <p:spPr>
          <a:xfrm>
            <a:off x="235131" y="2573382"/>
            <a:ext cx="11704320" cy="1110344"/>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marL="0" indent="0" algn="ctr">
              <a:lnSpc>
                <a:spcPct val="150000"/>
              </a:lnSpc>
              <a:buNone/>
            </a:pPr>
            <a:r>
              <a:rPr lang="en-US" altLang="zh-CN" sz="4400" b="1" dirty="0">
                <a:solidFill>
                  <a:srgbClr val="4472C4">
                    <a:lumMod val="75000"/>
                  </a:srgbClr>
                </a:solidFill>
                <a:latin typeface="微软雅黑" panose="020B0503020204020204" pitchFamily="34" charset="-122"/>
              </a:rPr>
              <a:t>1-2 </a:t>
            </a:r>
            <a:r>
              <a:rPr lang="zh-CN" altLang="en-US" sz="4400" b="1" dirty="0">
                <a:solidFill>
                  <a:srgbClr val="4472C4">
                    <a:lumMod val="75000"/>
                  </a:srgbClr>
                </a:solidFill>
                <a:latin typeface="微软雅黑" panose="020B0503020204020204" pitchFamily="34" charset="-122"/>
              </a:rPr>
              <a:t>区块链技术原理</a:t>
            </a:r>
            <a:endParaRPr lang="en-US" altLang="zh-CN" sz="4400" b="1" dirty="0">
              <a:solidFill>
                <a:srgbClr val="4472C4">
                  <a:lumMod val="75000"/>
                </a:srgbClr>
              </a:solidFill>
              <a:latin typeface="微软雅黑" panose="020B0503020204020204" pitchFamily="34" charset="-122"/>
            </a:endParaRPr>
          </a:p>
        </p:txBody>
      </p:sp>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755048" y="644232"/>
            <a:ext cx="2966335" cy="461932"/>
          </a:xfrm>
        </p:spPr>
        <p:txBody>
          <a:bodyPr/>
          <a:lstStyle/>
          <a:p>
            <a:pPr algn="ctr"/>
            <a:r>
              <a:rPr lang="zh-CN" altLang="en-US" b="1" dirty="0">
                <a:solidFill>
                  <a:srgbClr val="000066"/>
                </a:solidFill>
                <a:latin typeface="微软雅黑" panose="020B0503020204020204" pitchFamily="34" charset="-122"/>
                <a:ea typeface="微软雅黑" panose="020B0503020204020204" pitchFamily="34" charset="-122"/>
              </a:rPr>
              <a:t>区块链基础技术架构</a:t>
            </a:r>
            <a:endParaRPr lang="zh-CN" altLang="en-US" b="1" dirty="0">
              <a:solidFill>
                <a:srgbClr val="000066"/>
              </a:solidFill>
              <a:latin typeface="微软雅黑" panose="020B0503020204020204" pitchFamily="34" charset="-122"/>
              <a:ea typeface="微软雅黑" panose="020B0503020204020204" pitchFamily="34" charset="-122"/>
            </a:endParaRPr>
          </a:p>
        </p:txBody>
      </p:sp>
      <p:sp>
        <p:nvSpPr>
          <p:cNvPr id="8" name="矩形 7"/>
          <p:cNvSpPr/>
          <p:nvPr/>
        </p:nvSpPr>
        <p:spPr>
          <a:xfrm>
            <a:off x="2908364" y="1162821"/>
            <a:ext cx="7056784" cy="720080"/>
          </a:xfrm>
          <a:prstGeom prst="rect">
            <a:avLst/>
          </a:prstGeom>
          <a:ln>
            <a:solidFill>
              <a:srgbClr val="F66E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037307" y="1348018"/>
            <a:ext cx="1368152" cy="36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latin typeface="微软雅黑" panose="020B0503020204020204" pitchFamily="34" charset="-122"/>
                <a:ea typeface="微软雅黑" panose="020B0503020204020204" pitchFamily="34" charset="-122"/>
              </a:rPr>
              <a:t>应用层</a:t>
            </a:r>
            <a:endParaRPr lang="zh-CN" altLang="en-US" sz="2800" b="1" dirty="0">
              <a:latin typeface="微软雅黑" panose="020B0503020204020204" pitchFamily="34" charset="-122"/>
              <a:ea typeface="微软雅黑" panose="020B0503020204020204" pitchFamily="34" charset="-122"/>
            </a:endParaRPr>
          </a:p>
        </p:txBody>
      </p:sp>
      <p:sp>
        <p:nvSpPr>
          <p:cNvPr id="10" name="矩形 9"/>
          <p:cNvSpPr/>
          <p:nvPr/>
        </p:nvSpPr>
        <p:spPr>
          <a:xfrm>
            <a:off x="4492540" y="1359926"/>
            <a:ext cx="1692188" cy="3481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tx1"/>
                </a:solidFill>
                <a:latin typeface="微软雅黑" panose="020B0503020204020204" pitchFamily="34" charset="-122"/>
                <a:ea typeface="微软雅黑" panose="020B0503020204020204" pitchFamily="34" charset="-122"/>
              </a:rPr>
              <a:t>EVM</a:t>
            </a:r>
            <a:endParaRPr lang="zh-CN" altLang="en-US" sz="2800" b="1" dirty="0">
              <a:solidFill>
                <a:schemeClr val="tx1"/>
              </a:solidFill>
              <a:latin typeface="微软雅黑" panose="020B0503020204020204" pitchFamily="34" charset="-122"/>
              <a:ea typeface="微软雅黑" panose="020B0503020204020204" pitchFamily="34" charset="-122"/>
            </a:endParaRPr>
          </a:p>
        </p:txBody>
      </p:sp>
      <p:sp>
        <p:nvSpPr>
          <p:cNvPr id="11" name="矩形 10"/>
          <p:cNvSpPr/>
          <p:nvPr/>
        </p:nvSpPr>
        <p:spPr>
          <a:xfrm>
            <a:off x="6364748" y="1348018"/>
            <a:ext cx="1692188" cy="3759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tx1"/>
                </a:solidFill>
                <a:latin typeface="微软雅黑" panose="020B0503020204020204" pitchFamily="34" charset="-122"/>
                <a:ea typeface="微软雅黑" panose="020B0503020204020204" pitchFamily="34" charset="-122"/>
              </a:rPr>
              <a:t>智能合约</a:t>
            </a:r>
            <a:endParaRPr lang="zh-CN" altLang="en-US" sz="2800" b="1" dirty="0">
              <a:solidFill>
                <a:schemeClr val="tx1"/>
              </a:solidFill>
              <a:latin typeface="微软雅黑" panose="020B0503020204020204" pitchFamily="34" charset="-122"/>
              <a:ea typeface="微软雅黑" panose="020B0503020204020204" pitchFamily="34" charset="-122"/>
            </a:endParaRPr>
          </a:p>
        </p:txBody>
      </p:sp>
      <p:sp>
        <p:nvSpPr>
          <p:cNvPr id="12" name="矩形 11"/>
          <p:cNvSpPr/>
          <p:nvPr/>
        </p:nvSpPr>
        <p:spPr>
          <a:xfrm>
            <a:off x="8252029" y="1345756"/>
            <a:ext cx="1641111" cy="3759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tx1"/>
                </a:solidFill>
                <a:latin typeface="微软雅黑" panose="020B0503020204020204" pitchFamily="34" charset="-122"/>
                <a:ea typeface="微软雅黑" panose="020B0503020204020204" pitchFamily="34" charset="-122"/>
              </a:rPr>
              <a:t>DAPP</a:t>
            </a:r>
            <a:endParaRPr lang="zh-CN" altLang="en-US" sz="2800" b="1" dirty="0">
              <a:solidFill>
                <a:schemeClr val="tx1"/>
              </a:solidFill>
              <a:latin typeface="微软雅黑" panose="020B0503020204020204" pitchFamily="34" charset="-122"/>
              <a:ea typeface="微软雅黑" panose="020B0503020204020204" pitchFamily="34" charset="-122"/>
            </a:endParaRPr>
          </a:p>
        </p:txBody>
      </p:sp>
      <p:sp>
        <p:nvSpPr>
          <p:cNvPr id="13" name="矩形 12"/>
          <p:cNvSpPr/>
          <p:nvPr/>
        </p:nvSpPr>
        <p:spPr>
          <a:xfrm>
            <a:off x="2908364" y="2026917"/>
            <a:ext cx="7056784" cy="72008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3037307" y="2212114"/>
            <a:ext cx="1368152"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latin typeface="微软雅黑" panose="020B0503020204020204" pitchFamily="34" charset="-122"/>
                <a:ea typeface="微软雅黑" panose="020B0503020204020204" pitchFamily="34" charset="-122"/>
              </a:rPr>
              <a:t>激励层</a:t>
            </a:r>
            <a:endParaRPr lang="zh-CN" altLang="en-US" sz="2800" b="1" dirty="0">
              <a:latin typeface="微软雅黑" panose="020B0503020204020204" pitchFamily="34" charset="-122"/>
              <a:ea typeface="微软雅黑" panose="020B0503020204020204" pitchFamily="34" charset="-122"/>
            </a:endParaRPr>
          </a:p>
        </p:txBody>
      </p:sp>
      <p:sp>
        <p:nvSpPr>
          <p:cNvPr id="15" name="矩形 14"/>
          <p:cNvSpPr/>
          <p:nvPr/>
        </p:nvSpPr>
        <p:spPr>
          <a:xfrm>
            <a:off x="4492540" y="2196225"/>
            <a:ext cx="1692188" cy="3759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tx1"/>
                </a:solidFill>
                <a:latin typeface="微软雅黑" panose="020B0503020204020204" pitchFamily="34" charset="-122"/>
                <a:ea typeface="微软雅黑" panose="020B0503020204020204" pitchFamily="34" charset="-122"/>
              </a:rPr>
              <a:t>发行机制</a:t>
            </a:r>
            <a:endParaRPr lang="zh-CN" altLang="en-US" sz="2800" b="1" dirty="0">
              <a:solidFill>
                <a:schemeClr val="tx1"/>
              </a:solidFill>
              <a:latin typeface="微软雅黑" panose="020B0503020204020204" pitchFamily="34" charset="-122"/>
              <a:ea typeface="微软雅黑" panose="020B0503020204020204" pitchFamily="34" charset="-122"/>
            </a:endParaRPr>
          </a:p>
        </p:txBody>
      </p:sp>
      <p:sp>
        <p:nvSpPr>
          <p:cNvPr id="16" name="矩形 15"/>
          <p:cNvSpPr/>
          <p:nvPr/>
        </p:nvSpPr>
        <p:spPr>
          <a:xfrm>
            <a:off x="6364748" y="2212114"/>
            <a:ext cx="1692188" cy="3759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tx1"/>
                </a:solidFill>
                <a:latin typeface="微软雅黑" panose="020B0503020204020204" pitchFamily="34" charset="-122"/>
                <a:ea typeface="微软雅黑" panose="020B0503020204020204" pitchFamily="34" charset="-122"/>
              </a:rPr>
              <a:t>传播机制</a:t>
            </a:r>
            <a:endParaRPr lang="zh-CN" altLang="en-US" sz="2800" b="1" dirty="0">
              <a:solidFill>
                <a:schemeClr val="tx1"/>
              </a:solidFill>
              <a:latin typeface="微软雅黑" panose="020B0503020204020204" pitchFamily="34" charset="-122"/>
              <a:ea typeface="微软雅黑" panose="020B0503020204020204" pitchFamily="34" charset="-122"/>
            </a:endParaRPr>
          </a:p>
        </p:txBody>
      </p:sp>
      <p:sp>
        <p:nvSpPr>
          <p:cNvPr id="17" name="矩形 16"/>
          <p:cNvSpPr/>
          <p:nvPr/>
        </p:nvSpPr>
        <p:spPr>
          <a:xfrm>
            <a:off x="8252029" y="2196225"/>
            <a:ext cx="1641111" cy="408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tx1"/>
                </a:solidFill>
                <a:latin typeface="微软雅黑" panose="020B0503020204020204" pitchFamily="34" charset="-122"/>
                <a:ea typeface="微软雅黑" panose="020B0503020204020204" pitchFamily="34" charset="-122"/>
              </a:rPr>
              <a:t>分配机制</a:t>
            </a:r>
            <a:endParaRPr lang="zh-CN" altLang="en-US" sz="2800" b="1" dirty="0">
              <a:solidFill>
                <a:schemeClr val="tx1"/>
              </a:solidFill>
              <a:latin typeface="微软雅黑" panose="020B0503020204020204" pitchFamily="34" charset="-122"/>
              <a:ea typeface="微软雅黑" panose="020B0503020204020204" pitchFamily="34" charset="-122"/>
            </a:endParaRPr>
          </a:p>
        </p:txBody>
      </p:sp>
      <p:sp>
        <p:nvSpPr>
          <p:cNvPr id="18" name="矩形 17"/>
          <p:cNvSpPr/>
          <p:nvPr/>
        </p:nvSpPr>
        <p:spPr>
          <a:xfrm>
            <a:off x="2908364" y="2891013"/>
            <a:ext cx="7056784" cy="720080"/>
          </a:xfrm>
          <a:prstGeom prst="rect">
            <a:avLst/>
          </a:prstGeom>
          <a:solidFill>
            <a:srgbClr val="29ABE2"/>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3037307" y="3076210"/>
            <a:ext cx="1368152" cy="360040"/>
          </a:xfrm>
          <a:prstGeom prst="rect">
            <a:avLst/>
          </a:prstGeom>
          <a:solidFill>
            <a:srgbClr val="29ABE2"/>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latin typeface="微软雅黑" panose="020B0503020204020204" pitchFamily="34" charset="-122"/>
                <a:ea typeface="微软雅黑" panose="020B0503020204020204" pitchFamily="34" charset="-122"/>
              </a:rPr>
              <a:t>共识层</a:t>
            </a:r>
            <a:endParaRPr lang="zh-CN" altLang="en-US" sz="2800" b="1" dirty="0">
              <a:latin typeface="微软雅黑" panose="020B0503020204020204" pitchFamily="34" charset="-122"/>
              <a:ea typeface="微软雅黑" panose="020B0503020204020204" pitchFamily="34" charset="-122"/>
            </a:endParaRPr>
          </a:p>
        </p:txBody>
      </p:sp>
      <p:sp>
        <p:nvSpPr>
          <p:cNvPr id="24" name="矩形 23"/>
          <p:cNvSpPr/>
          <p:nvPr/>
        </p:nvSpPr>
        <p:spPr>
          <a:xfrm>
            <a:off x="4492540" y="3076210"/>
            <a:ext cx="1029939"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err="1">
                <a:solidFill>
                  <a:schemeClr val="tx1"/>
                </a:solidFill>
                <a:latin typeface="微软雅黑" panose="020B0503020204020204" pitchFamily="34" charset="-122"/>
                <a:ea typeface="微软雅黑" panose="020B0503020204020204" pitchFamily="34" charset="-122"/>
              </a:rPr>
              <a:t>PoW</a:t>
            </a:r>
            <a:endParaRPr lang="zh-CN" altLang="en-US" sz="2800" b="1" dirty="0">
              <a:solidFill>
                <a:schemeClr val="tx1"/>
              </a:solidFill>
              <a:latin typeface="微软雅黑" panose="020B0503020204020204" pitchFamily="34" charset="-122"/>
              <a:ea typeface="微软雅黑" panose="020B0503020204020204" pitchFamily="34" charset="-122"/>
            </a:endParaRPr>
          </a:p>
        </p:txBody>
      </p:sp>
      <p:sp>
        <p:nvSpPr>
          <p:cNvPr id="25" name="矩形 24"/>
          <p:cNvSpPr/>
          <p:nvPr/>
        </p:nvSpPr>
        <p:spPr>
          <a:xfrm>
            <a:off x="5644668" y="3076210"/>
            <a:ext cx="1029939" cy="3759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err="1">
                <a:solidFill>
                  <a:schemeClr val="tx1"/>
                </a:solidFill>
                <a:latin typeface="微软雅黑" panose="020B0503020204020204" pitchFamily="34" charset="-122"/>
                <a:ea typeface="微软雅黑" panose="020B0503020204020204" pitchFamily="34" charset="-122"/>
              </a:rPr>
              <a:t>PoS</a:t>
            </a:r>
            <a:endParaRPr lang="zh-CN" altLang="en-US" sz="2800" b="1" dirty="0">
              <a:solidFill>
                <a:schemeClr val="tx1"/>
              </a:solidFill>
              <a:latin typeface="微软雅黑" panose="020B0503020204020204" pitchFamily="34" charset="-122"/>
              <a:ea typeface="微软雅黑" panose="020B0503020204020204" pitchFamily="34" charset="-122"/>
            </a:endParaRPr>
          </a:p>
        </p:txBody>
      </p:sp>
      <p:sp>
        <p:nvSpPr>
          <p:cNvPr id="26" name="矩形 25"/>
          <p:cNvSpPr/>
          <p:nvPr/>
        </p:nvSpPr>
        <p:spPr>
          <a:xfrm>
            <a:off x="6796796" y="3069422"/>
            <a:ext cx="1188132" cy="3759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err="1">
                <a:solidFill>
                  <a:schemeClr val="tx1"/>
                </a:solidFill>
                <a:latin typeface="微软雅黑" panose="020B0503020204020204" pitchFamily="34" charset="-122"/>
                <a:ea typeface="微软雅黑" panose="020B0503020204020204" pitchFamily="34" charset="-122"/>
              </a:rPr>
              <a:t>DPoS</a:t>
            </a:r>
            <a:endParaRPr lang="zh-CN" altLang="en-US" sz="2800" b="1" dirty="0">
              <a:solidFill>
                <a:schemeClr val="tx1"/>
              </a:solidFill>
              <a:latin typeface="微软雅黑" panose="020B0503020204020204" pitchFamily="34" charset="-122"/>
              <a:ea typeface="微软雅黑" panose="020B0503020204020204" pitchFamily="34" charset="-122"/>
            </a:endParaRPr>
          </a:p>
        </p:txBody>
      </p:sp>
      <p:sp>
        <p:nvSpPr>
          <p:cNvPr id="27" name="矩形 26"/>
          <p:cNvSpPr/>
          <p:nvPr/>
        </p:nvSpPr>
        <p:spPr>
          <a:xfrm>
            <a:off x="8107117" y="3070065"/>
            <a:ext cx="1188132" cy="3759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tx1"/>
                </a:solidFill>
                <a:latin typeface="微软雅黑" panose="020B0503020204020204" pitchFamily="34" charset="-122"/>
                <a:ea typeface="微软雅黑" panose="020B0503020204020204" pitchFamily="34" charset="-122"/>
              </a:rPr>
              <a:t>PBFT</a:t>
            </a:r>
            <a:endParaRPr lang="zh-CN" altLang="en-US" sz="2800" b="1" dirty="0">
              <a:solidFill>
                <a:schemeClr val="tx1"/>
              </a:solidFill>
              <a:latin typeface="微软雅黑" panose="020B0503020204020204" pitchFamily="34" charset="-122"/>
              <a:ea typeface="微软雅黑" panose="020B0503020204020204" pitchFamily="34" charset="-122"/>
            </a:endParaRPr>
          </a:p>
        </p:txBody>
      </p:sp>
      <p:sp>
        <p:nvSpPr>
          <p:cNvPr id="28" name="矩形 27"/>
          <p:cNvSpPr/>
          <p:nvPr/>
        </p:nvSpPr>
        <p:spPr>
          <a:xfrm>
            <a:off x="9389084" y="3076210"/>
            <a:ext cx="540062" cy="3759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tx1"/>
                </a:solidFill>
                <a:latin typeface="微软雅黑" panose="020B0503020204020204" pitchFamily="34" charset="-122"/>
                <a:ea typeface="微软雅黑" panose="020B0503020204020204" pitchFamily="34" charset="-122"/>
              </a:rPr>
              <a:t>…</a:t>
            </a:r>
            <a:endParaRPr lang="zh-CN" altLang="en-US" sz="2800" b="1" dirty="0">
              <a:solidFill>
                <a:schemeClr val="tx1"/>
              </a:solidFill>
              <a:latin typeface="微软雅黑" panose="020B0503020204020204" pitchFamily="34" charset="-122"/>
              <a:ea typeface="微软雅黑" panose="020B0503020204020204" pitchFamily="34" charset="-122"/>
            </a:endParaRPr>
          </a:p>
        </p:txBody>
      </p:sp>
      <p:sp>
        <p:nvSpPr>
          <p:cNvPr id="29" name="矩形 28"/>
          <p:cNvSpPr/>
          <p:nvPr/>
        </p:nvSpPr>
        <p:spPr>
          <a:xfrm>
            <a:off x="2908364" y="3755109"/>
            <a:ext cx="7056784" cy="720080"/>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3037307" y="3940306"/>
            <a:ext cx="1368152" cy="360040"/>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latin typeface="微软雅黑" panose="020B0503020204020204" pitchFamily="34" charset="-122"/>
                <a:ea typeface="微软雅黑" panose="020B0503020204020204" pitchFamily="34" charset="-122"/>
              </a:rPr>
              <a:t>网络层</a:t>
            </a:r>
            <a:endParaRPr lang="zh-CN" altLang="en-US" sz="2800" b="1" dirty="0">
              <a:latin typeface="微软雅黑" panose="020B0503020204020204" pitchFamily="34" charset="-122"/>
              <a:ea typeface="微软雅黑" panose="020B0503020204020204" pitchFamily="34" charset="-122"/>
            </a:endParaRPr>
          </a:p>
        </p:txBody>
      </p:sp>
      <p:sp>
        <p:nvSpPr>
          <p:cNvPr id="31" name="矩形 30"/>
          <p:cNvSpPr/>
          <p:nvPr/>
        </p:nvSpPr>
        <p:spPr>
          <a:xfrm>
            <a:off x="4492540" y="3924417"/>
            <a:ext cx="1692188" cy="3759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tx1"/>
                </a:solidFill>
                <a:latin typeface="微软雅黑" panose="020B0503020204020204" pitchFamily="34" charset="-122"/>
                <a:ea typeface="微软雅黑" panose="020B0503020204020204" pitchFamily="34" charset="-122"/>
              </a:rPr>
              <a:t>P2P</a:t>
            </a:r>
            <a:r>
              <a:rPr lang="zh-CN" altLang="en-US" sz="2800" b="1" dirty="0">
                <a:solidFill>
                  <a:schemeClr val="tx1"/>
                </a:solidFill>
                <a:latin typeface="微软雅黑" panose="020B0503020204020204" pitchFamily="34" charset="-122"/>
                <a:ea typeface="微软雅黑" panose="020B0503020204020204" pitchFamily="34" charset="-122"/>
              </a:rPr>
              <a:t>网络</a:t>
            </a:r>
            <a:endParaRPr lang="zh-CN" altLang="en-US" sz="2800" b="1" dirty="0">
              <a:solidFill>
                <a:schemeClr val="tx1"/>
              </a:solidFill>
              <a:latin typeface="微软雅黑" panose="020B0503020204020204" pitchFamily="34" charset="-122"/>
              <a:ea typeface="微软雅黑" panose="020B0503020204020204" pitchFamily="34" charset="-122"/>
            </a:endParaRPr>
          </a:p>
        </p:txBody>
      </p:sp>
      <p:sp>
        <p:nvSpPr>
          <p:cNvPr id="32" name="矩形 31"/>
          <p:cNvSpPr/>
          <p:nvPr/>
        </p:nvSpPr>
        <p:spPr>
          <a:xfrm>
            <a:off x="6364748" y="3940306"/>
            <a:ext cx="1692188" cy="3759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tx1"/>
                </a:solidFill>
                <a:latin typeface="微软雅黑" panose="020B0503020204020204" pitchFamily="34" charset="-122"/>
                <a:ea typeface="微软雅黑" panose="020B0503020204020204" pitchFamily="34" charset="-122"/>
              </a:rPr>
              <a:t>传播机制</a:t>
            </a:r>
            <a:endParaRPr lang="zh-CN" altLang="en-US" sz="2800" b="1" dirty="0">
              <a:solidFill>
                <a:schemeClr val="tx1"/>
              </a:solidFill>
              <a:latin typeface="微软雅黑" panose="020B0503020204020204" pitchFamily="34" charset="-122"/>
              <a:ea typeface="微软雅黑" panose="020B0503020204020204" pitchFamily="34" charset="-122"/>
            </a:endParaRPr>
          </a:p>
        </p:txBody>
      </p:sp>
      <p:sp>
        <p:nvSpPr>
          <p:cNvPr id="33" name="矩形 32"/>
          <p:cNvSpPr/>
          <p:nvPr/>
        </p:nvSpPr>
        <p:spPr>
          <a:xfrm>
            <a:off x="8252029" y="3924417"/>
            <a:ext cx="1641111" cy="408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tx1"/>
                </a:solidFill>
                <a:latin typeface="微软雅黑" panose="020B0503020204020204" pitchFamily="34" charset="-122"/>
                <a:ea typeface="微软雅黑" panose="020B0503020204020204" pitchFamily="34" charset="-122"/>
              </a:rPr>
              <a:t>验证机制</a:t>
            </a:r>
            <a:endParaRPr lang="zh-CN" altLang="en-US" sz="2800" b="1" dirty="0">
              <a:solidFill>
                <a:schemeClr val="tx1"/>
              </a:solidFill>
              <a:latin typeface="微软雅黑" panose="020B0503020204020204" pitchFamily="34" charset="-122"/>
              <a:ea typeface="微软雅黑" panose="020B0503020204020204" pitchFamily="34" charset="-122"/>
            </a:endParaRPr>
          </a:p>
        </p:txBody>
      </p:sp>
      <p:sp>
        <p:nvSpPr>
          <p:cNvPr id="34" name="矩形 33"/>
          <p:cNvSpPr/>
          <p:nvPr/>
        </p:nvSpPr>
        <p:spPr>
          <a:xfrm>
            <a:off x="2908364" y="4619205"/>
            <a:ext cx="7056784" cy="136815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3037307" y="5123261"/>
            <a:ext cx="1368152" cy="36004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latin typeface="微软雅黑" panose="020B0503020204020204" pitchFamily="34" charset="-122"/>
                <a:ea typeface="微软雅黑" panose="020B0503020204020204" pitchFamily="34" charset="-122"/>
              </a:rPr>
              <a:t>数据层</a:t>
            </a:r>
            <a:endParaRPr lang="zh-CN" altLang="en-US" sz="2800" b="1" dirty="0">
              <a:latin typeface="微软雅黑" panose="020B0503020204020204" pitchFamily="34" charset="-122"/>
              <a:ea typeface="微软雅黑" panose="020B0503020204020204" pitchFamily="34" charset="-122"/>
            </a:endParaRPr>
          </a:p>
        </p:txBody>
      </p:sp>
      <p:sp>
        <p:nvSpPr>
          <p:cNvPr id="36" name="矩形 35"/>
          <p:cNvSpPr/>
          <p:nvPr/>
        </p:nvSpPr>
        <p:spPr>
          <a:xfrm>
            <a:off x="4492540" y="4788513"/>
            <a:ext cx="1692188" cy="3759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tx1"/>
                </a:solidFill>
                <a:latin typeface="微软雅黑" panose="020B0503020204020204" pitchFamily="34" charset="-122"/>
                <a:ea typeface="微软雅黑" panose="020B0503020204020204" pitchFamily="34" charset="-122"/>
              </a:rPr>
              <a:t>发行机制</a:t>
            </a:r>
            <a:endParaRPr lang="zh-CN" altLang="en-US" sz="2800" b="1" dirty="0">
              <a:solidFill>
                <a:schemeClr val="tx1"/>
              </a:solidFill>
              <a:latin typeface="微软雅黑" panose="020B0503020204020204" pitchFamily="34" charset="-122"/>
              <a:ea typeface="微软雅黑" panose="020B0503020204020204" pitchFamily="34" charset="-122"/>
            </a:endParaRPr>
          </a:p>
        </p:txBody>
      </p:sp>
      <p:sp>
        <p:nvSpPr>
          <p:cNvPr id="37" name="矩形 36"/>
          <p:cNvSpPr/>
          <p:nvPr/>
        </p:nvSpPr>
        <p:spPr>
          <a:xfrm>
            <a:off x="6364748" y="4804402"/>
            <a:ext cx="1692188" cy="3759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tx1"/>
                </a:solidFill>
                <a:latin typeface="微软雅黑" panose="020B0503020204020204" pitchFamily="34" charset="-122"/>
                <a:ea typeface="微软雅黑" panose="020B0503020204020204" pitchFamily="34" charset="-122"/>
              </a:rPr>
              <a:t>传播机制</a:t>
            </a:r>
            <a:endParaRPr lang="zh-CN" altLang="en-US" sz="2800" b="1" dirty="0">
              <a:solidFill>
                <a:schemeClr val="tx1"/>
              </a:solidFill>
              <a:latin typeface="微软雅黑" panose="020B0503020204020204" pitchFamily="34" charset="-122"/>
              <a:ea typeface="微软雅黑" panose="020B0503020204020204" pitchFamily="34" charset="-122"/>
            </a:endParaRPr>
          </a:p>
        </p:txBody>
      </p:sp>
      <p:sp>
        <p:nvSpPr>
          <p:cNvPr id="38" name="矩形 37"/>
          <p:cNvSpPr/>
          <p:nvPr/>
        </p:nvSpPr>
        <p:spPr>
          <a:xfrm>
            <a:off x="8252029" y="4788513"/>
            <a:ext cx="1641111" cy="408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tx1"/>
                </a:solidFill>
                <a:latin typeface="微软雅黑" panose="020B0503020204020204" pitchFamily="34" charset="-122"/>
                <a:ea typeface="微软雅黑" panose="020B0503020204020204" pitchFamily="34" charset="-122"/>
              </a:rPr>
              <a:t>分配机制</a:t>
            </a:r>
            <a:endParaRPr lang="zh-CN" altLang="en-US" sz="2800" b="1" dirty="0">
              <a:solidFill>
                <a:schemeClr val="tx1"/>
              </a:solidFill>
              <a:latin typeface="微软雅黑" panose="020B0503020204020204" pitchFamily="34" charset="-122"/>
              <a:ea typeface="微软雅黑" panose="020B0503020204020204" pitchFamily="34" charset="-122"/>
            </a:endParaRPr>
          </a:p>
        </p:txBody>
      </p:sp>
      <p:sp>
        <p:nvSpPr>
          <p:cNvPr id="39" name="矩形 38"/>
          <p:cNvSpPr/>
          <p:nvPr/>
        </p:nvSpPr>
        <p:spPr>
          <a:xfrm>
            <a:off x="4492540" y="5499190"/>
            <a:ext cx="1692188"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latin typeface="微软雅黑" panose="020B0503020204020204" pitchFamily="34" charset="-122"/>
                <a:ea typeface="微软雅黑" panose="020B0503020204020204" pitchFamily="34" charset="-122"/>
              </a:rPr>
              <a:t>哈希函数</a:t>
            </a:r>
            <a:endParaRPr lang="zh-CN" altLang="en-US" sz="2800" b="1" dirty="0">
              <a:solidFill>
                <a:srgbClr val="FF0000"/>
              </a:solidFill>
              <a:latin typeface="微软雅黑" panose="020B0503020204020204" pitchFamily="34" charset="-122"/>
              <a:ea typeface="微软雅黑" panose="020B0503020204020204" pitchFamily="34" charset="-122"/>
            </a:endParaRPr>
          </a:p>
        </p:txBody>
      </p:sp>
      <p:sp>
        <p:nvSpPr>
          <p:cNvPr id="40" name="矩形 39"/>
          <p:cNvSpPr/>
          <p:nvPr/>
        </p:nvSpPr>
        <p:spPr>
          <a:xfrm>
            <a:off x="6271810" y="5498674"/>
            <a:ext cx="1692188" cy="3764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a:solidFill>
                  <a:srgbClr val="FF0000"/>
                </a:solidFill>
                <a:latin typeface="微软雅黑" panose="020B0503020204020204" pitchFamily="34" charset="-122"/>
                <a:ea typeface="微软雅黑" panose="020B0503020204020204" pitchFamily="34" charset="-122"/>
              </a:rPr>
              <a:t>Merkle</a:t>
            </a:r>
            <a:r>
              <a:rPr lang="zh-CN" altLang="en-US" sz="2800" b="1" dirty="0">
                <a:solidFill>
                  <a:srgbClr val="FF0000"/>
                </a:solidFill>
                <a:latin typeface="微软雅黑" panose="020B0503020204020204" pitchFamily="34" charset="-122"/>
                <a:ea typeface="微软雅黑" panose="020B0503020204020204" pitchFamily="34" charset="-122"/>
              </a:rPr>
              <a:t>树</a:t>
            </a:r>
            <a:endParaRPr lang="zh-CN" altLang="en-US" sz="2800" b="1" dirty="0">
              <a:solidFill>
                <a:srgbClr val="FF0000"/>
              </a:solidFill>
              <a:latin typeface="微软雅黑" panose="020B0503020204020204" pitchFamily="34" charset="-122"/>
              <a:ea typeface="微软雅黑" panose="020B0503020204020204" pitchFamily="34" charset="-122"/>
            </a:endParaRPr>
          </a:p>
        </p:txBody>
      </p:sp>
      <p:sp>
        <p:nvSpPr>
          <p:cNvPr id="41" name="矩形 40"/>
          <p:cNvSpPr/>
          <p:nvPr/>
        </p:nvSpPr>
        <p:spPr>
          <a:xfrm>
            <a:off x="8107117" y="5498674"/>
            <a:ext cx="1786024" cy="3928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rgbClr val="FF0000"/>
                </a:solidFill>
                <a:latin typeface="微软雅黑" panose="020B0503020204020204" pitchFamily="34" charset="-122"/>
                <a:ea typeface="微软雅黑" panose="020B0503020204020204" pitchFamily="34" charset="-122"/>
              </a:rPr>
              <a:t>非对称加密</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sp>
        <p:nvSpPr>
          <p:cNvPr id="42" name="矩形 41"/>
          <p:cNvSpPr/>
          <p:nvPr/>
        </p:nvSpPr>
        <p:spPr>
          <a:xfrm>
            <a:off x="2764348" y="999887"/>
            <a:ext cx="7416824" cy="5213823"/>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5140612" y="6231660"/>
            <a:ext cx="331236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区块链技术架构</a:t>
            </a:r>
            <a:endParaRPr lang="zh-CN" altLang="en-US" sz="2400" b="1" dirty="0">
              <a:latin typeface="微软雅黑" panose="020B0503020204020204" pitchFamily="34" charset="-122"/>
              <a:ea typeface="微软雅黑" panose="020B0503020204020204" pitchFamily="34" charset="-122"/>
            </a:endParaRPr>
          </a:p>
        </p:txBody>
      </p:sp>
      <p:sp>
        <p:nvSpPr>
          <p:cNvPr id="3" name="矩形 2"/>
          <p:cNvSpPr/>
          <p:nvPr/>
        </p:nvSpPr>
        <p:spPr>
          <a:xfrm>
            <a:off x="378759" y="1332517"/>
            <a:ext cx="2385589" cy="400110"/>
          </a:xfrm>
          <a:prstGeom prst="rect">
            <a:avLst/>
          </a:prstGeom>
        </p:spPr>
        <p:txBody>
          <a:bodyPr wrap="none">
            <a:spAutoFit/>
          </a:bodyPr>
          <a:lstStyle/>
          <a:p>
            <a:r>
              <a:rPr lang="zh-CN" altLang="en-US" sz="2000" dirty="0">
                <a:latin typeface="SimSun" panose="02010600030101010101" pitchFamily="2" charset="-122"/>
                <a:ea typeface="SimSun" panose="02010600030101010101" pitchFamily="2" charset="-122"/>
                <a:hlinkClick r:id="rId1"/>
              </a:rPr>
              <a:t>以太坊虚拟机</a:t>
            </a:r>
            <a:r>
              <a:rPr lang="en-US" altLang="zh-CN" sz="2000" dirty="0">
                <a:latin typeface="SimSun" panose="02010600030101010101" pitchFamily="2" charset="-122"/>
                <a:ea typeface="SimSun" panose="02010600030101010101" pitchFamily="2" charset="-122"/>
                <a:hlinkClick r:id="rId1"/>
              </a:rPr>
              <a:t>(</a:t>
            </a:r>
            <a:r>
              <a:rPr lang="en-GB" altLang="zh-CN" sz="2000" dirty="0">
                <a:latin typeface="SimSun" panose="02010600030101010101" pitchFamily="2" charset="-122"/>
                <a:ea typeface="SimSun" panose="02010600030101010101" pitchFamily="2" charset="-122"/>
                <a:hlinkClick r:id="rId1"/>
              </a:rPr>
              <a:t>EVM)</a:t>
            </a:r>
            <a:endParaRPr lang="en-GB" altLang="zh-CN" sz="2000" dirty="0">
              <a:latin typeface="SimSun" panose="02010600030101010101" pitchFamily="2" charset="-122"/>
              <a:ea typeface="SimSun" panose="02010600030101010101" pitchFamily="2" charset="-122"/>
            </a:endParaRPr>
          </a:p>
        </p:txBody>
      </p:sp>
      <p:sp>
        <p:nvSpPr>
          <p:cNvPr id="5" name="矩形 4"/>
          <p:cNvSpPr/>
          <p:nvPr/>
        </p:nvSpPr>
        <p:spPr>
          <a:xfrm>
            <a:off x="418256" y="2788636"/>
            <a:ext cx="2364750" cy="400110"/>
          </a:xfrm>
          <a:prstGeom prst="rect">
            <a:avLst/>
          </a:prstGeom>
        </p:spPr>
        <p:txBody>
          <a:bodyPr wrap="square">
            <a:spAutoFit/>
          </a:bodyPr>
          <a:lstStyle/>
          <a:p>
            <a:r>
              <a:rPr lang="zh-CN" altLang="en-US" sz="2000" u="sng" dirty="0">
                <a:latin typeface="SimSun" panose="02010600030101010101" pitchFamily="2" charset="-122"/>
                <a:ea typeface="SimSun" panose="02010600030101010101" pitchFamily="2" charset="-122"/>
              </a:rPr>
              <a:t>工作量证明（</a:t>
            </a:r>
            <a:r>
              <a:rPr lang="en-GB" altLang="zh-CN" sz="2000" u="sng" dirty="0">
                <a:latin typeface="SimSun" panose="02010600030101010101" pitchFamily="2" charset="-122"/>
                <a:ea typeface="SimSun" panose="02010600030101010101" pitchFamily="2" charset="-122"/>
              </a:rPr>
              <a:t>POW</a:t>
            </a:r>
            <a:r>
              <a:rPr lang="zh-CN" altLang="en-GB" sz="2000" u="sng" dirty="0">
                <a:latin typeface="SimSun" panose="02010600030101010101" pitchFamily="2" charset="-122"/>
                <a:ea typeface="SimSun" panose="02010600030101010101" pitchFamily="2" charset="-122"/>
              </a:rPr>
              <a:t>）</a:t>
            </a:r>
            <a:endParaRPr lang="zh-CN" altLang="en-US" sz="2000" u="sng" dirty="0">
              <a:latin typeface="SimSun" panose="02010600030101010101" pitchFamily="2" charset="-122"/>
              <a:ea typeface="SimSun" panose="02010600030101010101" pitchFamily="2" charset="-122"/>
            </a:endParaRPr>
          </a:p>
        </p:txBody>
      </p:sp>
      <p:sp>
        <p:nvSpPr>
          <p:cNvPr id="6" name="矩形 5"/>
          <p:cNvSpPr/>
          <p:nvPr/>
        </p:nvSpPr>
        <p:spPr>
          <a:xfrm>
            <a:off x="404051" y="3290750"/>
            <a:ext cx="2108269" cy="400110"/>
          </a:xfrm>
          <a:prstGeom prst="rect">
            <a:avLst/>
          </a:prstGeom>
        </p:spPr>
        <p:txBody>
          <a:bodyPr wrap="none">
            <a:spAutoFit/>
          </a:bodyPr>
          <a:lstStyle/>
          <a:p>
            <a:r>
              <a:rPr lang="zh-CN" altLang="en-US" sz="2000" u="sng" dirty="0">
                <a:latin typeface="SimSun" panose="02010600030101010101" pitchFamily="2" charset="-122"/>
                <a:ea typeface="SimSun" panose="02010600030101010101" pitchFamily="2" charset="-122"/>
              </a:rPr>
              <a:t>权益证明（</a:t>
            </a:r>
            <a:r>
              <a:rPr lang="en-GB" altLang="zh-CN" sz="2000" u="sng" dirty="0">
                <a:latin typeface="SimSun" panose="02010600030101010101" pitchFamily="2" charset="-122"/>
                <a:ea typeface="SimSun" panose="02010600030101010101" pitchFamily="2" charset="-122"/>
              </a:rPr>
              <a:t>POS</a:t>
            </a:r>
            <a:r>
              <a:rPr lang="zh-CN" altLang="en-GB" sz="2000" u="sng" dirty="0">
                <a:latin typeface="SimSun" panose="02010600030101010101" pitchFamily="2" charset="-122"/>
                <a:ea typeface="SimSun" panose="02010600030101010101" pitchFamily="2" charset="-122"/>
              </a:rPr>
              <a:t>）</a:t>
            </a:r>
            <a:endParaRPr lang="zh-CN" altLang="en-US" sz="2000" u="sng" dirty="0">
              <a:latin typeface="SimSun" panose="02010600030101010101" pitchFamily="2" charset="-122"/>
              <a:ea typeface="SimSun" panose="02010600030101010101" pitchFamily="2" charset="-122"/>
            </a:endParaRPr>
          </a:p>
        </p:txBody>
      </p:sp>
      <p:sp>
        <p:nvSpPr>
          <p:cNvPr id="7" name="矩形 6"/>
          <p:cNvSpPr/>
          <p:nvPr/>
        </p:nvSpPr>
        <p:spPr>
          <a:xfrm>
            <a:off x="200755" y="3792864"/>
            <a:ext cx="2749471" cy="400110"/>
          </a:xfrm>
          <a:prstGeom prst="rect">
            <a:avLst/>
          </a:prstGeom>
        </p:spPr>
        <p:txBody>
          <a:bodyPr wrap="none">
            <a:spAutoFit/>
          </a:bodyPr>
          <a:lstStyle/>
          <a:p>
            <a:r>
              <a:rPr lang="zh-CN" altLang="en-US" sz="2000" u="sng" dirty="0">
                <a:latin typeface="SimSun" panose="02010600030101010101" pitchFamily="2" charset="-122"/>
                <a:ea typeface="SimSun" panose="02010600030101010101" pitchFamily="2" charset="-122"/>
              </a:rPr>
              <a:t>股份授权证明（</a:t>
            </a:r>
            <a:r>
              <a:rPr lang="en-GB" altLang="zh-CN" sz="2000" u="sng" dirty="0">
                <a:latin typeface="SimSun" panose="02010600030101010101" pitchFamily="2" charset="-122"/>
                <a:ea typeface="SimSun" panose="02010600030101010101" pitchFamily="2" charset="-122"/>
              </a:rPr>
              <a:t>DPOS</a:t>
            </a:r>
            <a:r>
              <a:rPr lang="zh-CN" altLang="en-GB" sz="2000" u="sng" dirty="0">
                <a:latin typeface="SimSun" panose="02010600030101010101" pitchFamily="2" charset="-122"/>
                <a:ea typeface="SimSun" panose="02010600030101010101" pitchFamily="2" charset="-122"/>
              </a:rPr>
              <a:t>）</a:t>
            </a:r>
            <a:endParaRPr lang="zh-CN" altLang="en-US" sz="2000" u="sng" dirty="0">
              <a:latin typeface="SimSun" panose="02010600030101010101" pitchFamily="2" charset="-122"/>
              <a:ea typeface="SimSun" panose="02010600030101010101" pitchFamily="2" charset="-122"/>
            </a:endParaRPr>
          </a:p>
        </p:txBody>
      </p:sp>
      <p:sp>
        <p:nvSpPr>
          <p:cNvPr id="44" name="矩形 43"/>
          <p:cNvSpPr/>
          <p:nvPr/>
        </p:nvSpPr>
        <p:spPr>
          <a:xfrm>
            <a:off x="294290" y="4316235"/>
            <a:ext cx="2434053" cy="707886"/>
          </a:xfrm>
          <a:prstGeom prst="rect">
            <a:avLst/>
          </a:prstGeom>
        </p:spPr>
        <p:txBody>
          <a:bodyPr wrap="square">
            <a:spAutoFit/>
          </a:bodyPr>
          <a:lstStyle/>
          <a:p>
            <a:r>
              <a:rPr lang="zh-CN" altLang="en-US" sz="2000" u="sng" dirty="0">
                <a:latin typeface="SimSun" panose="02010600030101010101" pitchFamily="2" charset="-122"/>
                <a:ea typeface="SimSun" panose="02010600030101010101" pitchFamily="2" charset="-122"/>
              </a:rPr>
              <a:t>实用拜占庭容错算法</a:t>
            </a:r>
            <a:r>
              <a:rPr lang="en-US" altLang="zh-CN" sz="2000" u="sng" dirty="0">
                <a:latin typeface="SimSun" panose="02010600030101010101" pitchFamily="2" charset="-122"/>
                <a:ea typeface="SimSun" panose="02010600030101010101" pitchFamily="2" charset="-122"/>
              </a:rPr>
              <a:t>(</a:t>
            </a:r>
            <a:r>
              <a:rPr lang="en-GB" altLang="zh-CN" sz="2000" u="sng" dirty="0">
                <a:latin typeface="SimSun" panose="02010600030101010101" pitchFamily="2" charset="-122"/>
                <a:ea typeface="SimSun" panose="02010600030101010101" pitchFamily="2" charset="-122"/>
              </a:rPr>
              <a:t>PBFT)</a:t>
            </a:r>
            <a:endParaRPr lang="zh-CN" altLang="en-US" sz="2000" u="sng" dirty="0">
              <a:latin typeface="SimSun" panose="02010600030101010101" pitchFamily="2" charset="-122"/>
              <a:ea typeface="SimSun" panose="02010600030101010101" pitchFamily="2" charset="-122"/>
            </a:endParaRPr>
          </a:p>
        </p:txBody>
      </p:sp>
      <p:sp>
        <p:nvSpPr>
          <p:cNvPr id="45" name="矩形 44"/>
          <p:cNvSpPr/>
          <p:nvPr/>
        </p:nvSpPr>
        <p:spPr>
          <a:xfrm>
            <a:off x="10268254" y="1310431"/>
            <a:ext cx="1544988" cy="707886"/>
          </a:xfrm>
          <a:prstGeom prst="rect">
            <a:avLst/>
          </a:prstGeom>
        </p:spPr>
        <p:txBody>
          <a:bodyPr wrap="square">
            <a:spAutoFit/>
          </a:bodyPr>
          <a:lstStyle/>
          <a:p>
            <a:r>
              <a:rPr lang="zh-CN" altLang="en-US" sz="2000" u="sng" dirty="0">
                <a:latin typeface="SimSun" panose="02010600030101010101" pitchFamily="2" charset="-122"/>
                <a:ea typeface="SimSun" panose="02010600030101010101" pitchFamily="2" charset="-122"/>
              </a:rPr>
              <a:t>分布式应用</a:t>
            </a:r>
            <a:r>
              <a:rPr lang="zh-CN" altLang="en-GB" sz="2000" u="sng" dirty="0">
                <a:latin typeface="SimSun" panose="02010600030101010101" pitchFamily="2" charset="-122"/>
                <a:ea typeface="SimSun" panose="02010600030101010101" pitchFamily="2" charset="-122"/>
              </a:rPr>
              <a:t>（</a:t>
            </a:r>
            <a:r>
              <a:rPr lang="en-GB" altLang="zh-CN" sz="2000" u="sng" dirty="0">
                <a:latin typeface="SimSun" panose="02010600030101010101" pitchFamily="2" charset="-122"/>
                <a:ea typeface="SimSun" panose="02010600030101010101" pitchFamily="2" charset="-122"/>
              </a:rPr>
              <a:t>DAPP</a:t>
            </a:r>
            <a:r>
              <a:rPr lang="zh-CN" altLang="en-US" sz="2000" u="sng" dirty="0">
                <a:latin typeface="SimSun" panose="02010600030101010101" pitchFamily="2" charset="-122"/>
                <a:ea typeface="SimSun" panose="02010600030101010101" pitchFamily="2" charset="-122"/>
              </a:rPr>
              <a:t>）</a:t>
            </a:r>
            <a:endParaRPr lang="zh-CN" altLang="en-US" sz="2000" u="sng" dirty="0">
              <a:latin typeface="SimSun" panose="02010600030101010101" pitchFamily="2" charset="-122"/>
              <a:ea typeface="SimSun" panose="0201060003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95919" y="652789"/>
            <a:ext cx="2628900" cy="461932"/>
          </a:xfrm>
        </p:spPr>
        <p:txBody>
          <a:bodyPr/>
          <a:lstStyle/>
          <a:p>
            <a:pPr algn="ctr"/>
            <a:r>
              <a:rPr lang="zh-CN" altLang="en-US" b="1" dirty="0">
                <a:solidFill>
                  <a:srgbClr val="000066"/>
                </a:solidFill>
                <a:latin typeface="微软雅黑" panose="020B0503020204020204" pitchFamily="34" charset="-122"/>
                <a:ea typeface="微软雅黑" panose="020B0503020204020204" pitchFamily="34" charset="-122"/>
              </a:rPr>
              <a:t>区块链</a:t>
            </a:r>
            <a:endParaRPr lang="zh-CN" altLang="en-US" b="1" dirty="0">
              <a:solidFill>
                <a:srgbClr val="000066"/>
              </a:solidFill>
              <a:latin typeface="微软雅黑" panose="020B0503020204020204" pitchFamily="34" charset="-122"/>
              <a:ea typeface="微软雅黑" panose="020B0503020204020204" pitchFamily="34" charset="-122"/>
            </a:endParaRPr>
          </a:p>
        </p:txBody>
      </p:sp>
      <p:graphicFrame>
        <p:nvGraphicFramePr>
          <p:cNvPr id="46" name="对象 45"/>
          <p:cNvGraphicFramePr>
            <a:graphicFrameLocks noChangeAspect="1"/>
          </p:cNvGraphicFramePr>
          <p:nvPr/>
        </p:nvGraphicFramePr>
        <p:xfrm>
          <a:off x="631180" y="1114721"/>
          <a:ext cx="10572848" cy="3807206"/>
        </p:xfrm>
        <a:graphic>
          <a:graphicData uri="http://schemas.openxmlformats.org/presentationml/2006/ole">
            <mc:AlternateContent xmlns:mc="http://schemas.openxmlformats.org/markup-compatibility/2006">
              <mc:Choice xmlns:v="urn:schemas-microsoft-com:vml" Requires="v">
                <p:oleObj spid="_x0000_s4198" name="Visio" r:id="rId1" imgW="10287000" imgH="4953000" progId="Visio.Drawing.11">
                  <p:embed/>
                </p:oleObj>
              </mc:Choice>
              <mc:Fallback>
                <p:oleObj name="Visio" r:id="rId1" imgW="10287000" imgH="4953000" progId="Visio.Drawing.11">
                  <p:embed/>
                  <p:pic>
                    <p:nvPicPr>
                      <p:cNvPr id="0" name="对象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180" y="1114721"/>
                        <a:ext cx="10572848" cy="3807206"/>
                      </a:xfrm>
                      <a:prstGeom prst="rect">
                        <a:avLst/>
                      </a:prstGeom>
                      <a:noFill/>
                      <a:ln>
                        <a:noFill/>
                      </a:ln>
                    </p:spPr>
                  </p:pic>
                </p:oleObj>
              </mc:Fallback>
            </mc:AlternateContent>
          </a:graphicData>
        </a:graphic>
      </p:graphicFrame>
      <p:sp>
        <p:nvSpPr>
          <p:cNvPr id="2" name="矩形 1"/>
          <p:cNvSpPr/>
          <p:nvPr/>
        </p:nvSpPr>
        <p:spPr>
          <a:xfrm>
            <a:off x="3626714" y="1955361"/>
            <a:ext cx="1112805" cy="369332"/>
          </a:xfrm>
          <a:prstGeom prst="rect">
            <a:avLst/>
          </a:prstGeom>
        </p:spPr>
        <p:txBody>
          <a:bodyPr wrap="none">
            <a:spAutoFit/>
          </a:bodyPr>
          <a:lstStyle/>
          <a:p>
            <a:r>
              <a:rPr lang="en-US" altLang="zh-CN" dirty="0">
                <a:solidFill>
                  <a:srgbClr val="FF0000"/>
                </a:solidFill>
              </a:rPr>
              <a:t>Hash</a:t>
            </a:r>
            <a:r>
              <a:rPr lang="zh-CN" altLang="en-US" dirty="0">
                <a:solidFill>
                  <a:srgbClr val="FF0000"/>
                </a:solidFill>
              </a:rPr>
              <a:t>函数</a:t>
            </a:r>
            <a:endParaRPr lang="zh-CN" altLang="en-US" dirty="0"/>
          </a:p>
        </p:txBody>
      </p:sp>
      <p:sp>
        <p:nvSpPr>
          <p:cNvPr id="20" name="矩形 19"/>
          <p:cNvSpPr/>
          <p:nvPr/>
        </p:nvSpPr>
        <p:spPr>
          <a:xfrm>
            <a:off x="500546" y="3018324"/>
            <a:ext cx="1542410" cy="369332"/>
          </a:xfrm>
          <a:prstGeom prst="rect">
            <a:avLst/>
          </a:prstGeom>
        </p:spPr>
        <p:txBody>
          <a:bodyPr wrap="none">
            <a:spAutoFit/>
          </a:bodyPr>
          <a:lstStyle/>
          <a:p>
            <a:r>
              <a:rPr lang="en-US" altLang="zh-CN" dirty="0">
                <a:solidFill>
                  <a:srgbClr val="FF0000"/>
                </a:solidFill>
              </a:rPr>
              <a:t>Merkle</a:t>
            </a:r>
            <a:r>
              <a:rPr lang="zh-CN" altLang="en-US" dirty="0">
                <a:solidFill>
                  <a:srgbClr val="FF0000"/>
                </a:solidFill>
              </a:rPr>
              <a:t>哈希树</a:t>
            </a:r>
            <a:endParaRPr lang="zh-CN" altLang="en-US" dirty="0"/>
          </a:p>
        </p:txBody>
      </p:sp>
      <p:sp>
        <p:nvSpPr>
          <p:cNvPr id="48" name="矩形 47"/>
          <p:cNvSpPr/>
          <p:nvPr/>
        </p:nvSpPr>
        <p:spPr>
          <a:xfrm>
            <a:off x="1517393" y="4401142"/>
            <a:ext cx="9448800" cy="1938992"/>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sz="2000" dirty="0">
                <a:solidFill>
                  <a:prstClr val="black"/>
                </a:solidFill>
              </a:rPr>
              <a:t>交易                            </a:t>
            </a:r>
            <a:r>
              <a:rPr lang="zh-CN" altLang="en-US" sz="2000" dirty="0">
                <a:solidFill>
                  <a:srgbClr val="FF0000"/>
                </a:solidFill>
              </a:rPr>
              <a:t>数字签名</a:t>
            </a:r>
            <a:endParaRPr lang="en-US" altLang="zh-CN" sz="2000" dirty="0">
              <a:solidFill>
                <a:srgbClr val="FF0000"/>
              </a:solidFill>
            </a:endParaRPr>
          </a:p>
          <a:p>
            <a:pPr marL="285750" indent="-285750">
              <a:lnSpc>
                <a:spcPct val="150000"/>
              </a:lnSpc>
              <a:buFont typeface="Wingdings" panose="05000000000000000000" pitchFamily="2" charset="2"/>
              <a:buChar char="Ø"/>
            </a:pPr>
            <a:r>
              <a:rPr lang="zh-CN" altLang="en-US" sz="2000" dirty="0">
                <a:solidFill>
                  <a:prstClr val="black"/>
                </a:solidFill>
              </a:rPr>
              <a:t>保密                            </a:t>
            </a:r>
            <a:r>
              <a:rPr lang="zh-CN" altLang="en-US" sz="2000" dirty="0">
                <a:solidFill>
                  <a:srgbClr val="FF0000"/>
                </a:solidFill>
              </a:rPr>
              <a:t>加密解密</a:t>
            </a:r>
            <a:endParaRPr lang="en-US" altLang="zh-CN" sz="2000" dirty="0">
              <a:solidFill>
                <a:srgbClr val="FF0000"/>
              </a:solidFill>
            </a:endParaRPr>
          </a:p>
          <a:p>
            <a:pPr marL="285750" indent="-285750">
              <a:lnSpc>
                <a:spcPct val="150000"/>
              </a:lnSpc>
              <a:buFont typeface="Wingdings" panose="05000000000000000000" pitchFamily="2" charset="2"/>
              <a:buChar char="Ø"/>
            </a:pPr>
            <a:r>
              <a:rPr lang="zh-CN" altLang="en-US" sz="2000" dirty="0">
                <a:solidFill>
                  <a:prstClr val="black"/>
                </a:solidFill>
              </a:rPr>
              <a:t>隐私保护                        </a:t>
            </a:r>
            <a:r>
              <a:rPr lang="zh-CN" altLang="en-US" sz="2000" dirty="0">
                <a:solidFill>
                  <a:srgbClr val="FF0000"/>
                </a:solidFill>
              </a:rPr>
              <a:t>零知识证明（零币）、环签名（门罗币）、安全多方计算</a:t>
            </a:r>
            <a:endParaRPr lang="en-US" altLang="zh-CN" sz="2000" dirty="0">
              <a:solidFill>
                <a:srgbClr val="FF0000"/>
              </a:solidFill>
            </a:endParaRPr>
          </a:p>
          <a:p>
            <a:pPr marL="285750" indent="-285750">
              <a:lnSpc>
                <a:spcPct val="150000"/>
              </a:lnSpc>
              <a:buFont typeface="Wingdings" panose="05000000000000000000" pitchFamily="2" charset="2"/>
              <a:buChar char="Ø"/>
            </a:pPr>
            <a:r>
              <a:rPr lang="zh-CN" altLang="en-US" sz="2000" dirty="0">
                <a:solidFill>
                  <a:prstClr val="black"/>
                </a:solidFill>
              </a:rPr>
              <a:t>不可篡改                        </a:t>
            </a:r>
            <a:r>
              <a:rPr lang="en-US" altLang="zh-CN" sz="2000" dirty="0">
                <a:solidFill>
                  <a:srgbClr val="FF0000"/>
                </a:solidFill>
              </a:rPr>
              <a:t>Hash</a:t>
            </a:r>
            <a:r>
              <a:rPr lang="zh-CN" altLang="en-US" sz="2000" dirty="0">
                <a:solidFill>
                  <a:srgbClr val="FF0000"/>
                </a:solidFill>
              </a:rPr>
              <a:t>函数、</a:t>
            </a:r>
            <a:r>
              <a:rPr lang="en-US" altLang="zh-CN" sz="2000" dirty="0">
                <a:solidFill>
                  <a:srgbClr val="FF0000"/>
                </a:solidFill>
              </a:rPr>
              <a:t>Merkle</a:t>
            </a:r>
            <a:r>
              <a:rPr lang="zh-CN" altLang="en-US" sz="2000" dirty="0">
                <a:solidFill>
                  <a:srgbClr val="FF0000"/>
                </a:solidFill>
              </a:rPr>
              <a:t>哈希树</a:t>
            </a:r>
            <a:endParaRPr lang="en-US" altLang="zh-CN" sz="2000" dirty="0">
              <a:solidFill>
                <a:srgbClr val="FF0000"/>
              </a:solidFill>
            </a:endParaRPr>
          </a:p>
        </p:txBody>
      </p:sp>
      <p:sp>
        <p:nvSpPr>
          <p:cNvPr id="49" name="左右箭头 48"/>
          <p:cNvSpPr/>
          <p:nvPr/>
        </p:nvSpPr>
        <p:spPr>
          <a:xfrm>
            <a:off x="2658221" y="4611597"/>
            <a:ext cx="1175658" cy="145143"/>
          </a:xfrm>
          <a:prstGeom prst="leftRightArrow">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2B497D"/>
              </a:solidFill>
            </a:endParaRPr>
          </a:p>
        </p:txBody>
      </p:sp>
      <p:pic>
        <p:nvPicPr>
          <p:cNvPr id="5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8356" y="5042013"/>
            <a:ext cx="1195387"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29020" y="5508511"/>
            <a:ext cx="1195387"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2"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06225" y="5975009"/>
            <a:ext cx="1195387"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3" name="矩形 52"/>
          <p:cNvSpPr/>
          <p:nvPr/>
        </p:nvSpPr>
        <p:spPr>
          <a:xfrm>
            <a:off x="1517393" y="1764265"/>
            <a:ext cx="1314449" cy="276999"/>
          </a:xfrm>
          <a:prstGeom prst="rect">
            <a:avLst/>
          </a:prstGeom>
        </p:spPr>
        <p:txBody>
          <a:bodyPr wrap="square">
            <a:spAutoFit/>
          </a:bodyPr>
          <a:lstStyle/>
          <a:p>
            <a:r>
              <a:rPr lang="zh-CN" altLang="en-US" sz="1200" dirty="0">
                <a:solidFill>
                  <a:prstClr val="black"/>
                </a:solidFill>
                <a:latin typeface="宋体" panose="02010600030101010101" pitchFamily="2" charset="-122"/>
                <a:ea typeface="宋体" panose="02010600030101010101" pitchFamily="2" charset="-122"/>
              </a:rPr>
              <a:t>随机数、版本号</a:t>
            </a:r>
            <a:endParaRPr lang="zh-CN" altLang="en-US" sz="1200" dirty="0"/>
          </a:p>
        </p:txBody>
      </p:sp>
      <p:sp>
        <p:nvSpPr>
          <p:cNvPr id="54" name="矩形 53"/>
          <p:cNvSpPr/>
          <p:nvPr/>
        </p:nvSpPr>
        <p:spPr>
          <a:xfrm>
            <a:off x="7547076" y="1764264"/>
            <a:ext cx="1314449" cy="276999"/>
          </a:xfrm>
          <a:prstGeom prst="rect">
            <a:avLst/>
          </a:prstGeom>
        </p:spPr>
        <p:txBody>
          <a:bodyPr wrap="square">
            <a:spAutoFit/>
          </a:bodyPr>
          <a:lstStyle/>
          <a:p>
            <a:r>
              <a:rPr lang="zh-CN" altLang="en-US" sz="1200" dirty="0">
                <a:solidFill>
                  <a:prstClr val="black"/>
                </a:solidFill>
                <a:latin typeface="宋体" panose="02010600030101010101" pitchFamily="2" charset="-122"/>
                <a:ea typeface="宋体" panose="02010600030101010101" pitchFamily="2" charset="-122"/>
              </a:rPr>
              <a:t>随机数、版本号</a:t>
            </a:r>
            <a:endParaRPr lang="zh-CN" altLang="en-US" sz="1200" dirty="0"/>
          </a:p>
        </p:txBody>
      </p:sp>
      <p:sp>
        <p:nvSpPr>
          <p:cNvPr id="13" name="矩形 12"/>
          <p:cNvSpPr/>
          <p:nvPr/>
        </p:nvSpPr>
        <p:spPr>
          <a:xfrm>
            <a:off x="4596321" y="1698776"/>
            <a:ext cx="1314449" cy="276999"/>
          </a:xfrm>
          <a:prstGeom prst="rect">
            <a:avLst/>
          </a:prstGeom>
        </p:spPr>
        <p:txBody>
          <a:bodyPr wrap="square">
            <a:spAutoFit/>
          </a:bodyPr>
          <a:lstStyle/>
          <a:p>
            <a:r>
              <a:rPr lang="zh-CN" altLang="en-US" sz="1200" dirty="0">
                <a:solidFill>
                  <a:prstClr val="black"/>
                </a:solidFill>
                <a:latin typeface="宋体" panose="02010600030101010101" pitchFamily="2" charset="-122"/>
                <a:ea typeface="宋体" panose="02010600030101010101" pitchFamily="2" charset="-122"/>
              </a:rPr>
              <a:t>随机数、版本号</a:t>
            </a:r>
            <a:endParaRPr lang="zh-CN" altLang="en-US" sz="1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p:nvPr/>
        </p:nvSpPr>
        <p:spPr>
          <a:xfrm>
            <a:off x="235131" y="2573382"/>
            <a:ext cx="4988510" cy="1110344"/>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marL="0" indent="0" algn="ctr">
              <a:lnSpc>
                <a:spcPct val="150000"/>
              </a:lnSpc>
              <a:buNone/>
            </a:pPr>
            <a:r>
              <a:rPr lang="en-US" altLang="zh-CN" sz="4400" b="1" dirty="0">
                <a:solidFill>
                  <a:srgbClr val="4472C4">
                    <a:lumMod val="75000"/>
                  </a:srgbClr>
                </a:solidFill>
                <a:latin typeface="微软雅黑" panose="020B0503020204020204" pitchFamily="34" charset="-122"/>
              </a:rPr>
              <a:t>1-3</a:t>
            </a:r>
            <a:endParaRPr lang="en-US" altLang="zh-CN" sz="4400" b="1" dirty="0">
              <a:solidFill>
                <a:srgbClr val="4472C4">
                  <a:lumMod val="75000"/>
                </a:srgbClr>
              </a:solidFill>
              <a:latin typeface="微软雅黑" panose="020B0503020204020204" pitchFamily="34" charset="-122"/>
            </a:endParaRPr>
          </a:p>
        </p:txBody>
      </p:sp>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cxnSp>
        <p:nvCxnSpPr>
          <p:cNvPr id="5" name="直接箭头连接符 2"/>
          <p:cNvCxnSpPr/>
          <p:nvPr/>
        </p:nvCxnSpPr>
        <p:spPr>
          <a:xfrm flipV="1">
            <a:off x="6400073" y="3114490"/>
            <a:ext cx="1289014" cy="2812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3394121" y="2573382"/>
            <a:ext cx="3005952" cy="988347"/>
          </a:xfrm>
          <a:prstGeom prst="rect">
            <a:avLst/>
          </a:prstGeom>
        </p:spPr>
        <p:txBody>
          <a:bodyPr wrap="none">
            <a:spAutoFit/>
          </a:bodyPr>
          <a:lstStyle/>
          <a:p>
            <a:pPr algn="ctr">
              <a:lnSpc>
                <a:spcPct val="150000"/>
              </a:lnSpc>
              <a:spcBef>
                <a:spcPts val="1000"/>
              </a:spcBef>
            </a:pPr>
            <a:r>
              <a:rPr lang="zh-CN" altLang="en-US" sz="4400" b="1" dirty="0">
                <a:solidFill>
                  <a:srgbClr val="4472C4">
                    <a:lumMod val="75000"/>
                  </a:srgbClr>
                </a:solidFill>
                <a:latin typeface="微软雅黑" panose="020B0503020204020204" pitchFamily="34" charset="-122"/>
              </a:rPr>
              <a:t>信息互联网</a:t>
            </a:r>
            <a:endParaRPr lang="zh-CN" altLang="en-US" sz="4400" b="1" dirty="0">
              <a:solidFill>
                <a:srgbClr val="4472C4">
                  <a:lumMod val="75000"/>
                </a:srgbClr>
              </a:solidFill>
              <a:latin typeface="微软雅黑" panose="020B0503020204020204" pitchFamily="34" charset="-122"/>
            </a:endParaRPr>
          </a:p>
        </p:txBody>
      </p:sp>
      <p:sp>
        <p:nvSpPr>
          <p:cNvPr id="7" name="矩形 6"/>
          <p:cNvSpPr/>
          <p:nvPr/>
        </p:nvSpPr>
        <p:spPr>
          <a:xfrm>
            <a:off x="7832213" y="2519178"/>
            <a:ext cx="3005952" cy="988347"/>
          </a:xfrm>
          <a:prstGeom prst="rect">
            <a:avLst/>
          </a:prstGeom>
        </p:spPr>
        <p:txBody>
          <a:bodyPr wrap="none">
            <a:spAutoFit/>
          </a:bodyPr>
          <a:lstStyle/>
          <a:p>
            <a:pPr algn="ctr">
              <a:lnSpc>
                <a:spcPct val="150000"/>
              </a:lnSpc>
              <a:spcBef>
                <a:spcPts val="1000"/>
              </a:spcBef>
            </a:pPr>
            <a:r>
              <a:rPr lang="zh-CN" altLang="en-US" sz="4400" b="1" dirty="0">
                <a:solidFill>
                  <a:srgbClr val="4472C4">
                    <a:lumMod val="75000"/>
                  </a:srgbClr>
                </a:solidFill>
                <a:latin typeface="微软雅黑" panose="020B0503020204020204" pitchFamily="34" charset="-122"/>
              </a:rPr>
              <a:t>价值互联网</a:t>
            </a:r>
            <a:endParaRPr lang="en-US" altLang="zh-CN" sz="4400" b="1" dirty="0">
              <a:solidFill>
                <a:srgbClr val="4472C4">
                  <a:lumMod val="75000"/>
                </a:srgbClr>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53682" y="610747"/>
            <a:ext cx="2628900" cy="461932"/>
          </a:xfrm>
        </p:spPr>
        <p:txBody>
          <a:bodyPr/>
          <a:lstStyle/>
          <a:p>
            <a:pPr algn="l"/>
            <a:r>
              <a:rPr lang="zh-CN" altLang="en-US" sz="2000" dirty="0">
                <a:solidFill>
                  <a:prstClr val="black"/>
                </a:solidFill>
                <a:latin typeface="+mn-ea"/>
              </a:rPr>
              <a:t>价值互联网</a:t>
            </a:r>
            <a:endParaRPr lang="zh-CN" altLang="en-US" sz="2000" dirty="0"/>
          </a:p>
        </p:txBody>
      </p:sp>
      <p:sp>
        <p:nvSpPr>
          <p:cNvPr id="5" name="矩形 4"/>
          <p:cNvSpPr/>
          <p:nvPr/>
        </p:nvSpPr>
        <p:spPr>
          <a:xfrm>
            <a:off x="5999214" y="1393868"/>
            <a:ext cx="5634600" cy="4991751"/>
          </a:xfrm>
          <a:prstGeom prst="rect">
            <a:avLst/>
          </a:prstGeom>
        </p:spPr>
        <p:txBody>
          <a:bodyPr wrap="square">
            <a:spAutoFit/>
          </a:bodyPr>
          <a:lstStyle/>
          <a:p>
            <a:pPr marL="342900" indent="-342900">
              <a:lnSpc>
                <a:spcPct val="150000"/>
              </a:lnSpc>
              <a:buFont typeface="Wingdings" panose="05000000000000000000" pitchFamily="2" charset="2"/>
              <a:buChar char="Ø"/>
            </a:pPr>
            <a:r>
              <a:rPr lang="zh-CN" altLang="en-US" sz="2400" dirty="0">
                <a:solidFill>
                  <a:prstClr val="black"/>
                </a:solidFill>
                <a:latin typeface="仿宋" panose="02010609060101010101" charset="-122"/>
                <a:ea typeface="仿宋" panose="02010609060101010101" charset="-122"/>
              </a:rPr>
              <a:t>互联网在最开始的时候就是以信息传输管道的模式设计的，</a:t>
            </a:r>
            <a:r>
              <a:rPr lang="en-US" altLang="zh-CN" sz="2400" dirty="0">
                <a:solidFill>
                  <a:prstClr val="black"/>
                </a:solidFill>
                <a:latin typeface="仿宋" panose="02010609060101010101" charset="-122"/>
                <a:ea typeface="仿宋" panose="02010609060101010101" charset="-122"/>
              </a:rPr>
              <a:t>TCP/IP</a:t>
            </a:r>
            <a:r>
              <a:rPr lang="zh-CN" altLang="en-US" sz="2400" dirty="0">
                <a:solidFill>
                  <a:prstClr val="black"/>
                </a:solidFill>
                <a:latin typeface="仿宋" panose="02010609060101010101" charset="-122"/>
                <a:ea typeface="仿宋" panose="02010609060101010101" charset="-122"/>
              </a:rPr>
              <a:t>协议底层并不关心上面传输的数据有什么差别，对于底层交换机和路由器来说，传递的都</a:t>
            </a:r>
            <a:r>
              <a:rPr lang="zh-CN" altLang="en-US" sz="2400" dirty="0">
                <a:solidFill>
                  <a:schemeClr val="accent1"/>
                </a:solidFill>
                <a:latin typeface="仿宋" panose="02010609060101010101" charset="-122"/>
                <a:ea typeface="仿宋" panose="02010609060101010101" charset="-122"/>
              </a:rPr>
              <a:t>只是</a:t>
            </a:r>
            <a:r>
              <a:rPr lang="en-US" altLang="zh-CN" sz="2400" dirty="0">
                <a:solidFill>
                  <a:schemeClr val="accent1"/>
                </a:solidFill>
                <a:latin typeface="仿宋" panose="02010609060101010101" charset="-122"/>
                <a:ea typeface="仿宋" panose="02010609060101010101" charset="-122"/>
              </a:rPr>
              <a:t>0</a:t>
            </a:r>
            <a:r>
              <a:rPr lang="zh-CN" altLang="en-US" sz="2400" dirty="0">
                <a:solidFill>
                  <a:schemeClr val="accent1"/>
                </a:solidFill>
                <a:latin typeface="仿宋" panose="02010609060101010101" charset="-122"/>
                <a:ea typeface="仿宋" panose="02010609060101010101" charset="-122"/>
              </a:rPr>
              <a:t>和</a:t>
            </a:r>
            <a:r>
              <a:rPr lang="en-US" altLang="zh-CN" sz="2400" dirty="0">
                <a:solidFill>
                  <a:schemeClr val="accent1"/>
                </a:solidFill>
                <a:latin typeface="仿宋" panose="02010609060101010101" charset="-122"/>
                <a:ea typeface="仿宋" panose="02010609060101010101" charset="-122"/>
              </a:rPr>
              <a:t>1</a:t>
            </a:r>
            <a:r>
              <a:rPr lang="zh-CN" altLang="en-US" sz="2400" dirty="0">
                <a:solidFill>
                  <a:schemeClr val="accent1"/>
                </a:solidFill>
                <a:latin typeface="仿宋" panose="02010609060101010101" charset="-122"/>
                <a:ea typeface="仿宋" panose="02010609060101010101" charset="-122"/>
              </a:rPr>
              <a:t>而已</a:t>
            </a:r>
            <a:r>
              <a:rPr lang="zh-CN" altLang="en-US" sz="2400" dirty="0">
                <a:solidFill>
                  <a:prstClr val="black"/>
                </a:solidFill>
                <a:latin typeface="仿宋" panose="02010609060101010101" charset="-122"/>
                <a:ea typeface="仿宋" panose="02010609060101010101" charset="-122"/>
              </a:rPr>
              <a:t>。</a:t>
            </a:r>
            <a:endParaRPr lang="en-US" altLang="zh-CN" sz="2400" dirty="0">
              <a:solidFill>
                <a:prstClr val="black"/>
              </a:solidFill>
              <a:latin typeface="仿宋" panose="02010609060101010101" charset="-122"/>
              <a:ea typeface="仿宋" panose="02010609060101010101" charset="-122"/>
            </a:endParaRPr>
          </a:p>
          <a:p>
            <a:pPr marL="342900" indent="-342900">
              <a:lnSpc>
                <a:spcPct val="150000"/>
              </a:lnSpc>
              <a:buFont typeface="Wingdings" panose="05000000000000000000" pitchFamily="2" charset="2"/>
              <a:buChar char="Ø"/>
            </a:pPr>
            <a:r>
              <a:rPr lang="zh-CN" altLang="en-US" sz="2400" dirty="0">
                <a:solidFill>
                  <a:prstClr val="black"/>
                </a:solidFill>
                <a:latin typeface="仿宋" panose="02010609060101010101" charset="-122"/>
                <a:ea typeface="仿宋" panose="02010609060101010101" charset="-122"/>
              </a:rPr>
              <a:t>区块链却可以做到将一个数据发送给另一个人之后，自己就不再拥有这个数据的所有权，从而利用这样一套系统实现了</a:t>
            </a:r>
            <a:r>
              <a:rPr lang="zh-CN" altLang="en-US" sz="2400" dirty="0">
                <a:solidFill>
                  <a:schemeClr val="accent1"/>
                </a:solidFill>
                <a:latin typeface="仿宋" panose="02010609060101010101" charset="-122"/>
                <a:ea typeface="仿宋" panose="02010609060101010101" charset="-122"/>
              </a:rPr>
              <a:t>实际价值的传输</a:t>
            </a:r>
            <a:r>
              <a:rPr lang="zh-CN" altLang="en-US" sz="2400" dirty="0">
                <a:solidFill>
                  <a:prstClr val="black"/>
                </a:solidFill>
                <a:latin typeface="仿宋" panose="02010609060101010101" charset="-122"/>
                <a:ea typeface="仿宋" panose="02010609060101010101" charset="-122"/>
              </a:rPr>
              <a:t>。</a:t>
            </a:r>
            <a:endParaRPr lang="en-US" altLang="zh-CN" sz="2400" dirty="0">
              <a:solidFill>
                <a:prstClr val="black"/>
              </a:solidFill>
              <a:latin typeface="仿宋" panose="02010609060101010101" charset="-122"/>
              <a:ea typeface="仿宋" panose="02010609060101010101" charset="-122"/>
            </a:endParaRPr>
          </a:p>
        </p:txBody>
      </p:sp>
      <p:cxnSp>
        <p:nvCxnSpPr>
          <p:cNvPr id="3" name="直接箭头连接符 2"/>
          <p:cNvCxnSpPr/>
          <p:nvPr/>
        </p:nvCxnSpPr>
        <p:spPr>
          <a:xfrm flipV="1">
            <a:off x="7838344" y="929234"/>
            <a:ext cx="1289014" cy="2812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a:blip r:embed="rId1"/>
          <a:stretch>
            <a:fillRect/>
          </a:stretch>
        </p:blipFill>
        <p:spPr>
          <a:xfrm>
            <a:off x="652195" y="1616196"/>
            <a:ext cx="5168144" cy="3628697"/>
          </a:xfrm>
          <a:prstGeom prst="rect">
            <a:avLst/>
          </a:prstGeom>
        </p:spPr>
      </p:pic>
      <p:sp>
        <p:nvSpPr>
          <p:cNvPr id="6" name="矩形 5"/>
          <p:cNvSpPr/>
          <p:nvPr/>
        </p:nvSpPr>
        <p:spPr>
          <a:xfrm>
            <a:off x="5487405" y="676900"/>
            <a:ext cx="2236510" cy="584775"/>
          </a:xfrm>
          <a:prstGeom prst="rect">
            <a:avLst/>
          </a:prstGeom>
        </p:spPr>
        <p:txBody>
          <a:bodyPr wrap="none">
            <a:spAutoFit/>
          </a:bodyPr>
          <a:lstStyle/>
          <a:p>
            <a:r>
              <a:rPr lang="zh-CN" altLang="en-US" sz="3200" dirty="0">
                <a:solidFill>
                  <a:prstClr val="black"/>
                </a:solidFill>
                <a:latin typeface="+mn-ea"/>
              </a:rPr>
              <a:t>信息互联网</a:t>
            </a:r>
            <a:endParaRPr lang="zh-CN" altLang="en-US" sz="3200" dirty="0"/>
          </a:p>
        </p:txBody>
      </p:sp>
      <p:sp>
        <p:nvSpPr>
          <p:cNvPr id="7" name="矩形 6"/>
          <p:cNvSpPr/>
          <p:nvPr/>
        </p:nvSpPr>
        <p:spPr>
          <a:xfrm>
            <a:off x="9399497" y="472381"/>
            <a:ext cx="2236510" cy="743986"/>
          </a:xfrm>
          <a:prstGeom prst="rect">
            <a:avLst/>
          </a:prstGeom>
        </p:spPr>
        <p:txBody>
          <a:bodyPr wrap="none">
            <a:spAutoFit/>
          </a:bodyPr>
          <a:lstStyle/>
          <a:p>
            <a:pPr>
              <a:lnSpc>
                <a:spcPct val="150000"/>
              </a:lnSpc>
            </a:pPr>
            <a:r>
              <a:rPr lang="zh-CN" altLang="en-US" sz="3200" dirty="0">
                <a:solidFill>
                  <a:prstClr val="black"/>
                </a:solidFill>
                <a:latin typeface="+mn-ea"/>
              </a:rPr>
              <a:t>价值互联网</a:t>
            </a:r>
            <a:endParaRPr lang="en-US" altLang="zh-CN" sz="3200" dirty="0">
              <a:solidFill>
                <a:srgbClr val="FF0000"/>
              </a:solidFill>
              <a:latin typeface="+mn-e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53682" y="610747"/>
            <a:ext cx="2628900" cy="461932"/>
          </a:xfrm>
        </p:spPr>
        <p:txBody>
          <a:bodyPr/>
          <a:lstStyle/>
          <a:p>
            <a:pPr algn="l"/>
            <a:r>
              <a:rPr lang="zh-CN" altLang="en-US" sz="2000" dirty="0">
                <a:solidFill>
                  <a:prstClr val="black"/>
                </a:solidFill>
                <a:latin typeface="+mn-ea"/>
              </a:rPr>
              <a:t>价值互联网</a:t>
            </a:r>
            <a:endParaRPr lang="zh-CN" altLang="en-US" sz="2000" dirty="0"/>
          </a:p>
        </p:txBody>
      </p:sp>
      <p:sp>
        <p:nvSpPr>
          <p:cNvPr id="2" name="矩形 1"/>
          <p:cNvSpPr/>
          <p:nvPr/>
        </p:nvSpPr>
        <p:spPr>
          <a:xfrm>
            <a:off x="1240692" y="2381218"/>
            <a:ext cx="9769231" cy="1887696"/>
          </a:xfrm>
          <a:prstGeom prst="rect">
            <a:avLst/>
          </a:prstGeom>
        </p:spPr>
        <p:txBody>
          <a:bodyPr wrap="square">
            <a:spAutoFit/>
          </a:bodyPr>
          <a:lstStyle/>
          <a:p>
            <a:pPr marL="342900" indent="-342900">
              <a:lnSpc>
                <a:spcPct val="200000"/>
              </a:lnSpc>
              <a:buFont typeface="Wingdings" panose="05000000000000000000" pitchFamily="2" charset="2"/>
              <a:buChar char="Ø"/>
            </a:pPr>
            <a:r>
              <a:rPr lang="zh-CN" altLang="en-US" sz="2000" dirty="0">
                <a:solidFill>
                  <a:prstClr val="black"/>
                </a:solidFill>
                <a:latin typeface="宋体" panose="02010600030101010101" pitchFamily="2" charset="-122"/>
                <a:ea typeface="宋体" panose="02010600030101010101" pitchFamily="2" charset="-122"/>
              </a:rPr>
              <a:t>区块链利用</a:t>
            </a:r>
            <a:r>
              <a:rPr lang="zh-CN" altLang="en-US" sz="2000" dirty="0">
                <a:solidFill>
                  <a:srgbClr val="FF0000"/>
                </a:solidFill>
                <a:latin typeface="宋体" panose="02010600030101010101" pitchFamily="2" charset="-122"/>
                <a:ea typeface="宋体" panose="02010600030101010101" pitchFamily="2" charset="-122"/>
                <a:hlinkClick r:id="rId1" action="ppaction://hlinksldjump"/>
              </a:rPr>
              <a:t>公钥密码机制</a:t>
            </a:r>
            <a:r>
              <a:rPr lang="zh-CN" altLang="en-US" sz="2000" dirty="0">
                <a:solidFill>
                  <a:prstClr val="black"/>
                </a:solidFill>
                <a:latin typeface="宋体" panose="02010600030101010101" pitchFamily="2" charset="-122"/>
                <a:ea typeface="宋体" panose="02010600030101010101" pitchFamily="2" charset="-122"/>
              </a:rPr>
              <a:t>，拥有资产对应的</a:t>
            </a:r>
            <a:r>
              <a:rPr lang="zh-CN" altLang="en-US" sz="2000" dirty="0">
                <a:solidFill>
                  <a:srgbClr val="FF0000"/>
                </a:solidFill>
                <a:latin typeface="宋体" panose="02010600030101010101" pitchFamily="2" charset="-122"/>
                <a:ea typeface="宋体" panose="02010600030101010101" pitchFamily="2" charset="-122"/>
              </a:rPr>
              <a:t>私钥</a:t>
            </a:r>
            <a:r>
              <a:rPr lang="zh-CN" altLang="en-US" sz="2000" dirty="0">
                <a:solidFill>
                  <a:prstClr val="black"/>
                </a:solidFill>
                <a:latin typeface="宋体" panose="02010600030101010101" pitchFamily="2" charset="-122"/>
                <a:ea typeface="宋体" panose="02010600030101010101" pitchFamily="2" charset="-122"/>
              </a:rPr>
              <a:t>确定对此资产的所有权；</a:t>
            </a:r>
            <a:endParaRPr lang="zh-CN" altLang="en-US" sz="2000" dirty="0">
              <a:solidFill>
                <a:prstClr val="black"/>
              </a:solidFill>
              <a:latin typeface="宋体" panose="02010600030101010101" pitchFamily="2" charset="-122"/>
              <a:ea typeface="宋体" panose="02010600030101010101" pitchFamily="2" charset="-122"/>
            </a:endParaRPr>
          </a:p>
          <a:p>
            <a:pPr marL="342900" indent="-342900">
              <a:lnSpc>
                <a:spcPct val="200000"/>
              </a:lnSpc>
              <a:buFont typeface="Wingdings" panose="05000000000000000000" pitchFamily="2" charset="2"/>
              <a:buChar char="Ø"/>
            </a:pPr>
            <a:r>
              <a:rPr lang="zh-CN" altLang="en-US" sz="2000" dirty="0">
                <a:solidFill>
                  <a:prstClr val="black"/>
                </a:solidFill>
                <a:latin typeface="宋体" panose="02010600030101010101" pitchFamily="2" charset="-122"/>
                <a:ea typeface="宋体" panose="02010600030101010101" pitchFamily="2" charset="-122"/>
              </a:rPr>
              <a:t>区块链应用了</a:t>
            </a:r>
            <a:r>
              <a:rPr lang="zh-CN" altLang="en-US" sz="2000" dirty="0">
                <a:solidFill>
                  <a:srgbClr val="FF0000"/>
                </a:solidFill>
                <a:latin typeface="宋体" panose="02010600030101010101" pitchFamily="2" charset="-122"/>
                <a:ea typeface="宋体" panose="02010600030101010101" pitchFamily="2" charset="-122"/>
                <a:hlinkClick r:id="rId2" action="ppaction://hlinksldjump"/>
              </a:rPr>
              <a:t>分布式共识机制</a:t>
            </a:r>
            <a:r>
              <a:rPr lang="zh-CN" altLang="en-US" sz="2000" dirty="0">
                <a:solidFill>
                  <a:prstClr val="black"/>
                </a:solidFill>
                <a:latin typeface="宋体" panose="02010600030101010101" pitchFamily="2" charset="-122"/>
                <a:ea typeface="宋体" panose="02010600030101010101" pitchFamily="2" charset="-122"/>
              </a:rPr>
              <a:t>，保障了声明所有权的时间顺序；</a:t>
            </a:r>
            <a:endParaRPr lang="zh-CN" altLang="en-US" sz="2000" dirty="0">
              <a:solidFill>
                <a:prstClr val="black"/>
              </a:solidFill>
              <a:latin typeface="宋体" panose="02010600030101010101" pitchFamily="2" charset="-122"/>
              <a:ea typeface="宋体" panose="02010600030101010101" pitchFamily="2" charset="-122"/>
            </a:endParaRPr>
          </a:p>
          <a:p>
            <a:pPr marL="342900" indent="-342900">
              <a:lnSpc>
                <a:spcPct val="200000"/>
              </a:lnSpc>
              <a:buFont typeface="Wingdings" panose="05000000000000000000" pitchFamily="2" charset="2"/>
              <a:buChar char="Ø"/>
            </a:pPr>
            <a:r>
              <a:rPr lang="zh-CN" altLang="en-US" sz="2000" dirty="0">
                <a:solidFill>
                  <a:prstClr val="black"/>
                </a:solidFill>
                <a:latin typeface="宋体" panose="02010600030101010101" pitchFamily="2" charset="-122"/>
                <a:ea typeface="宋体" panose="02010600030101010101" pitchFamily="2" charset="-122"/>
              </a:rPr>
              <a:t>通过</a:t>
            </a:r>
            <a:r>
              <a:rPr lang="zh-CN" altLang="en-US" sz="2000" dirty="0">
                <a:solidFill>
                  <a:srgbClr val="FF0000"/>
                </a:solidFill>
                <a:latin typeface="宋体" panose="02010600030101010101" pitchFamily="2" charset="-122"/>
                <a:ea typeface="宋体" panose="02010600030101010101" pitchFamily="2" charset="-122"/>
                <a:hlinkClick r:id="rId3" action="ppaction://hlinksldjump"/>
              </a:rPr>
              <a:t>链式结构、哈希函数</a:t>
            </a:r>
            <a:r>
              <a:rPr lang="zh-CN" altLang="en-US" sz="2000" dirty="0">
                <a:solidFill>
                  <a:srgbClr val="FF0000"/>
                </a:solidFill>
                <a:latin typeface="宋体" panose="02010600030101010101" pitchFamily="2" charset="-122"/>
                <a:ea typeface="宋体" panose="02010600030101010101" pitchFamily="2" charset="-122"/>
              </a:rPr>
              <a:t>和分布式账本</a:t>
            </a:r>
            <a:r>
              <a:rPr lang="zh-CN" altLang="en-US" sz="2000" dirty="0">
                <a:solidFill>
                  <a:prstClr val="black"/>
                </a:solidFill>
                <a:latin typeface="宋体" panose="02010600030101010101" pitchFamily="2" charset="-122"/>
                <a:ea typeface="宋体" panose="02010600030101010101" pitchFamily="2" charset="-122"/>
              </a:rPr>
              <a:t>，保障了历史的所有权长期存在，不可更改</a:t>
            </a:r>
            <a:r>
              <a:rPr lang="zh-CN" altLang="zh-CN" sz="2000" dirty="0">
                <a:solidFill>
                  <a:prstClr val="black"/>
                </a:solidFill>
                <a:latin typeface="宋体" panose="02010600030101010101" pitchFamily="2" charset="-122"/>
                <a:ea typeface="宋体" panose="02010600030101010101" pitchFamily="2" charset="-122"/>
              </a:rPr>
              <a:t>。</a:t>
            </a:r>
            <a:endParaRPr lang="zh-CN" altLang="en-US" sz="2000" dirty="0">
              <a:solidFill>
                <a:prstClr val="black"/>
              </a:solidFill>
              <a:latin typeface="宋体" panose="02010600030101010101" pitchFamily="2" charset="-122"/>
              <a:ea typeface="宋体" panose="02010600030101010101" pitchFamily="2" charset="-122"/>
            </a:endParaRPr>
          </a:p>
        </p:txBody>
      </p:sp>
      <p:sp>
        <p:nvSpPr>
          <p:cNvPr id="3" name="矩形 2"/>
          <p:cNvSpPr/>
          <p:nvPr/>
        </p:nvSpPr>
        <p:spPr>
          <a:xfrm>
            <a:off x="4984460" y="645718"/>
            <a:ext cx="5570756" cy="923330"/>
          </a:xfrm>
          <a:prstGeom prst="rect">
            <a:avLst/>
          </a:prstGeom>
          <a:solidFill>
            <a:schemeClr val="bg1"/>
          </a:solidFill>
        </p:spPr>
        <p:txBody>
          <a:bodyPr wrap="none">
            <a:spAutoFit/>
          </a:bodyPr>
          <a:lstStyle/>
          <a:p>
            <a:r>
              <a:rPr lang="zh-CN" altLang="en-US" sz="2400" dirty="0">
                <a:latin typeface="华文琥珀" panose="02010800040101010101" charset="-122"/>
                <a:ea typeface="华文琥珀" panose="02010800040101010101" charset="-122"/>
                <a:cs typeface="华文琥珀" panose="02010800040101010101" charset="-122"/>
              </a:rPr>
              <a:t>价值的体现：“</a:t>
            </a:r>
            <a:r>
              <a:rPr lang="zh-CN" altLang="en-US" sz="5400" dirty="0">
                <a:solidFill>
                  <a:srgbClr val="FF0000"/>
                </a:solidFill>
                <a:latin typeface="华文琥珀" panose="02010800040101010101" charset="-122"/>
                <a:ea typeface="华文琥珀" panose="02010800040101010101" charset="-122"/>
                <a:cs typeface="华文琥珀" panose="02010800040101010101" charset="-122"/>
              </a:rPr>
              <a:t>确权</a:t>
            </a:r>
            <a:r>
              <a:rPr lang="zh-CN" altLang="en-US" sz="2400" dirty="0">
                <a:latin typeface="华文琥珀" panose="02010800040101010101" charset="-122"/>
                <a:ea typeface="华文琥珀" panose="02010800040101010101" charset="-122"/>
                <a:cs typeface="华文琥珀" panose="02010800040101010101" charset="-122"/>
              </a:rPr>
              <a:t>”和“交换”</a:t>
            </a:r>
            <a:endParaRPr lang="zh-CN" altLang="en-US" sz="2400" dirty="0">
              <a:latin typeface="华文琥珀" panose="02010800040101010101" charset="-122"/>
              <a:ea typeface="华文琥珀" panose="02010800040101010101" charset="-122"/>
              <a:cs typeface="华文琥珀" panose="02010800040101010101"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53682" y="610747"/>
            <a:ext cx="2628900" cy="461932"/>
          </a:xfrm>
        </p:spPr>
        <p:txBody>
          <a:bodyPr/>
          <a:lstStyle/>
          <a:p>
            <a:pPr algn="l"/>
            <a:r>
              <a:rPr lang="zh-CN" altLang="en-US" sz="2000" dirty="0">
                <a:solidFill>
                  <a:prstClr val="black"/>
                </a:solidFill>
                <a:latin typeface="+mn-ea"/>
              </a:rPr>
              <a:t>价值互联网</a:t>
            </a:r>
            <a:endParaRPr lang="zh-CN" altLang="en-US" sz="2000" dirty="0">
              <a:latin typeface="宋体" panose="02010600030101010101" pitchFamily="2" charset="-122"/>
              <a:ea typeface="宋体" panose="02010600030101010101" pitchFamily="2" charset="-122"/>
              <a:cs typeface="宋体" panose="02010600030101010101" pitchFamily="2" charset="-122"/>
            </a:endParaRPr>
          </a:p>
        </p:txBody>
      </p:sp>
      <p:sp>
        <p:nvSpPr>
          <p:cNvPr id="2" name="矩形 1"/>
          <p:cNvSpPr/>
          <p:nvPr/>
        </p:nvSpPr>
        <p:spPr>
          <a:xfrm>
            <a:off x="1191847" y="1765756"/>
            <a:ext cx="9769231" cy="3734356"/>
          </a:xfrm>
          <a:prstGeom prst="rect">
            <a:avLst/>
          </a:prstGeom>
        </p:spPr>
        <p:txBody>
          <a:bodyPr wrap="square">
            <a:spAutoFit/>
          </a:bodyPr>
          <a:lstStyle/>
          <a:p>
            <a:pPr marL="342900" indent="-342900">
              <a:lnSpc>
                <a:spcPct val="200000"/>
              </a:lnSpc>
              <a:buFont typeface="Wingdings" panose="05000000000000000000" pitchFamily="2" charset="2"/>
              <a:buChar char="Ø"/>
            </a:pPr>
            <a:r>
              <a:rPr lang="zh-CN" altLang="en-US" sz="2000" dirty="0">
                <a:solidFill>
                  <a:prstClr val="black"/>
                </a:solidFill>
                <a:latin typeface="宋体" panose="02010600030101010101" pitchFamily="2" charset="-122"/>
                <a:ea typeface="宋体" panose="02010600030101010101" pitchFamily="2" charset="-122"/>
              </a:rPr>
              <a:t>所有者通过提供</a:t>
            </a:r>
            <a:r>
              <a:rPr lang="zh-CN" altLang="en-US" sz="2000" dirty="0">
                <a:solidFill>
                  <a:srgbClr val="FF0000"/>
                </a:solidFill>
                <a:latin typeface="宋体" panose="02010600030101010101" pitchFamily="2" charset="-122"/>
                <a:ea typeface="宋体" panose="02010600030101010101" pitchFamily="2" charset="-122"/>
              </a:rPr>
              <a:t>签名</a:t>
            </a:r>
            <a:r>
              <a:rPr lang="zh-CN" altLang="en-US" sz="2000" dirty="0">
                <a:solidFill>
                  <a:prstClr val="black"/>
                </a:solidFill>
                <a:latin typeface="宋体" panose="02010600030101010101" pitchFamily="2" charset="-122"/>
                <a:ea typeface="宋体" panose="02010600030101010101" pitchFamily="2" charset="-122"/>
              </a:rPr>
              <a:t>验证才能释放自己的资产，转移给另外的人；</a:t>
            </a:r>
            <a:endParaRPr lang="zh-CN" altLang="en-US" sz="2000" dirty="0">
              <a:solidFill>
                <a:prstClr val="black"/>
              </a:solidFill>
              <a:latin typeface="宋体" panose="02010600030101010101" pitchFamily="2" charset="-122"/>
              <a:ea typeface="宋体" panose="02010600030101010101" pitchFamily="2" charset="-122"/>
            </a:endParaRPr>
          </a:p>
          <a:p>
            <a:pPr marL="342900" indent="-342900">
              <a:lnSpc>
                <a:spcPct val="200000"/>
              </a:lnSpc>
              <a:buFont typeface="Wingdings" panose="05000000000000000000" pitchFamily="2" charset="2"/>
              <a:buChar char="Ø"/>
            </a:pPr>
            <a:r>
              <a:rPr lang="zh-CN" altLang="en-US" sz="2000" dirty="0">
                <a:solidFill>
                  <a:prstClr val="black"/>
                </a:solidFill>
                <a:latin typeface="宋体" panose="02010600030101010101" pitchFamily="2" charset="-122"/>
                <a:ea typeface="宋体" panose="02010600030101010101" pitchFamily="2" charset="-122"/>
              </a:rPr>
              <a:t>采用</a:t>
            </a:r>
            <a:r>
              <a:rPr lang="zh-CN" altLang="en-US" sz="2000" dirty="0">
                <a:solidFill>
                  <a:srgbClr val="FF0000"/>
                </a:solidFill>
                <a:latin typeface="宋体" panose="02010600030101010101" pitchFamily="2" charset="-122"/>
                <a:ea typeface="宋体" panose="02010600030101010101" pitchFamily="2" charset="-122"/>
              </a:rPr>
              <a:t>脚本和智能合约</a:t>
            </a:r>
            <a:r>
              <a:rPr lang="zh-CN" altLang="en-US" sz="2000" dirty="0">
                <a:solidFill>
                  <a:prstClr val="black"/>
                </a:solidFill>
                <a:latin typeface="宋体" panose="02010600030101010101" pitchFamily="2" charset="-122"/>
                <a:ea typeface="宋体" panose="02010600030101010101" pitchFamily="2" charset="-122"/>
              </a:rPr>
              <a:t>的技术，保障交易只能在符合条件的情况下，才能发生；这种自动化的交易机制，除了人，让机器和系统也能参与到交易中来；</a:t>
            </a:r>
            <a:endParaRPr lang="zh-CN" altLang="en-US" sz="2000" dirty="0">
              <a:solidFill>
                <a:prstClr val="black"/>
              </a:solidFill>
              <a:latin typeface="宋体" panose="02010600030101010101" pitchFamily="2" charset="-122"/>
              <a:ea typeface="宋体" panose="02010600030101010101" pitchFamily="2" charset="-122"/>
            </a:endParaRPr>
          </a:p>
          <a:p>
            <a:pPr marL="342900" indent="-342900">
              <a:lnSpc>
                <a:spcPct val="200000"/>
              </a:lnSpc>
              <a:buFont typeface="Wingdings" panose="05000000000000000000" pitchFamily="2" charset="2"/>
              <a:buChar char="Ø"/>
            </a:pPr>
            <a:r>
              <a:rPr lang="zh-CN" altLang="en-US" sz="2000" dirty="0">
                <a:solidFill>
                  <a:srgbClr val="FF0000"/>
                </a:solidFill>
                <a:latin typeface="宋体" panose="02010600030101010101" pitchFamily="2" charset="-122"/>
                <a:ea typeface="宋体" panose="02010600030101010101" pitchFamily="2" charset="-122"/>
              </a:rPr>
              <a:t>通过共识的机制给交易确定了顺序</a:t>
            </a:r>
            <a:r>
              <a:rPr lang="zh-CN" altLang="en-US" sz="2000" dirty="0">
                <a:solidFill>
                  <a:prstClr val="black"/>
                </a:solidFill>
                <a:latin typeface="宋体" panose="02010600030101010101" pitchFamily="2" charset="-122"/>
                <a:ea typeface="宋体" panose="02010600030101010101" pitchFamily="2" charset="-122"/>
              </a:rPr>
              <a:t>，从而解决了数字货币或是数字资产的“双花”问题</a:t>
            </a:r>
            <a:r>
              <a:rPr lang="zh-CN" altLang="zh-CN" sz="2000" dirty="0">
                <a:solidFill>
                  <a:prstClr val="black"/>
                </a:solidFill>
                <a:latin typeface="宋体" panose="02010600030101010101" pitchFamily="2" charset="-122"/>
                <a:ea typeface="宋体" panose="02010600030101010101" pitchFamily="2" charset="-122"/>
              </a:rPr>
              <a:t>；</a:t>
            </a:r>
            <a:endParaRPr lang="zh-CN" altLang="en-US" sz="2000" dirty="0">
              <a:solidFill>
                <a:prstClr val="black"/>
              </a:solidFill>
              <a:latin typeface="宋体" panose="02010600030101010101" pitchFamily="2" charset="-122"/>
              <a:ea typeface="宋体" panose="02010600030101010101" pitchFamily="2" charset="-122"/>
            </a:endParaRPr>
          </a:p>
          <a:p>
            <a:pPr marL="342900" indent="-342900">
              <a:lnSpc>
                <a:spcPct val="200000"/>
              </a:lnSpc>
              <a:buFont typeface="Wingdings" panose="05000000000000000000" pitchFamily="2" charset="2"/>
              <a:buChar char="Ø"/>
            </a:pPr>
            <a:r>
              <a:rPr lang="zh-CN" altLang="en-US" sz="2000" dirty="0">
                <a:solidFill>
                  <a:prstClr val="black"/>
                </a:solidFill>
                <a:latin typeface="宋体" panose="02010600030101010101" pitchFamily="2" charset="-122"/>
                <a:ea typeface="宋体" panose="02010600030101010101" pitchFamily="2" charset="-122"/>
              </a:rPr>
              <a:t>一个交易的确认，也是需要大多数的</a:t>
            </a:r>
            <a:r>
              <a:rPr lang="zh-CN" altLang="en-US" sz="2000" dirty="0">
                <a:solidFill>
                  <a:srgbClr val="FF0000"/>
                </a:solidFill>
                <a:latin typeface="宋体" panose="02010600030101010101" pitchFamily="2" charset="-122"/>
                <a:ea typeface="宋体" panose="02010600030101010101" pitchFamily="2" charset="-122"/>
              </a:rPr>
              <a:t>确认和共识</a:t>
            </a:r>
            <a:r>
              <a:rPr lang="zh-CN" altLang="en-US" sz="2000" dirty="0">
                <a:solidFill>
                  <a:prstClr val="black"/>
                </a:solidFill>
                <a:latin typeface="宋体" panose="02010600030101010101" pitchFamily="2" charset="-122"/>
                <a:ea typeface="宋体" panose="02010600030101010101" pitchFamily="2" charset="-122"/>
              </a:rPr>
              <a:t>，并且记录在案，不能更改</a:t>
            </a:r>
            <a:r>
              <a:rPr lang="zh-CN" altLang="en-US" sz="2000" dirty="0"/>
              <a:t>。</a:t>
            </a:r>
            <a:endParaRPr lang="zh-CN" altLang="en-US" sz="2000" dirty="0"/>
          </a:p>
        </p:txBody>
      </p:sp>
      <p:sp>
        <p:nvSpPr>
          <p:cNvPr id="3" name="矩形 2"/>
          <p:cNvSpPr/>
          <p:nvPr/>
        </p:nvSpPr>
        <p:spPr>
          <a:xfrm>
            <a:off x="4984460" y="645718"/>
            <a:ext cx="5416868" cy="830997"/>
          </a:xfrm>
          <a:prstGeom prst="rect">
            <a:avLst/>
          </a:prstGeom>
          <a:solidFill>
            <a:schemeClr val="bg1"/>
          </a:solidFill>
        </p:spPr>
        <p:txBody>
          <a:bodyPr wrap="none">
            <a:spAutoFit/>
          </a:bodyPr>
          <a:lstStyle/>
          <a:p>
            <a:r>
              <a:rPr lang="zh-CN" altLang="en-US" sz="2400" dirty="0">
                <a:latin typeface="华文琥珀" panose="02010800040101010101" charset="-122"/>
                <a:ea typeface="华文琥珀" panose="02010800040101010101" charset="-122"/>
                <a:cs typeface="华文琥珀" panose="02010800040101010101" charset="-122"/>
              </a:rPr>
              <a:t>价值的体现：“确权”和“</a:t>
            </a:r>
            <a:r>
              <a:rPr lang="zh-CN" altLang="en-US" sz="4800" dirty="0">
                <a:solidFill>
                  <a:srgbClr val="FF0000"/>
                </a:solidFill>
                <a:latin typeface="华文琥珀" panose="02010800040101010101" charset="-122"/>
                <a:ea typeface="华文琥珀" panose="02010800040101010101" charset="-122"/>
                <a:cs typeface="华文琥珀" panose="02010800040101010101" charset="-122"/>
              </a:rPr>
              <a:t>交换</a:t>
            </a:r>
            <a:r>
              <a:rPr lang="zh-CN" altLang="en-US" sz="2400" dirty="0">
                <a:latin typeface="华文琥珀" panose="02010800040101010101" charset="-122"/>
                <a:ea typeface="华文琥珀" panose="02010800040101010101" charset="-122"/>
                <a:cs typeface="华文琥珀" panose="02010800040101010101" charset="-122"/>
              </a:rPr>
              <a:t>”</a:t>
            </a:r>
            <a:endParaRPr lang="zh-CN" altLang="en-US" sz="2400" dirty="0">
              <a:latin typeface="华文琥珀" panose="02010800040101010101" charset="-122"/>
              <a:ea typeface="华文琥珀" panose="02010800040101010101" charset="-122"/>
              <a:cs typeface="华文琥珀" panose="02010800040101010101"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876300" y="654957"/>
            <a:ext cx="1228271" cy="461932"/>
          </a:xfrm>
          <a:prstGeom prst="rect">
            <a:avLst/>
          </a:prstGeom>
        </p:spPr>
        <p:txBody>
          <a:bodyPr>
            <a:noAutofit/>
          </a:bodyPr>
          <a:lstStyle/>
          <a:p>
            <a:pPr algn="dist"/>
            <a:r>
              <a:rPr lang="zh-CN" altLang="en-US" sz="3200" dirty="0"/>
              <a:t>题纲</a:t>
            </a:r>
            <a:endParaRPr lang="zh-CN" altLang="en-US" sz="3200" dirty="0"/>
          </a:p>
        </p:txBody>
      </p:sp>
      <p:sp>
        <p:nvSpPr>
          <p:cNvPr id="11" name="文本框 10"/>
          <p:cNvSpPr txBox="1"/>
          <p:nvPr/>
        </p:nvSpPr>
        <p:spPr>
          <a:xfrm>
            <a:off x="10617200" y="6197600"/>
            <a:ext cx="2387600" cy="369332"/>
          </a:xfrm>
          <a:prstGeom prst="rect">
            <a:avLst/>
          </a:prstGeom>
          <a:noFill/>
        </p:spPr>
        <p:txBody>
          <a:bodyPr wrap="square" rtlCol="0">
            <a:spAutoFit/>
          </a:bodyPr>
          <a:lstStyle/>
          <a:p>
            <a:fld id="{47C2DCE8-8A90-4E2D-9483-2E8C12DE3575}" type="datetime1">
              <a:rPr lang="zh-CN" altLang="en-US" smtClean="0"/>
            </a:fld>
            <a:endParaRPr lang="zh-CN" altLang="en-US" dirty="0"/>
          </a:p>
        </p:txBody>
      </p:sp>
      <p:sp>
        <p:nvSpPr>
          <p:cNvPr id="12" name="五边形 11"/>
          <p:cNvSpPr/>
          <p:nvPr/>
        </p:nvSpPr>
        <p:spPr>
          <a:xfrm>
            <a:off x="1601183" y="1312882"/>
            <a:ext cx="8989629" cy="557960"/>
          </a:xfrm>
          <a:prstGeom prst="homePlat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zh-CN" altLang="en-US" sz="2800" dirty="0"/>
              <a:t>一、国内外发展现状及区块链的特点</a:t>
            </a:r>
            <a:endParaRPr lang="zh-CN" altLang="en-US" sz="2800" dirty="0"/>
          </a:p>
        </p:txBody>
      </p:sp>
      <p:sp>
        <p:nvSpPr>
          <p:cNvPr id="13" name="五边形 12"/>
          <p:cNvSpPr/>
          <p:nvPr/>
        </p:nvSpPr>
        <p:spPr>
          <a:xfrm>
            <a:off x="1601185" y="2085963"/>
            <a:ext cx="9084222" cy="557960"/>
          </a:xfrm>
          <a:prstGeom prst="homePlate">
            <a:avLst/>
          </a:prstGeom>
          <a:solidFill>
            <a:srgbClr val="92D050"/>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defTabSz="1600200">
              <a:lnSpc>
                <a:spcPct val="90000"/>
              </a:lnSpc>
              <a:spcBef>
                <a:spcPct val="0"/>
              </a:spcBef>
              <a:spcAft>
                <a:spcPct val="35000"/>
              </a:spcAft>
            </a:pPr>
            <a:r>
              <a:rPr lang="zh-CN" altLang="en-US" sz="2800" dirty="0"/>
              <a:t>二、哈希函数、</a:t>
            </a:r>
            <a:r>
              <a:rPr lang="en-GB" altLang="zh-CN" sz="2800" dirty="0"/>
              <a:t>Merkle</a:t>
            </a:r>
            <a:r>
              <a:rPr lang="zh-CN" altLang="en-US" sz="2800" dirty="0"/>
              <a:t>哈希树和比特币地址</a:t>
            </a:r>
            <a:endParaRPr lang="zh-CN" altLang="en-US" sz="2800" dirty="0"/>
          </a:p>
        </p:txBody>
      </p:sp>
      <p:sp>
        <p:nvSpPr>
          <p:cNvPr id="14" name="五边形 13"/>
          <p:cNvSpPr/>
          <p:nvPr/>
        </p:nvSpPr>
        <p:spPr>
          <a:xfrm>
            <a:off x="1601183" y="3613034"/>
            <a:ext cx="9203449" cy="510642"/>
          </a:xfrm>
          <a:prstGeom prst="homePlate">
            <a:avLst/>
          </a:prstGeom>
          <a:solidFill>
            <a:srgbClr val="00B0F0"/>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nSpc>
                <a:spcPct val="150000"/>
              </a:lnSpc>
            </a:pPr>
            <a:r>
              <a:rPr lang="zh-CN" altLang="en-US" sz="2800" dirty="0"/>
              <a:t>四、环签名</a:t>
            </a:r>
            <a:endParaRPr lang="en-US" altLang="zh-CN" sz="2800" dirty="0"/>
          </a:p>
        </p:txBody>
      </p:sp>
      <p:sp>
        <p:nvSpPr>
          <p:cNvPr id="9" name="五边形 8"/>
          <p:cNvSpPr/>
          <p:nvPr/>
        </p:nvSpPr>
        <p:spPr>
          <a:xfrm>
            <a:off x="1601183" y="2882265"/>
            <a:ext cx="9084222" cy="546735"/>
          </a:xfrm>
          <a:prstGeom prst="homePlate">
            <a:avLst/>
          </a:prstGeom>
          <a:solidFill>
            <a:schemeClr val="accent3"/>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zh-CN" altLang="en-US" sz="2800" dirty="0"/>
              <a:t>三、椭圆曲线</a:t>
            </a:r>
            <a:r>
              <a:rPr lang="en-GB" altLang="zh-CN" sz="2800" dirty="0"/>
              <a:t>secp256k1</a:t>
            </a:r>
            <a:endParaRPr lang="en-GB" altLang="zh-CN" sz="2800" dirty="0"/>
          </a:p>
        </p:txBody>
      </p:sp>
      <p:sp>
        <p:nvSpPr>
          <p:cNvPr id="8" name="五边形 7"/>
          <p:cNvSpPr/>
          <p:nvPr/>
        </p:nvSpPr>
        <p:spPr>
          <a:xfrm>
            <a:off x="1601183" y="4367072"/>
            <a:ext cx="9203449" cy="510643"/>
          </a:xfrm>
          <a:prstGeom prst="homePlate">
            <a:avLst/>
          </a:prstGeom>
          <a:solidFill>
            <a:srgbClr val="904959"/>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nSpc>
                <a:spcPct val="150000"/>
              </a:lnSpc>
            </a:pPr>
            <a:r>
              <a:rPr lang="zh-CN" altLang="en-US" sz="2800" dirty="0">
                <a:solidFill>
                  <a:srgbClr val="F8F8F8"/>
                </a:solidFill>
              </a:rPr>
              <a:t>五、零知识证明</a:t>
            </a:r>
            <a:endParaRPr lang="zh-CN" altLang="en-US" sz="2800" dirty="0">
              <a:solidFill>
                <a:srgbClr val="F8F8F8"/>
              </a:solidFill>
            </a:endParaRPr>
          </a:p>
        </p:txBody>
      </p:sp>
      <p:sp>
        <p:nvSpPr>
          <p:cNvPr id="10" name="五边形 9"/>
          <p:cNvSpPr/>
          <p:nvPr/>
        </p:nvSpPr>
        <p:spPr>
          <a:xfrm>
            <a:off x="1601183" y="5133034"/>
            <a:ext cx="9203449" cy="510643"/>
          </a:xfrm>
          <a:prstGeom prst="homePlate">
            <a:avLst/>
          </a:prstGeom>
          <a:solidFill>
            <a:srgbClr val="0432FF"/>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nSpc>
                <a:spcPct val="150000"/>
              </a:lnSpc>
            </a:pPr>
            <a:r>
              <a:rPr lang="zh-CN" altLang="en-US" sz="2800" dirty="0"/>
              <a:t>六、我们在该方面的工作成果</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p:nvPr/>
        </p:nvSpPr>
        <p:spPr>
          <a:xfrm>
            <a:off x="235131" y="2573382"/>
            <a:ext cx="11704320" cy="1110344"/>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marL="0" indent="0" algn="ctr">
              <a:lnSpc>
                <a:spcPct val="150000"/>
              </a:lnSpc>
              <a:buNone/>
            </a:pPr>
            <a:r>
              <a:rPr lang="en-US" altLang="zh-CN" sz="4400" b="1" dirty="0">
                <a:solidFill>
                  <a:srgbClr val="4472C4">
                    <a:lumMod val="75000"/>
                  </a:srgbClr>
                </a:solidFill>
                <a:latin typeface="微软雅黑" panose="020B0503020204020204" pitchFamily="34" charset="-122"/>
              </a:rPr>
              <a:t>1-4 </a:t>
            </a:r>
            <a:r>
              <a:rPr lang="zh-CN" altLang="en-US" sz="4400" b="1" dirty="0">
                <a:solidFill>
                  <a:srgbClr val="4472C4">
                    <a:lumMod val="75000"/>
                  </a:srgbClr>
                </a:solidFill>
                <a:latin typeface="微软雅黑" panose="020B0503020204020204" pitchFamily="34" charset="-122"/>
              </a:rPr>
              <a:t>区块链的特点</a:t>
            </a:r>
            <a:endParaRPr lang="en-US" altLang="zh-CN" sz="4400" b="1" dirty="0">
              <a:solidFill>
                <a:srgbClr val="4472C4">
                  <a:lumMod val="75000"/>
                </a:srgbClr>
              </a:solidFill>
              <a:latin typeface="微软雅黑" panose="020B0503020204020204" pitchFamily="34" charset="-122"/>
            </a:endParaRPr>
          </a:p>
        </p:txBody>
      </p:sp>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16940" y="610747"/>
            <a:ext cx="2628900" cy="461932"/>
          </a:xfrm>
        </p:spPr>
        <p:txBody>
          <a:bodyPr/>
          <a:lstStyle/>
          <a:p>
            <a:pPr algn="l"/>
            <a:r>
              <a:rPr lang="zh-CN" altLang="en-US" dirty="0"/>
              <a:t>特点</a:t>
            </a:r>
            <a:r>
              <a:rPr lang="en-US" altLang="zh-CN" dirty="0"/>
              <a:t>1</a:t>
            </a:r>
            <a:r>
              <a:rPr lang="zh-CN" altLang="en-US" dirty="0"/>
              <a:t>：去中心化</a:t>
            </a:r>
            <a:endParaRPr lang="zh-CN" altLang="en-US" dirty="0"/>
          </a:p>
        </p:txBody>
      </p:sp>
      <p:sp>
        <p:nvSpPr>
          <p:cNvPr id="2" name="矩形 1"/>
          <p:cNvSpPr/>
          <p:nvPr/>
        </p:nvSpPr>
        <p:spPr>
          <a:xfrm>
            <a:off x="347188" y="1229604"/>
            <a:ext cx="8628992" cy="943528"/>
          </a:xfrm>
          <a:prstGeom prst="rect">
            <a:avLst/>
          </a:prstGeom>
        </p:spPr>
        <p:txBody>
          <a:bodyPr wrap="square">
            <a:spAutoFit/>
          </a:bodyPr>
          <a:lstStyle/>
          <a:p>
            <a:pPr lvl="0">
              <a:lnSpc>
                <a:spcPct val="150000"/>
              </a:lnSpc>
            </a:pPr>
            <a:r>
              <a:rPr lang="zh-CN" altLang="en-US" sz="2000" dirty="0">
                <a:solidFill>
                  <a:srgbClr val="FF0000"/>
                </a:solidFill>
                <a:latin typeface="宋体" panose="02010600030101010101" pitchFamily="2" charset="-122"/>
                <a:ea typeface="宋体" panose="02010600030101010101" pitchFamily="2" charset="-122"/>
              </a:rPr>
              <a:t>区块链</a:t>
            </a:r>
            <a:r>
              <a:rPr lang="zh-CN" altLang="en-US" sz="2000" dirty="0">
                <a:solidFill>
                  <a:prstClr val="black"/>
                </a:solidFill>
                <a:latin typeface="宋体" panose="02010600030101010101" pitchFamily="2" charset="-122"/>
                <a:ea typeface="宋体" panose="02010600030101010101" pitchFamily="2" charset="-122"/>
              </a:rPr>
              <a:t>起源于中本聪所提出的比特币，是比特币核心支撑技术，实现了用户之间点对点直接支付，而无需中心机构存在。</a:t>
            </a:r>
            <a:endParaRPr lang="en-US" altLang="zh-CN" sz="2000" dirty="0">
              <a:solidFill>
                <a:prstClr val="black"/>
              </a:solidFill>
              <a:latin typeface="宋体" panose="02010600030101010101" pitchFamily="2" charset="-122"/>
              <a:ea typeface="宋体" panose="02010600030101010101" pitchFamily="2" charset="-122"/>
            </a:endParaRPr>
          </a:p>
        </p:txBody>
      </p:sp>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48136" y="2200080"/>
            <a:ext cx="2060192" cy="2577946"/>
          </a:xfrm>
          <a:prstGeom prst="rect">
            <a:avLst/>
          </a:prstGeom>
          <a:ln>
            <a:solidFill>
              <a:srgbClr val="35B9AB"/>
            </a:solidFill>
          </a:ln>
        </p:spPr>
      </p:pic>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0666" y="2173131"/>
            <a:ext cx="2030243" cy="2577945"/>
          </a:xfrm>
          <a:prstGeom prst="rect">
            <a:avLst/>
          </a:prstGeom>
          <a:ln>
            <a:solidFill>
              <a:srgbClr val="35B9AB"/>
            </a:solidFill>
          </a:ln>
        </p:spPr>
      </p:pic>
      <p:sp>
        <p:nvSpPr>
          <p:cNvPr id="7" name="右箭头 6"/>
          <p:cNvSpPr/>
          <p:nvPr/>
        </p:nvSpPr>
        <p:spPr>
          <a:xfrm>
            <a:off x="2914246" y="2983513"/>
            <a:ext cx="1736073" cy="388248"/>
          </a:xfrm>
          <a:prstGeom prst="rightArrow">
            <a:avLst/>
          </a:prstGeom>
          <a:solidFill>
            <a:srgbClr val="006B88">
              <a:lumMod val="40000"/>
              <a:lumOff val="60000"/>
            </a:srgbClr>
          </a:solidFill>
          <a:ln w="12700" cap="flat" cmpd="sng" algn="ctr">
            <a:solidFill>
              <a:srgbClr val="35B9AB">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C000"/>
              </a:solidFill>
              <a:effectLst/>
              <a:uLnTx/>
              <a:uFillTx/>
              <a:latin typeface="Arial" panose="020B0604020202090204"/>
              <a:ea typeface="微软雅黑" panose="020B0503020204020204" pitchFamily="34" charset="-122"/>
            </a:endParaRPr>
          </a:p>
        </p:txBody>
      </p:sp>
      <p:sp>
        <p:nvSpPr>
          <p:cNvPr id="8" name="文本框 6"/>
          <p:cNvSpPr txBox="1"/>
          <p:nvPr/>
        </p:nvSpPr>
        <p:spPr>
          <a:xfrm>
            <a:off x="710113" y="5166731"/>
            <a:ext cx="1346641"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rPr>
              <a:t>中心化</a:t>
            </a:r>
            <a:endParaRPr kumimoji="0" lang="zh-CN" altLang="en-US" sz="2400" b="1" i="0" u="none" strike="noStrike" kern="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endParaRPr>
          </a:p>
        </p:txBody>
      </p:sp>
      <p:sp>
        <p:nvSpPr>
          <p:cNvPr id="9" name="文本框 2"/>
          <p:cNvSpPr txBox="1"/>
          <p:nvPr/>
        </p:nvSpPr>
        <p:spPr>
          <a:xfrm>
            <a:off x="4871851" y="4982064"/>
            <a:ext cx="2448298" cy="830997"/>
          </a:xfrm>
          <a:prstGeom prst="rect">
            <a:avLst/>
          </a:prstGeom>
          <a:noFill/>
        </p:spPr>
        <p:txBody>
          <a:bodyPr wrap="square" rtlCol="0">
            <a:spAutoFit/>
          </a:bodyPr>
          <a:lstStyle/>
          <a:p>
            <a:pPr algn="ctr"/>
            <a:r>
              <a:rPr lang="zh-CN" altLang="en-US" sz="2400" b="1" kern="0" dirty="0">
                <a:solidFill>
                  <a:srgbClr val="FF0000"/>
                </a:solidFill>
                <a:latin typeface="宋体" panose="02010600030101010101" pitchFamily="2" charset="-122"/>
                <a:ea typeface="宋体" panose="02010600030101010101" pitchFamily="2" charset="-122"/>
              </a:rPr>
              <a:t>去中心化</a:t>
            </a:r>
            <a:r>
              <a:rPr lang="en-US" altLang="zh-CN" sz="2400" b="1" kern="0" dirty="0">
                <a:solidFill>
                  <a:srgbClr val="FF0000"/>
                </a:solidFill>
                <a:latin typeface="宋体" panose="02010600030101010101" pitchFamily="2" charset="-122"/>
                <a:ea typeface="宋体" panose="02010600030101010101" pitchFamily="2" charset="-122"/>
              </a:rPr>
              <a:t>-Bitcoin</a:t>
            </a:r>
            <a:endParaRPr lang="zh-CN" altLang="en-US" sz="2400" b="1" kern="0" dirty="0">
              <a:solidFill>
                <a:srgbClr val="FF0000"/>
              </a:solidFill>
              <a:latin typeface="宋体" panose="02010600030101010101" pitchFamily="2" charset="-122"/>
              <a:ea typeface="宋体" panose="02010600030101010101" pitchFamily="2" charset="-122"/>
            </a:endParaRPr>
          </a:p>
        </p:txBody>
      </p:sp>
      <p:pic>
        <p:nvPicPr>
          <p:cNvPr id="3" name="图片 2"/>
          <p:cNvPicPr>
            <a:picLocks noChangeAspect="1"/>
          </p:cNvPicPr>
          <p:nvPr/>
        </p:nvPicPr>
        <p:blipFill>
          <a:blip r:embed="rId3"/>
          <a:stretch>
            <a:fillRect/>
          </a:stretch>
        </p:blipFill>
        <p:spPr>
          <a:xfrm>
            <a:off x="7507845" y="2003066"/>
            <a:ext cx="4331904" cy="2351763"/>
          </a:xfrm>
          <a:prstGeom prst="rect">
            <a:avLst/>
          </a:prstGeom>
        </p:spPr>
      </p:pic>
      <p:pic>
        <p:nvPicPr>
          <p:cNvPr id="10" name="图片 9"/>
          <p:cNvPicPr>
            <a:picLocks noChangeAspect="1"/>
          </p:cNvPicPr>
          <p:nvPr/>
        </p:nvPicPr>
        <p:blipFill>
          <a:blip r:embed="rId4"/>
          <a:stretch>
            <a:fillRect/>
          </a:stretch>
        </p:blipFill>
        <p:spPr>
          <a:xfrm>
            <a:off x="2792929" y="3574518"/>
            <a:ext cx="2393135" cy="1176558"/>
          </a:xfrm>
          <a:prstGeom prst="rect">
            <a:avLst/>
          </a:prstGeom>
        </p:spPr>
      </p:pic>
      <p:pic>
        <p:nvPicPr>
          <p:cNvPr id="11" name="图片 10"/>
          <p:cNvPicPr>
            <a:picLocks noChangeAspect="1"/>
          </p:cNvPicPr>
          <p:nvPr/>
        </p:nvPicPr>
        <p:blipFill>
          <a:blip r:embed="rId5"/>
          <a:stretch>
            <a:fillRect/>
          </a:stretch>
        </p:blipFill>
        <p:spPr>
          <a:xfrm>
            <a:off x="8538210" y="4751076"/>
            <a:ext cx="2549639" cy="946502"/>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16940" y="610747"/>
            <a:ext cx="2628900" cy="461932"/>
          </a:xfrm>
        </p:spPr>
        <p:txBody>
          <a:bodyPr/>
          <a:lstStyle/>
          <a:p>
            <a:pPr algn="l"/>
            <a:r>
              <a:rPr lang="zh-CN" altLang="en-US" dirty="0"/>
              <a:t>优势：</a:t>
            </a:r>
            <a:r>
              <a:rPr lang="en-US" altLang="zh-CN" dirty="0"/>
              <a:t>P2P</a:t>
            </a:r>
            <a:r>
              <a:rPr lang="zh-CN" altLang="en-US" dirty="0"/>
              <a:t>交易</a:t>
            </a:r>
            <a:endParaRPr lang="zh-CN" altLang="en-US" dirty="0"/>
          </a:p>
        </p:txBody>
      </p:sp>
      <p:pic>
        <p:nvPicPr>
          <p:cNvPr id="1026" name="Picture 2" descr="https://timgsa.baidu.com/timg?image&amp;quality=80&amp;size=b9999_10000&amp;sec=1523338785366&amp;di=b8eb56523ef74ccf318bda7b317be19a&amp;imgtype=0&amp;src=http%3A%2F%2Fimg.csai.cn%2Fimg%2Fnews%2F201504%2F1073moygmyufrx.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98286" y="1689177"/>
            <a:ext cx="5297714" cy="3913178"/>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1772" y="1933903"/>
            <a:ext cx="5350608" cy="300595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53682" y="610747"/>
            <a:ext cx="2628900" cy="461932"/>
          </a:xfrm>
        </p:spPr>
        <p:txBody>
          <a:bodyPr/>
          <a:lstStyle/>
          <a:p>
            <a:pPr algn="l"/>
            <a:r>
              <a:rPr lang="zh-CN" altLang="en-US" sz="2000" dirty="0"/>
              <a:t>特点</a:t>
            </a:r>
            <a:r>
              <a:rPr lang="en-US" altLang="zh-CN" sz="2000" dirty="0"/>
              <a:t>2</a:t>
            </a:r>
            <a:r>
              <a:rPr lang="zh-CN" altLang="en-US" sz="2000" dirty="0"/>
              <a:t>：分布式账本</a:t>
            </a:r>
            <a:endParaRPr lang="zh-CN" altLang="en-US" sz="2000" dirty="0"/>
          </a:p>
        </p:txBody>
      </p:sp>
      <p:sp>
        <p:nvSpPr>
          <p:cNvPr id="2" name="矩形 1"/>
          <p:cNvSpPr/>
          <p:nvPr/>
        </p:nvSpPr>
        <p:spPr>
          <a:xfrm>
            <a:off x="1524000" y="1316372"/>
            <a:ext cx="9448799" cy="559769"/>
          </a:xfrm>
          <a:prstGeom prst="rect">
            <a:avLst/>
          </a:prstGeom>
        </p:spPr>
        <p:txBody>
          <a:bodyPr wrap="square">
            <a:spAutoFit/>
          </a:bodyPr>
          <a:lstStyle/>
          <a:p>
            <a:pPr lvl="0">
              <a:lnSpc>
                <a:spcPct val="150000"/>
              </a:lnSpc>
            </a:pPr>
            <a:r>
              <a:rPr lang="zh-CN" altLang="en-US" sz="2400" dirty="0">
                <a:solidFill>
                  <a:prstClr val="black"/>
                </a:solidFill>
                <a:latin typeface="宋体" panose="02010600030101010101" pitchFamily="2" charset="-122"/>
                <a:ea typeface="宋体" panose="02010600030101010101" pitchFamily="2" charset="-122"/>
              </a:rPr>
              <a:t>区块链是一种共享的</a:t>
            </a:r>
            <a:r>
              <a:rPr lang="zh-CN" altLang="en-US" sz="2400" dirty="0">
                <a:solidFill>
                  <a:srgbClr val="FF0000"/>
                </a:solidFill>
                <a:latin typeface="宋体" panose="02010600030101010101" pitchFamily="2" charset="-122"/>
                <a:ea typeface="宋体" panose="02010600030101010101" pitchFamily="2" charset="-122"/>
              </a:rPr>
              <a:t>分布式数据库技术</a:t>
            </a:r>
            <a:r>
              <a:rPr lang="zh-CN" altLang="en-US" sz="2400" dirty="0">
                <a:solidFill>
                  <a:prstClr val="black"/>
                </a:solidFill>
                <a:latin typeface="宋体" panose="02010600030101010101" pitchFamily="2" charset="-122"/>
                <a:ea typeface="宋体" panose="02010600030101010101" pitchFamily="2" charset="-122"/>
              </a:rPr>
              <a:t>。</a:t>
            </a:r>
            <a:endParaRPr lang="en-US" altLang="zh-CN" sz="2400" dirty="0">
              <a:solidFill>
                <a:prstClr val="black"/>
              </a:solidFill>
              <a:latin typeface="宋体" panose="02010600030101010101" pitchFamily="2" charset="-122"/>
              <a:ea typeface="宋体" panose="02010600030101010101" pitchFamily="2" charset="-122"/>
            </a:endParaRPr>
          </a:p>
        </p:txBody>
      </p:sp>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618301" y="1876142"/>
            <a:ext cx="5950581" cy="4492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53682" y="610747"/>
            <a:ext cx="2628900" cy="461932"/>
          </a:xfrm>
        </p:spPr>
        <p:txBody>
          <a:bodyPr/>
          <a:lstStyle/>
          <a:p>
            <a:pPr algn="l"/>
            <a:r>
              <a:rPr lang="zh-CN" altLang="en-US" sz="2000" dirty="0"/>
              <a:t>特点</a:t>
            </a:r>
            <a:r>
              <a:rPr lang="en-US" altLang="zh-CN" sz="2000" dirty="0"/>
              <a:t>3</a:t>
            </a:r>
            <a:r>
              <a:rPr lang="zh-CN" altLang="en-US" sz="2000" dirty="0"/>
              <a:t>：安全保障</a:t>
            </a:r>
            <a:endParaRPr lang="zh-CN" altLang="en-US" sz="2000" dirty="0"/>
          </a:p>
        </p:txBody>
      </p:sp>
      <p:sp>
        <p:nvSpPr>
          <p:cNvPr id="2" name="矩形 1"/>
          <p:cNvSpPr/>
          <p:nvPr/>
        </p:nvSpPr>
        <p:spPr>
          <a:xfrm>
            <a:off x="2554514" y="1316372"/>
            <a:ext cx="5718629" cy="646331"/>
          </a:xfrm>
          <a:prstGeom prst="rect">
            <a:avLst/>
          </a:prstGeom>
        </p:spPr>
        <p:txBody>
          <a:bodyPr wrap="square">
            <a:spAutoFit/>
          </a:bodyPr>
          <a:lstStyle/>
          <a:p>
            <a:pPr>
              <a:lnSpc>
                <a:spcPct val="150000"/>
              </a:lnSpc>
            </a:pPr>
            <a:r>
              <a:rPr lang="zh-CN" altLang="en-US" sz="2400" dirty="0">
                <a:solidFill>
                  <a:prstClr val="black"/>
                </a:solidFill>
                <a:latin typeface="宋体" panose="02010600030101010101" pitchFamily="2" charset="-122"/>
                <a:ea typeface="宋体" panose="02010600030101010101" pitchFamily="2" charset="-122"/>
              </a:rPr>
              <a:t>区块链利用密码技术保障安全存储和交易</a:t>
            </a:r>
            <a:endParaRPr lang="en-US" altLang="zh-CN" sz="2400" dirty="0">
              <a:solidFill>
                <a:prstClr val="black"/>
              </a:solidFill>
              <a:latin typeface="宋体" panose="02010600030101010101" pitchFamily="2" charset="-122"/>
              <a:ea typeface="宋体" panose="02010600030101010101" pitchFamily="2" charset="-122"/>
            </a:endParaRPr>
          </a:p>
        </p:txBody>
      </p:sp>
      <p:sp>
        <p:nvSpPr>
          <p:cNvPr id="5" name="矩形 4"/>
          <p:cNvSpPr/>
          <p:nvPr/>
        </p:nvSpPr>
        <p:spPr>
          <a:xfrm>
            <a:off x="777766" y="2659517"/>
            <a:ext cx="10552386" cy="1889813"/>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sz="2000" dirty="0">
                <a:solidFill>
                  <a:prstClr val="black"/>
                </a:solidFill>
              </a:rPr>
              <a:t>交易                            </a:t>
            </a:r>
            <a:r>
              <a:rPr lang="zh-CN" altLang="en-US" sz="2000" dirty="0">
                <a:solidFill>
                  <a:srgbClr val="FF0000"/>
                </a:solidFill>
              </a:rPr>
              <a:t>数字签名</a:t>
            </a:r>
            <a:endParaRPr lang="en-US" altLang="zh-CN" sz="2000" dirty="0">
              <a:solidFill>
                <a:srgbClr val="FF0000"/>
              </a:solidFill>
            </a:endParaRPr>
          </a:p>
          <a:p>
            <a:pPr marL="285750" indent="-285750">
              <a:lnSpc>
                <a:spcPct val="150000"/>
              </a:lnSpc>
              <a:buFont typeface="Wingdings" panose="05000000000000000000" pitchFamily="2" charset="2"/>
              <a:buChar char="Ø"/>
            </a:pPr>
            <a:r>
              <a:rPr lang="zh-CN" altLang="en-US" sz="2000" dirty="0">
                <a:solidFill>
                  <a:prstClr val="black"/>
                </a:solidFill>
              </a:rPr>
              <a:t>保密                            </a:t>
            </a:r>
            <a:r>
              <a:rPr lang="zh-CN" altLang="en-US" sz="2000" dirty="0">
                <a:solidFill>
                  <a:srgbClr val="FF0000"/>
                </a:solidFill>
              </a:rPr>
              <a:t>加密解密</a:t>
            </a:r>
            <a:endParaRPr lang="en-US" altLang="zh-CN" sz="2000" dirty="0">
              <a:solidFill>
                <a:srgbClr val="FF0000"/>
              </a:solidFill>
            </a:endParaRPr>
          </a:p>
          <a:p>
            <a:pPr marL="285750" indent="-285750">
              <a:lnSpc>
                <a:spcPct val="150000"/>
              </a:lnSpc>
              <a:buFont typeface="Wingdings" panose="05000000000000000000" pitchFamily="2" charset="2"/>
              <a:buChar char="Ø"/>
            </a:pPr>
            <a:r>
              <a:rPr lang="zh-CN" altLang="en-US" sz="2000" dirty="0">
                <a:solidFill>
                  <a:prstClr val="black"/>
                </a:solidFill>
              </a:rPr>
              <a:t>隐私保护                        </a:t>
            </a:r>
            <a:r>
              <a:rPr lang="zh-CN" altLang="en-US" sz="2000" dirty="0">
                <a:solidFill>
                  <a:srgbClr val="FF0000"/>
                </a:solidFill>
              </a:rPr>
              <a:t>零知识证明（零币）、环签名（美罗币）、安全多方计算、同态加密</a:t>
            </a:r>
            <a:endParaRPr lang="en-US" altLang="zh-CN" sz="2000" dirty="0">
              <a:solidFill>
                <a:srgbClr val="FF0000"/>
              </a:solidFill>
            </a:endParaRPr>
          </a:p>
          <a:p>
            <a:pPr marL="285750" indent="-285750">
              <a:lnSpc>
                <a:spcPct val="150000"/>
              </a:lnSpc>
              <a:buFont typeface="Wingdings" panose="05000000000000000000" pitchFamily="2" charset="2"/>
              <a:buChar char="Ø"/>
            </a:pPr>
            <a:r>
              <a:rPr lang="zh-CN" altLang="en-US" sz="2000" dirty="0">
                <a:solidFill>
                  <a:prstClr val="black"/>
                </a:solidFill>
              </a:rPr>
              <a:t>不可篡改                        </a:t>
            </a:r>
            <a:r>
              <a:rPr lang="en-US" altLang="zh-CN" sz="2000" dirty="0">
                <a:solidFill>
                  <a:srgbClr val="FF0000"/>
                </a:solidFill>
              </a:rPr>
              <a:t>Hash</a:t>
            </a:r>
            <a:r>
              <a:rPr lang="zh-CN" altLang="en-US" sz="2000" dirty="0">
                <a:solidFill>
                  <a:srgbClr val="FF0000"/>
                </a:solidFill>
              </a:rPr>
              <a:t>函数、</a:t>
            </a:r>
            <a:r>
              <a:rPr lang="en-US" altLang="zh-CN" sz="2000" dirty="0" err="1">
                <a:solidFill>
                  <a:srgbClr val="FF0000"/>
                </a:solidFill>
              </a:rPr>
              <a:t>Merkle</a:t>
            </a:r>
            <a:r>
              <a:rPr lang="zh-CN" altLang="en-US" sz="2000" dirty="0">
                <a:solidFill>
                  <a:srgbClr val="FF0000"/>
                </a:solidFill>
              </a:rPr>
              <a:t>哈希树</a:t>
            </a:r>
            <a:endParaRPr lang="en-US" altLang="zh-CN" sz="2000" dirty="0">
              <a:solidFill>
                <a:srgbClr val="FF0000"/>
              </a:solidFill>
            </a:endParaRPr>
          </a:p>
        </p:txBody>
      </p:sp>
      <p:sp>
        <p:nvSpPr>
          <p:cNvPr id="3" name="左右箭头 2"/>
          <p:cNvSpPr/>
          <p:nvPr/>
        </p:nvSpPr>
        <p:spPr>
          <a:xfrm>
            <a:off x="1834700" y="2913517"/>
            <a:ext cx="1175658" cy="145143"/>
          </a:xfrm>
          <a:prstGeom prst="leftRightArrow">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2B497D"/>
              </a:solidFill>
            </a:endParaRPr>
          </a:p>
        </p:txBody>
      </p:sp>
      <p:pic>
        <p:nvPicPr>
          <p:cNvPr id="3075" name="Picture 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834700" y="3366979"/>
            <a:ext cx="1195387"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8132" y="3790413"/>
            <a:ext cx="1195387"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8131" y="4248123"/>
            <a:ext cx="1195387"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p:nvPr/>
        </p:nvSpPr>
        <p:spPr>
          <a:xfrm>
            <a:off x="235131" y="2573382"/>
            <a:ext cx="11704320" cy="1110344"/>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marL="0" indent="0" algn="ctr">
              <a:lnSpc>
                <a:spcPct val="150000"/>
              </a:lnSpc>
              <a:buNone/>
            </a:pPr>
            <a:r>
              <a:rPr lang="zh-CN" altLang="en-US" sz="4400" b="1" dirty="0">
                <a:solidFill>
                  <a:srgbClr val="4472C4">
                    <a:lumMod val="75000"/>
                  </a:srgbClr>
                </a:solidFill>
                <a:latin typeface="微软雅黑" panose="020B0503020204020204" pitchFamily="34" charset="-122"/>
              </a:rPr>
              <a:t>二、哈希函数、</a:t>
            </a:r>
            <a:r>
              <a:rPr lang="en-GB" altLang="zh-CN" sz="4400" b="1" dirty="0">
                <a:solidFill>
                  <a:srgbClr val="4472C4">
                    <a:lumMod val="75000"/>
                  </a:srgbClr>
                </a:solidFill>
                <a:latin typeface="微软雅黑" panose="020B0503020204020204" pitchFamily="34" charset="-122"/>
              </a:rPr>
              <a:t>Merkle</a:t>
            </a:r>
            <a:r>
              <a:rPr lang="zh-CN" altLang="en-US" sz="4400" b="1" dirty="0">
                <a:solidFill>
                  <a:srgbClr val="4472C4">
                    <a:lumMod val="75000"/>
                  </a:srgbClr>
                </a:solidFill>
                <a:latin typeface="微软雅黑" panose="020B0503020204020204" pitchFamily="34" charset="-122"/>
              </a:rPr>
              <a:t>哈希树和比特币地址</a:t>
            </a:r>
            <a:endParaRPr lang="en-US" altLang="zh-CN" sz="4400" b="1" dirty="0">
              <a:solidFill>
                <a:srgbClr val="4472C4">
                  <a:lumMod val="75000"/>
                </a:srgbClr>
              </a:solidFill>
              <a:latin typeface="微软雅黑" panose="020B0503020204020204" pitchFamily="34" charset="-122"/>
            </a:endParaRPr>
          </a:p>
        </p:txBody>
      </p:sp>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p:nvPr/>
        </p:nvSpPr>
        <p:spPr>
          <a:xfrm>
            <a:off x="235131" y="2573382"/>
            <a:ext cx="11704320" cy="1110344"/>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marL="0" indent="0" algn="ctr">
              <a:lnSpc>
                <a:spcPct val="150000"/>
              </a:lnSpc>
              <a:buNone/>
            </a:pPr>
            <a:r>
              <a:rPr lang="en-US" altLang="zh-CN" sz="4400" b="1" dirty="0">
                <a:solidFill>
                  <a:srgbClr val="4472C4">
                    <a:lumMod val="75000"/>
                  </a:srgbClr>
                </a:solidFill>
                <a:latin typeface="微软雅黑" panose="020B0503020204020204" pitchFamily="34" charset="-122"/>
              </a:rPr>
              <a:t>2.1</a:t>
            </a:r>
            <a:r>
              <a:rPr lang="zh-CN" altLang="en-US" sz="4400" b="1" dirty="0">
                <a:solidFill>
                  <a:srgbClr val="4472C4">
                    <a:lumMod val="75000"/>
                  </a:srgbClr>
                </a:solidFill>
                <a:latin typeface="微软雅黑" panose="020B0503020204020204" pitchFamily="34" charset="-122"/>
              </a:rPr>
              <a:t>、哈希函数</a:t>
            </a:r>
            <a:endParaRPr lang="en-US" altLang="zh-CN" sz="4400" b="1" dirty="0">
              <a:solidFill>
                <a:srgbClr val="4472C4">
                  <a:lumMod val="75000"/>
                </a:srgbClr>
              </a:solidFill>
              <a:latin typeface="微软雅黑" panose="020B0503020204020204" pitchFamily="34" charset="-122"/>
            </a:endParaRPr>
          </a:p>
        </p:txBody>
      </p:sp>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253038" y="634810"/>
            <a:ext cx="11685923" cy="5588380"/>
          </a:xfrm>
          <a:prstGeom prst="rect">
            <a:avLst/>
          </a:prstGeom>
        </p:spPr>
      </p:pic>
      <p:pic>
        <p:nvPicPr>
          <p:cNvPr id="7" name="图片 6"/>
          <p:cNvPicPr>
            <a:picLocks noChangeAspect="1"/>
          </p:cNvPicPr>
          <p:nvPr/>
        </p:nvPicPr>
        <p:blipFill>
          <a:blip r:embed="rId2"/>
          <a:stretch>
            <a:fillRect/>
          </a:stretch>
        </p:blipFill>
        <p:spPr>
          <a:xfrm>
            <a:off x="3573517" y="4694204"/>
            <a:ext cx="1026948" cy="454551"/>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a:t> </a:t>
            </a:r>
            <a:endParaRPr lang="zh-CN" altLang="en-US" dirty="0"/>
          </a:p>
        </p:txBody>
      </p:sp>
      <p:pic>
        <p:nvPicPr>
          <p:cNvPr id="7" name="图片 6"/>
          <p:cNvPicPr>
            <a:picLocks noChangeAspect="1"/>
          </p:cNvPicPr>
          <p:nvPr/>
        </p:nvPicPr>
        <p:blipFill>
          <a:blip r:embed="rId1"/>
          <a:stretch>
            <a:fillRect/>
          </a:stretch>
        </p:blipFill>
        <p:spPr>
          <a:xfrm>
            <a:off x="247650" y="495300"/>
            <a:ext cx="11696700" cy="5867400"/>
          </a:xfrm>
          <a:prstGeom prst="rect">
            <a:avLst/>
          </a:prstGeom>
        </p:spPr>
      </p:pic>
      <p:pic>
        <p:nvPicPr>
          <p:cNvPr id="8" name="图片 7"/>
          <p:cNvPicPr>
            <a:picLocks noChangeAspect="1"/>
          </p:cNvPicPr>
          <p:nvPr/>
        </p:nvPicPr>
        <p:blipFill>
          <a:blip r:embed="rId2"/>
          <a:stretch>
            <a:fillRect/>
          </a:stretch>
        </p:blipFill>
        <p:spPr>
          <a:xfrm>
            <a:off x="3270250" y="6032500"/>
            <a:ext cx="1384300" cy="461932"/>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lang="en-US" altLang="zh-CN" dirty="0"/>
              <a:t> </a:t>
            </a:r>
            <a:endParaRPr lang="zh-CN" altLang="en-US" dirty="0"/>
          </a:p>
        </p:txBody>
      </p:sp>
      <p:pic>
        <p:nvPicPr>
          <p:cNvPr id="8" name="图片 7"/>
          <p:cNvPicPr>
            <a:picLocks noChangeAspect="1"/>
          </p:cNvPicPr>
          <p:nvPr/>
        </p:nvPicPr>
        <p:blipFill>
          <a:blip r:embed="rId1"/>
          <a:stretch>
            <a:fillRect/>
          </a:stretch>
        </p:blipFill>
        <p:spPr>
          <a:xfrm>
            <a:off x="273050" y="628650"/>
            <a:ext cx="11645900" cy="5600700"/>
          </a:xfrm>
          <a:prstGeom prst="rect">
            <a:avLst/>
          </a:prstGeom>
        </p:spPr>
      </p:pic>
      <p:pic>
        <p:nvPicPr>
          <p:cNvPr id="9" name="图片 8"/>
          <p:cNvPicPr>
            <a:picLocks noChangeAspect="1"/>
          </p:cNvPicPr>
          <p:nvPr/>
        </p:nvPicPr>
        <p:blipFill>
          <a:blip r:embed="rId2"/>
          <a:stretch>
            <a:fillRect/>
          </a:stretch>
        </p:blipFill>
        <p:spPr>
          <a:xfrm>
            <a:off x="3423745" y="5688725"/>
            <a:ext cx="1371600" cy="57478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p:nvPr/>
        </p:nvSpPr>
        <p:spPr>
          <a:xfrm>
            <a:off x="235131" y="2573382"/>
            <a:ext cx="11704320" cy="1110344"/>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marL="0" indent="0" algn="ctr">
              <a:lnSpc>
                <a:spcPct val="150000"/>
              </a:lnSpc>
              <a:buNone/>
            </a:pPr>
            <a:r>
              <a:rPr lang="zh-CN" altLang="en-US" sz="4400" b="1" dirty="0">
                <a:solidFill>
                  <a:srgbClr val="4472C4">
                    <a:lumMod val="75000"/>
                  </a:srgbClr>
                </a:solidFill>
                <a:latin typeface="微软雅黑" panose="020B0503020204020204" pitchFamily="34" charset="-122"/>
              </a:rPr>
              <a:t>一、国内外发展现状及区块链的特点</a:t>
            </a:r>
            <a:endParaRPr lang="zh-CN" altLang="en-US" sz="4400" b="1" dirty="0">
              <a:solidFill>
                <a:srgbClr val="4472C4">
                  <a:lumMod val="75000"/>
                </a:srgbClr>
              </a:solidFill>
              <a:latin typeface="微软雅黑" panose="020B0503020204020204" pitchFamily="34" charset="-122"/>
            </a:endParaRPr>
          </a:p>
          <a:p>
            <a:pPr marL="0" indent="0" algn="ctr">
              <a:lnSpc>
                <a:spcPct val="150000"/>
              </a:lnSpc>
              <a:buNone/>
            </a:pPr>
            <a:endParaRPr lang="en-US" altLang="zh-CN" sz="4400" b="1" dirty="0">
              <a:solidFill>
                <a:srgbClr val="4472C4">
                  <a:lumMod val="75000"/>
                </a:srgbClr>
              </a:solidFill>
              <a:latin typeface="微软雅黑" panose="020B0503020204020204" pitchFamily="34" charset="-122"/>
            </a:endParaRPr>
          </a:p>
        </p:txBody>
      </p:sp>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en-US" altLang="zh-CN" dirty="0"/>
              <a:t> </a:t>
            </a:r>
            <a:endParaRPr lang="zh-CN" altLang="en-US" dirty="0"/>
          </a:p>
        </p:txBody>
      </p:sp>
      <p:pic>
        <p:nvPicPr>
          <p:cNvPr id="9" name="图片 8"/>
          <p:cNvPicPr>
            <a:picLocks noChangeAspect="1"/>
          </p:cNvPicPr>
          <p:nvPr/>
        </p:nvPicPr>
        <p:blipFill>
          <a:blip r:embed="rId1"/>
          <a:stretch>
            <a:fillRect/>
          </a:stretch>
        </p:blipFill>
        <p:spPr>
          <a:xfrm>
            <a:off x="329760" y="654957"/>
            <a:ext cx="9055977" cy="5410200"/>
          </a:xfrm>
          <a:prstGeom prst="rect">
            <a:avLst/>
          </a:prstGeom>
        </p:spPr>
      </p:pic>
      <p:pic>
        <p:nvPicPr>
          <p:cNvPr id="11" name="图片 10"/>
          <p:cNvPicPr>
            <a:picLocks noChangeAspect="1"/>
          </p:cNvPicPr>
          <p:nvPr/>
        </p:nvPicPr>
        <p:blipFill>
          <a:blip r:embed="rId2"/>
          <a:stretch>
            <a:fillRect/>
          </a:stretch>
        </p:blipFill>
        <p:spPr>
          <a:xfrm>
            <a:off x="252248" y="517623"/>
            <a:ext cx="1429406" cy="7366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en-US" altLang="zh-CN" dirty="0"/>
              <a:t> </a:t>
            </a:r>
            <a:endParaRPr lang="zh-CN" altLang="en-US" dirty="0"/>
          </a:p>
        </p:txBody>
      </p:sp>
      <p:pic>
        <p:nvPicPr>
          <p:cNvPr id="11" name="图片 10"/>
          <p:cNvPicPr>
            <a:picLocks noChangeAspect="1"/>
          </p:cNvPicPr>
          <p:nvPr/>
        </p:nvPicPr>
        <p:blipFill>
          <a:blip r:embed="rId1"/>
          <a:stretch>
            <a:fillRect/>
          </a:stretch>
        </p:blipFill>
        <p:spPr>
          <a:xfrm>
            <a:off x="252248" y="517623"/>
            <a:ext cx="4792718" cy="736600"/>
          </a:xfrm>
          <a:prstGeom prst="rect">
            <a:avLst/>
          </a:prstGeom>
        </p:spPr>
      </p:pic>
      <p:pic>
        <p:nvPicPr>
          <p:cNvPr id="2" name="图片 1"/>
          <p:cNvPicPr>
            <a:picLocks noChangeAspect="1"/>
          </p:cNvPicPr>
          <p:nvPr/>
        </p:nvPicPr>
        <p:blipFill>
          <a:blip r:embed="rId2"/>
          <a:stretch>
            <a:fillRect/>
          </a:stretch>
        </p:blipFill>
        <p:spPr>
          <a:xfrm>
            <a:off x="876300" y="1116889"/>
            <a:ext cx="5740400" cy="1384300"/>
          </a:xfrm>
          <a:prstGeom prst="rect">
            <a:avLst/>
          </a:prstGeom>
        </p:spPr>
      </p:pic>
      <p:sp>
        <p:nvSpPr>
          <p:cNvPr id="3" name="矩形 2"/>
          <p:cNvSpPr/>
          <p:nvPr/>
        </p:nvSpPr>
        <p:spPr>
          <a:xfrm>
            <a:off x="430924" y="2581332"/>
            <a:ext cx="9059917" cy="1561197"/>
          </a:xfrm>
          <a:prstGeom prst="rect">
            <a:avLst/>
          </a:prstGeom>
        </p:spPr>
        <p:txBody>
          <a:bodyPr wrap="square">
            <a:spAutoFit/>
          </a:bodyPr>
          <a:lstStyle/>
          <a:p>
            <a:pPr>
              <a:lnSpc>
                <a:spcPct val="150000"/>
              </a:lnSpc>
            </a:pPr>
            <a:r>
              <a:rPr lang="en-US" altLang="zh-CN" sz="2200" dirty="0">
                <a:solidFill>
                  <a:srgbClr val="333333"/>
                </a:solidFill>
                <a:latin typeface="Arial" panose="020B0604020202090204" pitchFamily="34" charset="0"/>
              </a:rPr>
              <a:t>2005</a:t>
            </a:r>
            <a:r>
              <a:rPr lang="zh-CN" altLang="en-US" sz="2200" dirty="0">
                <a:solidFill>
                  <a:srgbClr val="333333"/>
                </a:solidFill>
                <a:latin typeface="Arial" panose="020B0604020202090204" pitchFamily="34" charset="0"/>
              </a:rPr>
              <a:t>年，王小云和国内其他专家设计了我国首个哈希函数算法标准</a:t>
            </a:r>
            <a:r>
              <a:rPr lang="en-GB" altLang="zh-CN" sz="2200" dirty="0">
                <a:solidFill>
                  <a:srgbClr val="333333"/>
                </a:solidFill>
                <a:latin typeface="Arial" panose="020B0604020202090204" pitchFamily="34" charset="0"/>
              </a:rPr>
              <a:t>SM3</a:t>
            </a:r>
            <a:r>
              <a:rPr lang="zh-CN" altLang="en-GB" sz="2200" dirty="0">
                <a:solidFill>
                  <a:srgbClr val="333333"/>
                </a:solidFill>
                <a:latin typeface="Arial" panose="020B0604020202090204" pitchFamily="34" charset="0"/>
              </a:rPr>
              <a:t>，</a:t>
            </a:r>
            <a:r>
              <a:rPr lang="zh-CN" altLang="en-US" sz="2200" dirty="0">
                <a:solidFill>
                  <a:srgbClr val="333333"/>
                </a:solidFill>
                <a:latin typeface="Arial" panose="020B0604020202090204" pitchFamily="34" charset="0"/>
              </a:rPr>
              <a:t>受</a:t>
            </a:r>
            <a:r>
              <a:rPr lang="en-GB" altLang="zh-CN" sz="2200" dirty="0">
                <a:solidFill>
                  <a:srgbClr val="333333"/>
                </a:solidFill>
                <a:latin typeface="Arial" panose="020B0604020202090204" pitchFamily="34" charset="0"/>
              </a:rPr>
              <a:t>SM3</a:t>
            </a:r>
            <a:r>
              <a:rPr lang="zh-CN" altLang="en-US" sz="2200" dirty="0">
                <a:solidFill>
                  <a:srgbClr val="333333"/>
                </a:solidFill>
                <a:latin typeface="Arial" panose="020B0604020202090204" pitchFamily="34" charset="0"/>
              </a:rPr>
              <a:t>保护的智能电网用户</a:t>
            </a:r>
            <a:r>
              <a:rPr lang="en-US" altLang="zh-CN" sz="2200" dirty="0">
                <a:solidFill>
                  <a:srgbClr val="333333"/>
                </a:solidFill>
                <a:latin typeface="Arial" panose="020B0604020202090204" pitchFamily="34" charset="0"/>
              </a:rPr>
              <a:t>6</a:t>
            </a:r>
            <a:r>
              <a:rPr lang="zh-CN" altLang="en-US" sz="2200" dirty="0">
                <a:solidFill>
                  <a:srgbClr val="333333"/>
                </a:solidFill>
                <a:latin typeface="Arial" panose="020B0604020202090204" pitchFamily="34" charset="0"/>
              </a:rPr>
              <a:t>亿多，含</a:t>
            </a:r>
            <a:r>
              <a:rPr lang="en-GB" altLang="zh-CN" sz="2200" dirty="0">
                <a:solidFill>
                  <a:srgbClr val="333333"/>
                </a:solidFill>
                <a:latin typeface="Arial" panose="020B0604020202090204" pitchFamily="34" charset="0"/>
              </a:rPr>
              <a:t>SM3</a:t>
            </a:r>
            <a:r>
              <a:rPr lang="zh-CN" altLang="en-US" sz="2200" dirty="0">
                <a:solidFill>
                  <a:srgbClr val="333333"/>
                </a:solidFill>
                <a:latin typeface="Arial" panose="020B0604020202090204" pitchFamily="34" charset="0"/>
              </a:rPr>
              <a:t>的</a:t>
            </a:r>
            <a:r>
              <a:rPr lang="en-GB" altLang="zh-CN" sz="2200" dirty="0" err="1">
                <a:solidFill>
                  <a:srgbClr val="333333"/>
                </a:solidFill>
                <a:latin typeface="Arial" panose="020B0604020202090204" pitchFamily="34" charset="0"/>
              </a:rPr>
              <a:t>USBKey</a:t>
            </a:r>
            <a:r>
              <a:rPr lang="zh-CN" altLang="en-US" sz="2200" dirty="0">
                <a:solidFill>
                  <a:srgbClr val="333333"/>
                </a:solidFill>
                <a:latin typeface="Arial" panose="020B0604020202090204" pitchFamily="34" charset="0"/>
              </a:rPr>
              <a:t>出货量过</a:t>
            </a:r>
            <a:r>
              <a:rPr lang="en-US" altLang="zh-CN" sz="2200" dirty="0">
                <a:solidFill>
                  <a:srgbClr val="333333"/>
                </a:solidFill>
                <a:latin typeface="Arial" panose="020B0604020202090204" pitchFamily="34" charset="0"/>
              </a:rPr>
              <a:t>10</a:t>
            </a:r>
            <a:r>
              <a:rPr lang="zh-CN" altLang="en-US" sz="2200" dirty="0">
                <a:solidFill>
                  <a:srgbClr val="333333"/>
                </a:solidFill>
                <a:latin typeface="Arial" panose="020B0604020202090204" pitchFamily="34" charset="0"/>
              </a:rPr>
              <a:t>亿张，银行卡过亿。</a:t>
            </a:r>
            <a:endParaRPr lang="zh-CN" altLang="en-US" sz="2200" dirty="0"/>
          </a:p>
        </p:txBody>
      </p:sp>
      <p:sp>
        <p:nvSpPr>
          <p:cNvPr id="4" name="矩形 3"/>
          <p:cNvSpPr/>
          <p:nvPr/>
        </p:nvSpPr>
        <p:spPr>
          <a:xfrm>
            <a:off x="430924" y="4142529"/>
            <a:ext cx="11256579" cy="2125582"/>
          </a:xfrm>
          <a:prstGeom prst="rect">
            <a:avLst/>
          </a:prstGeom>
        </p:spPr>
        <p:txBody>
          <a:bodyPr wrap="square">
            <a:spAutoFit/>
          </a:bodyPr>
          <a:lstStyle/>
          <a:p>
            <a:pPr>
              <a:lnSpc>
                <a:spcPct val="150000"/>
              </a:lnSpc>
            </a:pPr>
            <a:r>
              <a:rPr lang="zh-CN" altLang="en-US" dirty="0"/>
              <a:t>王小云多年从事密码理论及相关数学问题研究。她提出了密码哈希函数的碰撞攻击理论，即模差分比特分析法，破解了包括MD5、SHA-1在内的5个国际通用哈希函数算法；将比特分析法进一步应用于带密钥的密码算法包括消息认证码、对称加密算法、认证加密算法的分析，给出系列重要算法HMAC-MD5、MD5-MAC、SIMON、Keccak-MAC等重要分析结果；在高维格理论与格密码研究领域，给出了格最短向量求解的启发式算法二重筛法以及带Gap格的反转定理等成果。</a:t>
            </a:r>
            <a:endParaRPr lang="zh-CN" altLang="en-US" dirty="0"/>
          </a:p>
        </p:txBody>
      </p:sp>
      <p:pic>
        <p:nvPicPr>
          <p:cNvPr id="5" name="图片 4"/>
          <p:cNvPicPr>
            <a:picLocks noChangeAspect="1"/>
          </p:cNvPicPr>
          <p:nvPr/>
        </p:nvPicPr>
        <p:blipFill>
          <a:blip r:embed="rId3"/>
          <a:stretch>
            <a:fillRect/>
          </a:stretch>
        </p:blipFill>
        <p:spPr>
          <a:xfrm>
            <a:off x="9490841" y="654957"/>
            <a:ext cx="2448911" cy="29857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p:nvPr/>
        </p:nvSpPr>
        <p:spPr>
          <a:xfrm>
            <a:off x="235131" y="2573382"/>
            <a:ext cx="11704320" cy="1110344"/>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marL="0" indent="0" algn="ctr">
              <a:lnSpc>
                <a:spcPct val="150000"/>
              </a:lnSpc>
              <a:buNone/>
            </a:pPr>
            <a:r>
              <a:rPr lang="en-US" altLang="zh-CN" sz="4400" b="1" dirty="0">
                <a:solidFill>
                  <a:srgbClr val="4472C4">
                    <a:lumMod val="75000"/>
                  </a:srgbClr>
                </a:solidFill>
                <a:latin typeface="微软雅黑" panose="020B0503020204020204" pitchFamily="34" charset="-122"/>
              </a:rPr>
              <a:t>2.2</a:t>
            </a:r>
            <a:r>
              <a:rPr lang="zh-CN" altLang="en-US" sz="4400" b="1" dirty="0">
                <a:solidFill>
                  <a:srgbClr val="4472C4">
                    <a:lumMod val="75000"/>
                  </a:srgbClr>
                </a:solidFill>
                <a:latin typeface="微软雅黑" panose="020B0503020204020204" pitchFamily="34" charset="-122"/>
              </a:rPr>
              <a:t>、</a:t>
            </a:r>
            <a:r>
              <a:rPr lang="en-GB" altLang="zh-CN" sz="4400" b="1" dirty="0">
                <a:solidFill>
                  <a:srgbClr val="4472C4">
                    <a:lumMod val="75000"/>
                  </a:srgbClr>
                </a:solidFill>
                <a:latin typeface="微软雅黑" panose="020B0503020204020204" pitchFamily="34" charset="-122"/>
              </a:rPr>
              <a:t>Merkle</a:t>
            </a:r>
            <a:r>
              <a:rPr lang="zh-CN" altLang="en-US" sz="4400" b="1" dirty="0">
                <a:solidFill>
                  <a:srgbClr val="4472C4">
                    <a:lumMod val="75000"/>
                  </a:srgbClr>
                </a:solidFill>
                <a:latin typeface="微软雅黑" panose="020B0503020204020204" pitchFamily="34" charset="-122"/>
              </a:rPr>
              <a:t>哈希树</a:t>
            </a:r>
            <a:endParaRPr lang="en-US" altLang="zh-CN" sz="4400" b="1" dirty="0">
              <a:solidFill>
                <a:srgbClr val="4472C4">
                  <a:lumMod val="75000"/>
                </a:srgbClr>
              </a:solidFill>
              <a:latin typeface="微软雅黑" panose="020B0503020204020204" pitchFamily="34" charset="-122"/>
            </a:endParaRPr>
          </a:p>
        </p:txBody>
      </p:sp>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3573517" y="4694204"/>
            <a:ext cx="1026948" cy="454551"/>
          </a:xfrm>
          <a:prstGeom prst="rect">
            <a:avLst/>
          </a:prstGeom>
        </p:spPr>
      </p:pic>
      <p:sp>
        <p:nvSpPr>
          <p:cNvPr id="2" name="矩形 1"/>
          <p:cNvSpPr/>
          <p:nvPr/>
        </p:nvSpPr>
        <p:spPr>
          <a:xfrm>
            <a:off x="485665" y="515007"/>
            <a:ext cx="11117756" cy="2249334"/>
          </a:xfrm>
          <a:prstGeom prst="rect">
            <a:avLst/>
          </a:prstGeom>
        </p:spPr>
        <p:txBody>
          <a:bodyPr wrap="square">
            <a:spAutoFit/>
          </a:bodyPr>
          <a:lstStyle/>
          <a:p>
            <a:pPr>
              <a:lnSpc>
                <a:spcPct val="150000"/>
              </a:lnSpc>
            </a:pPr>
            <a:r>
              <a:rPr lang="zh-CN" altLang="en-US" sz="2400" dirty="0">
                <a:solidFill>
                  <a:srgbClr val="121212"/>
                </a:solidFill>
                <a:latin typeface="-apple-system"/>
              </a:rPr>
              <a:t> 默克尔哈希树</a:t>
            </a:r>
            <a:r>
              <a:rPr lang="zh-CN" altLang="en-GB" sz="2400" dirty="0">
                <a:solidFill>
                  <a:srgbClr val="121212"/>
                </a:solidFill>
                <a:latin typeface="-apple-system"/>
              </a:rPr>
              <a:t>，</a:t>
            </a:r>
            <a:r>
              <a:rPr lang="zh-CN" altLang="en-US" sz="2400" dirty="0">
                <a:solidFill>
                  <a:srgbClr val="121212"/>
                </a:solidFill>
                <a:latin typeface="-apple-system"/>
              </a:rPr>
              <a:t>在密码学及计算机科学中是一种树形数据结构，每个叶节点均以数据块的哈希作为标签，而除了叶节点以外的节点则以其子节点标签的加密哈希作为标签 。哈希树能够高效、安全地验证大型数据结构的内容。哈希树的概念由瑞夫</a:t>
            </a:r>
            <a:r>
              <a:rPr lang="en-US" altLang="zh-CN" sz="2400" dirty="0">
                <a:solidFill>
                  <a:srgbClr val="121212"/>
                </a:solidFill>
                <a:latin typeface="-apple-system"/>
              </a:rPr>
              <a:t>·</a:t>
            </a:r>
            <a:r>
              <a:rPr lang="zh-CN" altLang="en-US" sz="2400" dirty="0">
                <a:solidFill>
                  <a:srgbClr val="121212"/>
                </a:solidFill>
                <a:latin typeface="-apple-system"/>
              </a:rPr>
              <a:t>默克尔于 </a:t>
            </a:r>
            <a:r>
              <a:rPr lang="en-US" altLang="zh-CN" sz="2400" dirty="0">
                <a:solidFill>
                  <a:srgbClr val="121212"/>
                </a:solidFill>
                <a:latin typeface="-apple-system"/>
              </a:rPr>
              <a:t>1979 </a:t>
            </a:r>
            <a:r>
              <a:rPr lang="zh-CN" altLang="en-US" sz="2400" dirty="0">
                <a:solidFill>
                  <a:srgbClr val="121212"/>
                </a:solidFill>
                <a:latin typeface="-apple-system"/>
              </a:rPr>
              <a:t>年申请专利，故亦称默克尔树（</a:t>
            </a:r>
            <a:r>
              <a:rPr lang="en-GB" altLang="zh-CN" sz="2400" dirty="0">
                <a:solidFill>
                  <a:srgbClr val="121212"/>
                </a:solidFill>
                <a:latin typeface="-apple-system"/>
              </a:rPr>
              <a:t>Merkle tree</a:t>
            </a:r>
            <a:r>
              <a:rPr lang="zh-CN" altLang="en-GB" sz="2400" dirty="0">
                <a:solidFill>
                  <a:srgbClr val="121212"/>
                </a:solidFill>
                <a:latin typeface="-apple-system"/>
              </a:rPr>
              <a:t>）。</a:t>
            </a:r>
            <a:endParaRPr lang="zh-CN" altLang="en-US" sz="2400" dirty="0"/>
          </a:p>
        </p:txBody>
      </p:sp>
      <p:sp>
        <p:nvSpPr>
          <p:cNvPr id="3" name="矩形 2"/>
          <p:cNvSpPr/>
          <p:nvPr/>
        </p:nvSpPr>
        <p:spPr>
          <a:xfrm>
            <a:off x="485665" y="2869909"/>
            <a:ext cx="11391025" cy="3186963"/>
          </a:xfrm>
          <a:prstGeom prst="rect">
            <a:avLst/>
          </a:prstGeom>
        </p:spPr>
        <p:txBody>
          <a:bodyPr wrap="square">
            <a:spAutoFit/>
          </a:bodyPr>
          <a:lstStyle/>
          <a:p>
            <a:pPr>
              <a:lnSpc>
                <a:spcPct val="150000"/>
              </a:lnSpc>
            </a:pPr>
            <a:r>
              <a:rPr lang="en-GB" altLang="zh-CN" sz="2200" b="1" dirty="0">
                <a:solidFill>
                  <a:srgbClr val="FF0000"/>
                </a:solidFill>
                <a:latin typeface="SimSun" panose="02010600030101010101" pitchFamily="2" charset="-122"/>
                <a:ea typeface="SimSun" panose="02010600030101010101" pitchFamily="2" charset="-122"/>
              </a:rPr>
              <a:t>Merkle Tree</a:t>
            </a:r>
            <a:r>
              <a:rPr lang="zh-CN" altLang="en-US" sz="2200" b="1" dirty="0">
                <a:solidFill>
                  <a:srgbClr val="FF0000"/>
                </a:solidFill>
                <a:latin typeface="SimSun" panose="02010600030101010101" pitchFamily="2" charset="-122"/>
                <a:ea typeface="SimSun" panose="02010600030101010101" pitchFamily="2" charset="-122"/>
              </a:rPr>
              <a:t>的特点</a:t>
            </a:r>
            <a:endParaRPr lang="zh-CN" altLang="en-US" sz="2200" dirty="0">
              <a:solidFill>
                <a:srgbClr val="FF0000"/>
              </a:solidFill>
              <a:latin typeface="SimSun" panose="02010600030101010101" pitchFamily="2" charset="-122"/>
              <a:ea typeface="SimSun" panose="02010600030101010101" pitchFamily="2" charset="-122"/>
            </a:endParaRPr>
          </a:p>
          <a:p>
            <a:pPr>
              <a:lnSpc>
                <a:spcPct val="200000"/>
              </a:lnSpc>
              <a:buFont typeface="+mj-lt"/>
              <a:buAutoNum type="arabicPeriod"/>
            </a:pPr>
            <a:r>
              <a:rPr lang="en-GB" altLang="zh-CN" sz="2200" b="1" dirty="0">
                <a:solidFill>
                  <a:srgbClr val="000000"/>
                </a:solidFill>
                <a:latin typeface="SimHei" panose="02010609060101010101" pitchFamily="49" charset="-122"/>
                <a:ea typeface="SimHei" panose="02010609060101010101" pitchFamily="49" charset="-122"/>
              </a:rPr>
              <a:t>MT</a:t>
            </a:r>
            <a:r>
              <a:rPr lang="zh-CN" altLang="en-US" sz="2200" b="1" dirty="0">
                <a:solidFill>
                  <a:srgbClr val="000000"/>
                </a:solidFill>
                <a:latin typeface="SimHei" panose="02010609060101010101" pitchFamily="49" charset="-122"/>
                <a:ea typeface="SimHei" panose="02010609060101010101" pitchFamily="49" charset="-122"/>
              </a:rPr>
              <a:t>是一种树，大多数是二叉树，也可以多叉树，无论是几叉树，它都具有树结构的所有特点；</a:t>
            </a:r>
            <a:endParaRPr lang="zh-CN" altLang="en-US" sz="2200" b="1" dirty="0">
              <a:solidFill>
                <a:srgbClr val="000000"/>
              </a:solidFill>
              <a:latin typeface="SimHei" panose="02010609060101010101" pitchFamily="49" charset="-122"/>
              <a:ea typeface="SimHei" panose="02010609060101010101" pitchFamily="49" charset="-122"/>
            </a:endParaRPr>
          </a:p>
          <a:p>
            <a:pPr>
              <a:lnSpc>
                <a:spcPct val="200000"/>
              </a:lnSpc>
              <a:buFont typeface="+mj-lt"/>
              <a:buAutoNum type="arabicPeriod"/>
            </a:pPr>
            <a:r>
              <a:rPr lang="en-GB" altLang="zh-CN" sz="2200" b="1" dirty="0">
                <a:solidFill>
                  <a:srgbClr val="000000"/>
                </a:solidFill>
                <a:latin typeface="SimHei" panose="02010609060101010101" pitchFamily="49" charset="-122"/>
                <a:ea typeface="SimHei" panose="02010609060101010101" pitchFamily="49" charset="-122"/>
              </a:rPr>
              <a:t>Merkle Tree</a:t>
            </a:r>
            <a:r>
              <a:rPr lang="zh-CN" altLang="en-US" sz="2200" b="1" dirty="0">
                <a:solidFill>
                  <a:srgbClr val="000000"/>
                </a:solidFill>
                <a:latin typeface="SimHei" panose="02010609060101010101" pitchFamily="49" charset="-122"/>
                <a:ea typeface="SimHei" panose="02010609060101010101" pitchFamily="49" charset="-122"/>
              </a:rPr>
              <a:t>的叶子节点的</a:t>
            </a:r>
            <a:r>
              <a:rPr lang="en-GB" altLang="zh-CN" sz="2200" b="1" dirty="0">
                <a:solidFill>
                  <a:srgbClr val="000000"/>
                </a:solidFill>
                <a:latin typeface="SimHei" panose="02010609060101010101" pitchFamily="49" charset="-122"/>
                <a:ea typeface="SimHei" panose="02010609060101010101" pitchFamily="49" charset="-122"/>
              </a:rPr>
              <a:t>value</a:t>
            </a:r>
            <a:r>
              <a:rPr lang="zh-CN" altLang="en-US" sz="2200" b="1" dirty="0">
                <a:solidFill>
                  <a:srgbClr val="000000"/>
                </a:solidFill>
                <a:latin typeface="SimHei" panose="02010609060101010101" pitchFamily="49" charset="-122"/>
                <a:ea typeface="SimHei" panose="02010609060101010101" pitchFamily="49" charset="-122"/>
              </a:rPr>
              <a:t>是数据集合的单元数据或者单元数据</a:t>
            </a:r>
            <a:r>
              <a:rPr lang="en-GB" altLang="zh-CN" sz="2200" b="1" dirty="0">
                <a:solidFill>
                  <a:srgbClr val="000000"/>
                </a:solidFill>
                <a:latin typeface="SimHei" panose="02010609060101010101" pitchFamily="49" charset="-122"/>
                <a:ea typeface="SimHei" panose="02010609060101010101" pitchFamily="49" charset="-122"/>
              </a:rPr>
              <a:t>HASH</a:t>
            </a:r>
            <a:r>
              <a:rPr lang="zh-CN" altLang="en-GB" sz="2200" b="1" dirty="0">
                <a:solidFill>
                  <a:srgbClr val="000000"/>
                </a:solidFill>
                <a:latin typeface="SimHei" panose="02010609060101010101" pitchFamily="49" charset="-122"/>
                <a:ea typeface="SimHei" panose="02010609060101010101" pitchFamily="49" charset="-122"/>
              </a:rPr>
              <a:t>。</a:t>
            </a:r>
            <a:endParaRPr lang="zh-CN" altLang="en-GB" sz="2200" b="1" dirty="0">
              <a:solidFill>
                <a:srgbClr val="000000"/>
              </a:solidFill>
              <a:latin typeface="SimHei" panose="02010609060101010101" pitchFamily="49" charset="-122"/>
              <a:ea typeface="SimHei" panose="02010609060101010101" pitchFamily="49" charset="-122"/>
            </a:endParaRPr>
          </a:p>
          <a:p>
            <a:pPr>
              <a:lnSpc>
                <a:spcPct val="200000"/>
              </a:lnSpc>
              <a:buFont typeface="+mj-lt"/>
              <a:buAutoNum type="arabicPeriod"/>
            </a:pPr>
            <a:r>
              <a:rPr lang="zh-CN" altLang="en-US" sz="2200" b="1" dirty="0">
                <a:solidFill>
                  <a:srgbClr val="000000"/>
                </a:solidFill>
                <a:latin typeface="SimHei" panose="02010609060101010101" pitchFamily="49" charset="-122"/>
                <a:ea typeface="SimHei" panose="02010609060101010101" pitchFamily="49" charset="-122"/>
              </a:rPr>
              <a:t>非叶子节点的</a:t>
            </a:r>
            <a:r>
              <a:rPr lang="en-GB" altLang="zh-CN" sz="2200" b="1" dirty="0">
                <a:solidFill>
                  <a:srgbClr val="000000"/>
                </a:solidFill>
                <a:latin typeface="SimHei" panose="02010609060101010101" pitchFamily="49" charset="-122"/>
                <a:ea typeface="SimHei" panose="02010609060101010101" pitchFamily="49" charset="-122"/>
              </a:rPr>
              <a:t>value</a:t>
            </a:r>
            <a:r>
              <a:rPr lang="zh-CN" altLang="en-US" sz="2200" b="1" dirty="0">
                <a:solidFill>
                  <a:srgbClr val="000000"/>
                </a:solidFill>
                <a:latin typeface="SimHei" panose="02010609060101010101" pitchFamily="49" charset="-122"/>
                <a:ea typeface="SimHei" panose="02010609060101010101" pitchFamily="49" charset="-122"/>
              </a:rPr>
              <a:t>是根据它下面所有的叶子节点值，然后按照</a:t>
            </a:r>
            <a:r>
              <a:rPr lang="en-GB" altLang="zh-CN" sz="2200" b="1" dirty="0">
                <a:solidFill>
                  <a:srgbClr val="000000"/>
                </a:solidFill>
                <a:latin typeface="SimHei" panose="02010609060101010101" pitchFamily="49" charset="-122"/>
                <a:ea typeface="SimHei" panose="02010609060101010101" pitchFamily="49" charset="-122"/>
              </a:rPr>
              <a:t>Hash</a:t>
            </a:r>
            <a:r>
              <a:rPr lang="zh-CN" altLang="en-US" sz="2200" b="1" dirty="0">
                <a:solidFill>
                  <a:srgbClr val="000000"/>
                </a:solidFill>
                <a:latin typeface="SimHei" panose="02010609060101010101" pitchFamily="49" charset="-122"/>
                <a:ea typeface="SimHei" panose="02010609060101010101" pitchFamily="49" charset="-122"/>
              </a:rPr>
              <a:t>算法计算而得出的</a:t>
            </a:r>
            <a:r>
              <a:rPr lang="zh-CN" altLang="en-US" sz="2200" dirty="0">
                <a:solidFill>
                  <a:srgbClr val="000000"/>
                </a:solidFill>
                <a:latin typeface="SimSun" panose="02010600030101010101" pitchFamily="2" charset="-122"/>
                <a:ea typeface="SimSun" panose="02010600030101010101" pitchFamily="2" charset="-122"/>
              </a:rPr>
              <a:t>。</a:t>
            </a:r>
            <a:endParaRPr lang="zh-CN" altLang="en-US" sz="2200" b="0" i="0" dirty="0">
              <a:solidFill>
                <a:srgbClr val="000000"/>
              </a:solidFill>
              <a:effectLst/>
              <a:latin typeface="SimSun" panose="02010600030101010101" pitchFamily="2" charset="-122"/>
              <a:ea typeface="SimSun" panose="02010600030101010101" pitchFamily="2"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3573517" y="4694204"/>
            <a:ext cx="1026948" cy="454551"/>
          </a:xfrm>
          <a:prstGeom prst="rect">
            <a:avLst/>
          </a:prstGeom>
        </p:spPr>
      </p:pic>
      <p:pic>
        <p:nvPicPr>
          <p:cNvPr id="4" name="图片 3"/>
          <p:cNvPicPr>
            <a:picLocks noChangeAspect="1"/>
          </p:cNvPicPr>
          <p:nvPr/>
        </p:nvPicPr>
        <p:blipFill>
          <a:blip r:embed="rId2"/>
          <a:stretch>
            <a:fillRect/>
          </a:stretch>
        </p:blipFill>
        <p:spPr>
          <a:xfrm>
            <a:off x="241738" y="482600"/>
            <a:ext cx="11613931" cy="5613400"/>
          </a:xfrm>
          <a:prstGeom prst="rect">
            <a:avLst/>
          </a:prstGeom>
        </p:spPr>
      </p:pic>
      <p:pic>
        <p:nvPicPr>
          <p:cNvPr id="5" name="图片 4"/>
          <p:cNvPicPr>
            <a:picLocks noChangeAspect="1"/>
          </p:cNvPicPr>
          <p:nvPr/>
        </p:nvPicPr>
        <p:blipFill>
          <a:blip r:embed="rId3"/>
          <a:stretch>
            <a:fillRect/>
          </a:stretch>
        </p:blipFill>
        <p:spPr>
          <a:xfrm>
            <a:off x="4022615" y="5652376"/>
            <a:ext cx="1155700" cy="393700"/>
          </a:xfrm>
          <a:prstGeom prst="rect">
            <a:avLst/>
          </a:prstGeom>
        </p:spPr>
      </p:pic>
      <p:pic>
        <p:nvPicPr>
          <p:cNvPr id="6" name="图片 5"/>
          <p:cNvPicPr>
            <a:picLocks noChangeAspect="1"/>
          </p:cNvPicPr>
          <p:nvPr/>
        </p:nvPicPr>
        <p:blipFill>
          <a:blip r:embed="rId3"/>
          <a:stretch>
            <a:fillRect/>
          </a:stretch>
        </p:blipFill>
        <p:spPr>
          <a:xfrm>
            <a:off x="241737" y="550917"/>
            <a:ext cx="672443" cy="393700"/>
          </a:xfrm>
          <a:prstGeom prst="rect">
            <a:avLst/>
          </a:prstGeom>
        </p:spPr>
      </p:pic>
      <p:pic>
        <p:nvPicPr>
          <p:cNvPr id="2" name="图片 1"/>
          <p:cNvPicPr>
            <a:picLocks noChangeAspect="1"/>
          </p:cNvPicPr>
          <p:nvPr/>
        </p:nvPicPr>
        <p:blipFill>
          <a:blip r:embed="rId4"/>
          <a:stretch>
            <a:fillRect/>
          </a:stretch>
        </p:blipFill>
        <p:spPr>
          <a:xfrm>
            <a:off x="8513123" y="3986015"/>
            <a:ext cx="1689100" cy="660400"/>
          </a:xfrm>
          <a:prstGeom prst="rect">
            <a:avLst/>
          </a:prstGeom>
        </p:spPr>
      </p:pic>
      <p:sp>
        <p:nvSpPr>
          <p:cNvPr id="3" name="下弧形箭头 2"/>
          <p:cNvSpPr/>
          <p:nvPr/>
        </p:nvSpPr>
        <p:spPr>
          <a:xfrm>
            <a:off x="7616858" y="3289300"/>
            <a:ext cx="1998482" cy="886774"/>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5" name="图片 4"/>
          <p:cNvPicPr>
            <a:picLocks noChangeAspect="1"/>
          </p:cNvPicPr>
          <p:nvPr/>
        </p:nvPicPr>
        <p:blipFill>
          <a:blip r:embed="rId1"/>
          <a:stretch>
            <a:fillRect/>
          </a:stretch>
        </p:blipFill>
        <p:spPr>
          <a:xfrm>
            <a:off x="299563" y="1636352"/>
            <a:ext cx="11592874" cy="3585296"/>
          </a:xfrm>
          <a:prstGeom prst="rect">
            <a:avLst/>
          </a:prstGeom>
        </p:spPr>
      </p:pic>
      <p:pic>
        <p:nvPicPr>
          <p:cNvPr id="6" name="图片 5"/>
          <p:cNvPicPr>
            <a:picLocks noChangeAspect="1"/>
          </p:cNvPicPr>
          <p:nvPr/>
        </p:nvPicPr>
        <p:blipFill>
          <a:blip r:embed="rId2"/>
          <a:stretch>
            <a:fillRect/>
          </a:stretch>
        </p:blipFill>
        <p:spPr>
          <a:xfrm>
            <a:off x="4167366" y="5466023"/>
            <a:ext cx="1689100" cy="660400"/>
          </a:xfrm>
          <a:prstGeom prst="rect">
            <a:avLst/>
          </a:prstGeom>
        </p:spPr>
      </p:pic>
      <p:cxnSp>
        <p:nvCxnSpPr>
          <p:cNvPr id="8" name="直线箭头连接符 7"/>
          <p:cNvCxnSpPr/>
          <p:nvPr/>
        </p:nvCxnSpPr>
        <p:spPr>
          <a:xfrm>
            <a:off x="3327662" y="3893270"/>
            <a:ext cx="1065229" cy="1828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直线箭头连接符 9"/>
          <p:cNvCxnSpPr/>
          <p:nvPr/>
        </p:nvCxnSpPr>
        <p:spPr>
          <a:xfrm>
            <a:off x="3327662" y="3619893"/>
            <a:ext cx="1583703" cy="18461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a:t> </a:t>
            </a:r>
            <a:endParaRPr lang="zh-CN" altLang="en-US" dirty="0"/>
          </a:p>
        </p:txBody>
      </p:sp>
      <p:pic>
        <p:nvPicPr>
          <p:cNvPr id="5" name="图片 4"/>
          <p:cNvPicPr>
            <a:picLocks noChangeAspect="1"/>
          </p:cNvPicPr>
          <p:nvPr/>
        </p:nvPicPr>
        <p:blipFill>
          <a:blip r:embed="rId1"/>
          <a:stretch>
            <a:fillRect/>
          </a:stretch>
        </p:blipFill>
        <p:spPr>
          <a:xfrm>
            <a:off x="420347" y="1517554"/>
            <a:ext cx="11351306" cy="3822892"/>
          </a:xfrm>
          <a:prstGeom prst="rect">
            <a:avLst/>
          </a:prstGeom>
        </p:spPr>
      </p:pic>
      <p:pic>
        <p:nvPicPr>
          <p:cNvPr id="6" name="图片 5"/>
          <p:cNvPicPr>
            <a:picLocks noChangeAspect="1"/>
          </p:cNvPicPr>
          <p:nvPr/>
        </p:nvPicPr>
        <p:blipFill>
          <a:blip r:embed="rId2"/>
          <a:stretch>
            <a:fillRect/>
          </a:stretch>
        </p:blipFill>
        <p:spPr>
          <a:xfrm>
            <a:off x="489998" y="580622"/>
            <a:ext cx="4110282" cy="852252"/>
          </a:xfrm>
          <a:prstGeom prst="rect">
            <a:avLst/>
          </a:prstGeom>
        </p:spPr>
      </p:pic>
      <p:pic>
        <p:nvPicPr>
          <p:cNvPr id="7" name="图片 6"/>
          <p:cNvPicPr>
            <a:picLocks noChangeAspect="1"/>
          </p:cNvPicPr>
          <p:nvPr/>
        </p:nvPicPr>
        <p:blipFill>
          <a:blip r:embed="rId2"/>
          <a:stretch>
            <a:fillRect/>
          </a:stretch>
        </p:blipFill>
        <p:spPr>
          <a:xfrm>
            <a:off x="336277" y="1432874"/>
            <a:ext cx="540023" cy="461932"/>
          </a:xfrm>
          <a:prstGeom prst="rect">
            <a:avLst/>
          </a:prstGeom>
        </p:spPr>
      </p:pic>
      <p:pic>
        <p:nvPicPr>
          <p:cNvPr id="20" name="图片 19"/>
          <p:cNvPicPr>
            <a:picLocks noChangeAspect="1"/>
          </p:cNvPicPr>
          <p:nvPr/>
        </p:nvPicPr>
        <p:blipFill>
          <a:blip r:embed="rId3"/>
          <a:stretch>
            <a:fillRect/>
          </a:stretch>
        </p:blipFill>
        <p:spPr>
          <a:xfrm>
            <a:off x="6448653" y="1102674"/>
            <a:ext cx="1689100" cy="66040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p:nvPr/>
        </p:nvSpPr>
        <p:spPr>
          <a:xfrm>
            <a:off x="235131" y="2573382"/>
            <a:ext cx="11704320" cy="1110344"/>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marL="0" indent="0" algn="ctr">
              <a:lnSpc>
                <a:spcPct val="150000"/>
              </a:lnSpc>
              <a:buNone/>
            </a:pPr>
            <a:r>
              <a:rPr lang="en-US" altLang="zh-CN" sz="4400" b="1" dirty="0">
                <a:solidFill>
                  <a:srgbClr val="4472C4">
                    <a:lumMod val="75000"/>
                  </a:srgbClr>
                </a:solidFill>
                <a:latin typeface="微软雅黑" panose="020B0503020204020204" pitchFamily="34" charset="-122"/>
              </a:rPr>
              <a:t>2.3</a:t>
            </a:r>
            <a:r>
              <a:rPr lang="zh-CN" altLang="en-US" sz="4400" b="1" dirty="0">
                <a:solidFill>
                  <a:srgbClr val="4472C4">
                    <a:lumMod val="75000"/>
                  </a:srgbClr>
                </a:solidFill>
                <a:latin typeface="微软雅黑" panose="020B0503020204020204" pitchFamily="34" charset="-122"/>
              </a:rPr>
              <a:t>、比特币地址</a:t>
            </a:r>
            <a:endParaRPr lang="en-US" altLang="zh-CN" sz="4400" b="1" dirty="0">
              <a:solidFill>
                <a:srgbClr val="4472C4">
                  <a:lumMod val="75000"/>
                </a:srgbClr>
              </a:solidFill>
              <a:latin typeface="微软雅黑" panose="020B0503020204020204" pitchFamily="34" charset="-122"/>
            </a:endParaRPr>
          </a:p>
        </p:txBody>
      </p:sp>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53682" y="610747"/>
            <a:ext cx="2628900" cy="461932"/>
          </a:xfrm>
        </p:spPr>
        <p:txBody>
          <a:bodyPr/>
          <a:lstStyle/>
          <a:p>
            <a:pPr algn="l"/>
            <a:r>
              <a:rPr lang="zh-CN" altLang="en-US" sz="2000" dirty="0">
                <a:solidFill>
                  <a:prstClr val="black"/>
                </a:solidFill>
                <a:latin typeface="SimSun" panose="02010600030101010101" pitchFamily="2" charset="-122"/>
                <a:ea typeface="SimSun" panose="02010600030101010101" pitchFamily="2" charset="-122"/>
              </a:rPr>
              <a:t>公钥</a:t>
            </a:r>
            <a:r>
              <a:rPr lang="en-US" altLang="zh-CN" sz="2000" dirty="0">
                <a:solidFill>
                  <a:prstClr val="black"/>
                </a:solidFill>
                <a:latin typeface="SimSun" panose="02010600030101010101" pitchFamily="2" charset="-122"/>
                <a:ea typeface="SimSun" panose="02010600030101010101" pitchFamily="2" charset="-122"/>
              </a:rPr>
              <a:t>-&gt;</a:t>
            </a:r>
            <a:r>
              <a:rPr lang="zh-CN" altLang="en-US" sz="2000" dirty="0">
                <a:solidFill>
                  <a:prstClr val="black"/>
                </a:solidFill>
                <a:latin typeface="SimSun" panose="02010600030101010101" pitchFamily="2" charset="-122"/>
                <a:ea typeface="SimSun" panose="02010600030101010101" pitchFamily="2" charset="-122"/>
              </a:rPr>
              <a:t>比特币地址</a:t>
            </a:r>
            <a:endParaRPr lang="zh-CN" altLang="en-US" sz="2000" dirty="0">
              <a:latin typeface="SimSun" panose="02010600030101010101" pitchFamily="2" charset="-122"/>
              <a:ea typeface="SimSun" panose="02010600030101010101" pitchFamily="2" charset="-122"/>
            </a:endParaRPr>
          </a:p>
        </p:txBody>
      </p:sp>
      <p:pic>
        <p:nvPicPr>
          <p:cNvPr id="717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346229" y="247420"/>
            <a:ext cx="5349767" cy="636315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53682" y="610747"/>
            <a:ext cx="2628900" cy="461932"/>
          </a:xfrm>
        </p:spPr>
        <p:txBody>
          <a:bodyPr/>
          <a:lstStyle/>
          <a:p>
            <a:pPr algn="l"/>
            <a:r>
              <a:rPr lang="zh-CN" altLang="en-US" sz="2000" dirty="0">
                <a:solidFill>
                  <a:prstClr val="black"/>
                </a:solidFill>
                <a:latin typeface="SimSun" panose="02010600030101010101" pitchFamily="2" charset="-122"/>
                <a:ea typeface="SimSun" panose="02010600030101010101" pitchFamily="2" charset="-122"/>
              </a:rPr>
              <a:t>公钥</a:t>
            </a:r>
            <a:r>
              <a:rPr lang="en-US" altLang="zh-CN" sz="2000" dirty="0">
                <a:solidFill>
                  <a:prstClr val="black"/>
                </a:solidFill>
                <a:latin typeface="SimSun" panose="02010600030101010101" pitchFamily="2" charset="-122"/>
                <a:ea typeface="SimSun" panose="02010600030101010101" pitchFamily="2" charset="-122"/>
              </a:rPr>
              <a:t>-&gt;</a:t>
            </a:r>
            <a:r>
              <a:rPr lang="zh-CN" altLang="en-US" sz="2000" dirty="0">
                <a:solidFill>
                  <a:prstClr val="black"/>
                </a:solidFill>
                <a:latin typeface="SimSun" panose="02010600030101010101" pitchFamily="2" charset="-122"/>
                <a:ea typeface="SimSun" panose="02010600030101010101" pitchFamily="2" charset="-122"/>
              </a:rPr>
              <a:t>比特币地址</a:t>
            </a:r>
            <a:endParaRPr lang="zh-CN" altLang="en-US" sz="2000" dirty="0">
              <a:latin typeface="SimSun" panose="02010600030101010101" pitchFamily="2" charset="-122"/>
              <a:ea typeface="SimSun" panose="02010600030101010101" pitchFamily="2" charset="-122"/>
            </a:endParaRPr>
          </a:p>
        </p:txBody>
      </p:sp>
      <p:sp>
        <p:nvSpPr>
          <p:cNvPr id="2" name="矩形 1"/>
          <p:cNvSpPr/>
          <p:nvPr/>
        </p:nvSpPr>
        <p:spPr>
          <a:xfrm>
            <a:off x="567559" y="1072679"/>
            <a:ext cx="11172496" cy="2466381"/>
          </a:xfrm>
          <a:prstGeom prst="rect">
            <a:avLst/>
          </a:prstGeom>
        </p:spPr>
        <p:txBody>
          <a:bodyPr wrap="square">
            <a:spAutoFit/>
          </a:bodyPr>
          <a:lstStyle/>
          <a:p>
            <a:pPr>
              <a:lnSpc>
                <a:spcPct val="200000"/>
              </a:lnSpc>
            </a:pPr>
            <a:r>
              <a:rPr lang="en-GB" altLang="zh-CN" sz="2000" dirty="0">
                <a:solidFill>
                  <a:srgbClr val="333333"/>
                </a:solidFill>
                <a:latin typeface="Arial" panose="020B0604020202090204" pitchFamily="34" charset="0"/>
              </a:rPr>
              <a:t>RIPEMD-160</a:t>
            </a:r>
            <a:r>
              <a:rPr lang="zh-CN" altLang="en-US" sz="2000" dirty="0">
                <a:solidFill>
                  <a:srgbClr val="333333"/>
                </a:solidFill>
                <a:latin typeface="Arial" panose="020B0604020202090204" pitchFamily="34" charset="0"/>
              </a:rPr>
              <a:t>是以原始版</a:t>
            </a:r>
            <a:r>
              <a:rPr lang="en-GB" altLang="zh-CN" sz="2000" dirty="0">
                <a:solidFill>
                  <a:srgbClr val="333333"/>
                </a:solidFill>
                <a:latin typeface="Arial" panose="020B0604020202090204" pitchFamily="34" charset="0"/>
              </a:rPr>
              <a:t>RIPEMD</a:t>
            </a:r>
            <a:r>
              <a:rPr lang="zh-CN" altLang="en-US" sz="2000" dirty="0">
                <a:solidFill>
                  <a:srgbClr val="333333"/>
                </a:solidFill>
                <a:latin typeface="Arial" panose="020B0604020202090204" pitchFamily="34" charset="0"/>
              </a:rPr>
              <a:t>所改进的</a:t>
            </a:r>
            <a:r>
              <a:rPr lang="en-US" altLang="zh-CN" sz="2000" dirty="0">
                <a:solidFill>
                  <a:srgbClr val="333333"/>
                </a:solidFill>
                <a:latin typeface="Arial" panose="020B0604020202090204" pitchFamily="34" charset="0"/>
              </a:rPr>
              <a:t>160</a:t>
            </a:r>
            <a:r>
              <a:rPr lang="zh-CN" altLang="en-US" sz="2000" dirty="0">
                <a:solidFill>
                  <a:srgbClr val="333333"/>
                </a:solidFill>
                <a:latin typeface="Arial" panose="020B0604020202090204" pitchFamily="34" charset="0"/>
              </a:rPr>
              <a:t>位元版本，而且是</a:t>
            </a:r>
            <a:r>
              <a:rPr lang="en-GB" altLang="zh-CN" sz="2000" dirty="0">
                <a:solidFill>
                  <a:srgbClr val="333333"/>
                </a:solidFill>
                <a:latin typeface="Arial" panose="020B0604020202090204" pitchFamily="34" charset="0"/>
              </a:rPr>
              <a:t>RIPEMD</a:t>
            </a:r>
            <a:r>
              <a:rPr lang="zh-CN" altLang="en-US" sz="2000" dirty="0">
                <a:solidFill>
                  <a:srgbClr val="333333"/>
                </a:solidFill>
                <a:latin typeface="Arial" panose="020B0604020202090204" pitchFamily="34" charset="0"/>
              </a:rPr>
              <a:t>系列中最常见的版本。 </a:t>
            </a:r>
            <a:r>
              <a:rPr lang="en-GB" altLang="zh-CN" sz="2000" dirty="0">
                <a:solidFill>
                  <a:srgbClr val="333333"/>
                </a:solidFill>
                <a:latin typeface="Arial" panose="020B0604020202090204" pitchFamily="34" charset="0"/>
              </a:rPr>
              <a:t>RIPEMD-160</a:t>
            </a:r>
            <a:r>
              <a:rPr lang="zh-CN" altLang="en-US" sz="2000" dirty="0">
                <a:solidFill>
                  <a:srgbClr val="333333"/>
                </a:solidFill>
                <a:latin typeface="Arial" panose="020B0604020202090204" pitchFamily="34" charset="0"/>
              </a:rPr>
              <a:t>是设计给学术社群所使用的，刚好相对于美国国家安全局所设计</a:t>
            </a:r>
            <a:r>
              <a:rPr lang="en-GB" altLang="zh-CN" sz="2000" dirty="0">
                <a:solidFill>
                  <a:srgbClr val="136EC2"/>
                </a:solidFill>
                <a:latin typeface="Arial" panose="020B0604020202090204" pitchFamily="34" charset="0"/>
                <a:hlinkClick r:id="rId1"/>
              </a:rPr>
              <a:t>SHA-1</a:t>
            </a:r>
            <a:r>
              <a:rPr lang="zh-CN" altLang="en-US" sz="2000" dirty="0">
                <a:solidFill>
                  <a:srgbClr val="333333"/>
                </a:solidFill>
                <a:latin typeface="Arial" panose="020B0604020202090204" pitchFamily="34" charset="0"/>
              </a:rPr>
              <a:t>和</a:t>
            </a:r>
            <a:r>
              <a:rPr lang="en-GB" altLang="zh-CN" sz="2000" dirty="0">
                <a:solidFill>
                  <a:srgbClr val="136EC2"/>
                </a:solidFill>
                <a:latin typeface="Arial" panose="020B0604020202090204" pitchFamily="34" charset="0"/>
                <a:hlinkClick r:id="rId2"/>
              </a:rPr>
              <a:t>SHA-2</a:t>
            </a:r>
            <a:r>
              <a:rPr lang="zh-CN" altLang="en-US" sz="2000" dirty="0">
                <a:solidFill>
                  <a:srgbClr val="333333"/>
                </a:solidFill>
                <a:latin typeface="Arial" panose="020B0604020202090204" pitchFamily="34" charset="0"/>
              </a:rPr>
              <a:t>算法。 另一方面，</a:t>
            </a:r>
            <a:r>
              <a:rPr lang="en-GB" altLang="zh-CN" sz="2000" dirty="0">
                <a:solidFill>
                  <a:srgbClr val="333333"/>
                </a:solidFill>
                <a:latin typeface="Arial" panose="020B0604020202090204" pitchFamily="34" charset="0"/>
              </a:rPr>
              <a:t>RIPEMD-160</a:t>
            </a:r>
            <a:r>
              <a:rPr lang="zh-CN" altLang="en-US" sz="2000" dirty="0">
                <a:solidFill>
                  <a:srgbClr val="333333"/>
                </a:solidFill>
                <a:latin typeface="Arial" panose="020B0604020202090204" pitchFamily="34" charset="0"/>
              </a:rPr>
              <a:t>比</a:t>
            </a:r>
            <a:r>
              <a:rPr lang="en-GB" altLang="zh-CN" sz="2000" dirty="0">
                <a:solidFill>
                  <a:srgbClr val="333333"/>
                </a:solidFill>
                <a:latin typeface="Arial" panose="020B0604020202090204" pitchFamily="34" charset="0"/>
              </a:rPr>
              <a:t>SHA-1</a:t>
            </a:r>
            <a:r>
              <a:rPr lang="zh-CN" altLang="en-US" sz="2000" dirty="0">
                <a:solidFill>
                  <a:srgbClr val="333333"/>
                </a:solidFill>
                <a:latin typeface="Arial" panose="020B0604020202090204" pitchFamily="34" charset="0"/>
              </a:rPr>
              <a:t>较少使用，所以可能造成</a:t>
            </a:r>
            <a:r>
              <a:rPr lang="en-GB" altLang="zh-CN" sz="2000" dirty="0">
                <a:solidFill>
                  <a:srgbClr val="333333"/>
                </a:solidFill>
                <a:latin typeface="Arial" panose="020B0604020202090204" pitchFamily="34" charset="0"/>
              </a:rPr>
              <a:t>RIPEMD-160</a:t>
            </a:r>
            <a:r>
              <a:rPr lang="zh-CN" altLang="en-US" sz="2000" dirty="0">
                <a:solidFill>
                  <a:srgbClr val="333333"/>
                </a:solidFill>
                <a:latin typeface="Arial" panose="020B0604020202090204" pitchFamily="34" charset="0"/>
              </a:rPr>
              <a:t>比</a:t>
            </a:r>
            <a:r>
              <a:rPr lang="en-GB" altLang="zh-CN" sz="2000" dirty="0">
                <a:solidFill>
                  <a:srgbClr val="333333"/>
                </a:solidFill>
                <a:latin typeface="Arial" panose="020B0604020202090204" pitchFamily="34" charset="0"/>
              </a:rPr>
              <a:t>SHA</a:t>
            </a:r>
            <a:r>
              <a:rPr lang="zh-CN" altLang="en-US" sz="2000" dirty="0">
                <a:solidFill>
                  <a:srgbClr val="333333"/>
                </a:solidFill>
                <a:latin typeface="Arial" panose="020B0604020202090204" pitchFamily="34" charset="0"/>
              </a:rPr>
              <a:t>还不常被审查。另外，</a:t>
            </a:r>
            <a:r>
              <a:rPr lang="en-GB" altLang="zh-CN" sz="2000" dirty="0">
                <a:solidFill>
                  <a:srgbClr val="333333"/>
                </a:solidFill>
                <a:latin typeface="Arial" panose="020B0604020202090204" pitchFamily="34" charset="0"/>
              </a:rPr>
              <a:t>RIPEMD-160</a:t>
            </a:r>
            <a:r>
              <a:rPr lang="zh-CN" altLang="en-US" sz="2000" dirty="0">
                <a:solidFill>
                  <a:srgbClr val="333333"/>
                </a:solidFill>
                <a:latin typeface="Arial" panose="020B0604020202090204" pitchFamily="34" charset="0"/>
              </a:rPr>
              <a:t>并没有任何专利所限制。</a:t>
            </a:r>
            <a:endParaRPr lang="zh-CN" altLang="en-US" sz="2000" dirty="0"/>
          </a:p>
        </p:txBody>
      </p:sp>
      <p:sp>
        <p:nvSpPr>
          <p:cNvPr id="3" name="矩形 2"/>
          <p:cNvSpPr/>
          <p:nvPr/>
        </p:nvSpPr>
        <p:spPr>
          <a:xfrm>
            <a:off x="567560" y="3699330"/>
            <a:ext cx="11056881" cy="2459006"/>
          </a:xfrm>
          <a:prstGeom prst="rect">
            <a:avLst/>
          </a:prstGeom>
        </p:spPr>
        <p:txBody>
          <a:bodyPr wrap="square">
            <a:spAutoFit/>
          </a:bodyPr>
          <a:lstStyle/>
          <a:p>
            <a:pPr>
              <a:lnSpc>
                <a:spcPct val="200000"/>
              </a:lnSpc>
            </a:pPr>
            <a:r>
              <a:rPr lang="en-US" altLang="zh-CN" sz="2000" dirty="0">
                <a:solidFill>
                  <a:srgbClr val="333333"/>
                </a:solidFill>
                <a:latin typeface="Arial" panose="020B0604020202090204" pitchFamily="34" charset="0"/>
              </a:rPr>
              <a:t>160</a:t>
            </a:r>
            <a:r>
              <a:rPr lang="zh-CN" altLang="en-US" sz="2000" dirty="0">
                <a:solidFill>
                  <a:srgbClr val="333333"/>
                </a:solidFill>
                <a:latin typeface="Arial" panose="020B0604020202090204" pitchFamily="34" charset="0"/>
              </a:rPr>
              <a:t>位元的</a:t>
            </a:r>
            <a:r>
              <a:rPr lang="en-GB" altLang="zh-CN" sz="2000" dirty="0">
                <a:solidFill>
                  <a:srgbClr val="333333"/>
                </a:solidFill>
                <a:latin typeface="Arial" panose="020B0604020202090204" pitchFamily="34" charset="0"/>
              </a:rPr>
              <a:t>RIPEMD-160</a:t>
            </a:r>
            <a:r>
              <a:rPr lang="zh-CN" altLang="en-US" sz="2000" dirty="0">
                <a:solidFill>
                  <a:srgbClr val="333333"/>
                </a:solidFill>
                <a:latin typeface="Arial" panose="020B0604020202090204" pitchFamily="34" charset="0"/>
              </a:rPr>
              <a:t>哈希值是以</a:t>
            </a:r>
            <a:r>
              <a:rPr lang="en-US" altLang="zh-CN" sz="2000" dirty="0">
                <a:solidFill>
                  <a:srgbClr val="333333"/>
                </a:solidFill>
                <a:latin typeface="Arial" panose="020B0604020202090204" pitchFamily="34" charset="0"/>
              </a:rPr>
              <a:t>40</a:t>
            </a:r>
            <a:r>
              <a:rPr lang="zh-CN" altLang="en-US" sz="2000" dirty="0">
                <a:solidFill>
                  <a:srgbClr val="333333"/>
                </a:solidFill>
                <a:latin typeface="Arial" panose="020B0604020202090204" pitchFamily="34" charset="0"/>
              </a:rPr>
              <a:t>位的十六进制所表示（即，</a:t>
            </a:r>
            <a:r>
              <a:rPr lang="en-US" altLang="zh-CN" sz="2000" dirty="0">
                <a:solidFill>
                  <a:srgbClr val="333333"/>
                </a:solidFill>
                <a:latin typeface="Arial" panose="020B0604020202090204" pitchFamily="34" charset="0"/>
              </a:rPr>
              <a:t>40</a:t>
            </a:r>
            <a:r>
              <a:rPr lang="zh-CN" altLang="en-US" sz="2000" dirty="0">
                <a:solidFill>
                  <a:srgbClr val="333333"/>
                </a:solidFill>
                <a:latin typeface="Arial" panose="020B0604020202090204" pitchFamily="34" charset="0"/>
              </a:rPr>
              <a:t>*</a:t>
            </a:r>
            <a:r>
              <a:rPr lang="en-US" altLang="zh-CN" sz="2000" dirty="0">
                <a:solidFill>
                  <a:srgbClr val="333333"/>
                </a:solidFill>
                <a:latin typeface="Arial" panose="020B0604020202090204" pitchFamily="34" charset="0"/>
              </a:rPr>
              <a:t>4=160bit</a:t>
            </a:r>
            <a:r>
              <a:rPr lang="zh-CN" altLang="en-US" sz="2000" dirty="0">
                <a:solidFill>
                  <a:srgbClr val="333333"/>
                </a:solidFill>
                <a:latin typeface="Arial" panose="020B0604020202090204" pitchFamily="34" charset="0"/>
              </a:rPr>
              <a:t>）。 下面表明了</a:t>
            </a:r>
            <a:r>
              <a:rPr lang="en-US" altLang="zh-CN" sz="2000" dirty="0">
                <a:solidFill>
                  <a:srgbClr val="333333"/>
                </a:solidFill>
                <a:latin typeface="Arial" panose="020B0604020202090204" pitchFamily="34" charset="0"/>
              </a:rPr>
              <a:t>43</a:t>
            </a:r>
            <a:r>
              <a:rPr lang="zh-CN" altLang="en-US" sz="2000" dirty="0">
                <a:solidFill>
                  <a:srgbClr val="333333"/>
                </a:solidFill>
                <a:latin typeface="Arial" panose="020B0604020202090204" pitchFamily="34" charset="0"/>
              </a:rPr>
              <a:t>字节</a:t>
            </a:r>
            <a:r>
              <a:rPr lang="en-GB" altLang="zh-CN" sz="2000" dirty="0">
                <a:solidFill>
                  <a:srgbClr val="333333"/>
                </a:solidFill>
                <a:latin typeface="Arial" panose="020B0604020202090204" pitchFamily="34" charset="0"/>
                <a:hlinkClick r:id="rId3"/>
              </a:rPr>
              <a:t>ASCII</a:t>
            </a:r>
            <a:r>
              <a:rPr lang="zh-CN" altLang="en-US" sz="2000" dirty="0">
                <a:solidFill>
                  <a:srgbClr val="333333"/>
                </a:solidFill>
                <a:latin typeface="Arial" panose="020B0604020202090204" pitchFamily="34" charset="0"/>
                <a:hlinkClick r:id="rId3"/>
              </a:rPr>
              <a:t>码</a:t>
            </a:r>
            <a:r>
              <a:rPr lang="zh-CN" altLang="en-US" sz="2000" dirty="0">
                <a:solidFill>
                  <a:srgbClr val="333333"/>
                </a:solidFill>
                <a:latin typeface="Arial" panose="020B0604020202090204" pitchFamily="34" charset="0"/>
              </a:rPr>
              <a:t>的输入与其对应的</a:t>
            </a:r>
            <a:r>
              <a:rPr lang="en-GB" altLang="zh-CN" sz="2000" dirty="0">
                <a:solidFill>
                  <a:srgbClr val="333333"/>
                </a:solidFill>
                <a:latin typeface="Arial" panose="020B0604020202090204" pitchFamily="34" charset="0"/>
              </a:rPr>
              <a:t>RIPEMD-160</a:t>
            </a:r>
            <a:r>
              <a:rPr lang="zh-CN" altLang="en-US" sz="2000" dirty="0">
                <a:solidFill>
                  <a:srgbClr val="333333"/>
                </a:solidFill>
                <a:latin typeface="Arial" panose="020B0604020202090204" pitchFamily="34" charset="0"/>
              </a:rPr>
              <a:t>哈希值：</a:t>
            </a:r>
            <a:endParaRPr lang="zh-CN" altLang="en-US" sz="2000" dirty="0">
              <a:solidFill>
                <a:srgbClr val="333333"/>
              </a:solidFill>
              <a:latin typeface="Arial" panose="020B0604020202090204" pitchFamily="34" charset="0"/>
            </a:endParaRPr>
          </a:p>
          <a:p>
            <a:pPr>
              <a:lnSpc>
                <a:spcPct val="200000"/>
              </a:lnSpc>
            </a:pPr>
            <a:r>
              <a:rPr lang="en-GB" altLang="zh-CN" sz="2000" dirty="0">
                <a:solidFill>
                  <a:srgbClr val="333333"/>
                </a:solidFill>
                <a:latin typeface="Arial" panose="020B0604020202090204" pitchFamily="34" charset="0"/>
              </a:rPr>
              <a:t>RIPEMD-160("The quick brown fox</a:t>
            </a:r>
            <a:r>
              <a:rPr lang="zh-CN" altLang="en-GB" sz="2000" dirty="0">
                <a:solidFill>
                  <a:srgbClr val="333333"/>
                </a:solidFill>
                <a:latin typeface="Arial" panose="020B0604020202090204" pitchFamily="34" charset="0"/>
              </a:rPr>
              <a:t>　</a:t>
            </a:r>
            <a:r>
              <a:rPr lang="en-GB" altLang="zh-CN" sz="2000" dirty="0">
                <a:solidFill>
                  <a:srgbClr val="333333"/>
                </a:solidFill>
                <a:latin typeface="Arial" panose="020B0604020202090204" pitchFamily="34" charset="0"/>
              </a:rPr>
              <a:t>jumps over the lazy dog")= 37f332f68db77bd9d7edd4969571ad671cf9dd3b</a:t>
            </a:r>
            <a:endParaRPr lang="en-GB" altLang="zh-CN" sz="2000" dirty="0">
              <a:solidFill>
                <a:srgbClr val="333333"/>
              </a:solidFill>
              <a:latin typeface="Arial" panose="020B060402020209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193627" y="226191"/>
            <a:ext cx="7262648" cy="2813142"/>
          </a:xfrm>
          <a:prstGeom prst="rect">
            <a:avLst/>
          </a:prstGeom>
        </p:spPr>
        <p:txBody>
          <a:bodyPr wrap="square">
            <a:spAutoFit/>
          </a:bodyPr>
          <a:lstStyle/>
          <a:p>
            <a:pPr>
              <a:lnSpc>
                <a:spcPct val="150000"/>
              </a:lnSpc>
            </a:pPr>
            <a:r>
              <a:rPr lang="en-US" altLang="zh-CN" sz="2000" dirty="0">
                <a:solidFill>
                  <a:srgbClr val="4A4A4A"/>
                </a:solidFill>
                <a:latin typeface="Microsoft YaHei" panose="020B0503020204020204" pitchFamily="34" charset="-122"/>
                <a:ea typeface="Microsoft YaHei" panose="020B0503020204020204" pitchFamily="34" charset="-122"/>
              </a:rPr>
              <a:t>《</a:t>
            </a:r>
            <a:r>
              <a:rPr lang="zh-CN" altLang="en-US" sz="2000" dirty="0">
                <a:solidFill>
                  <a:srgbClr val="4A4A4A"/>
                </a:solidFill>
                <a:latin typeface="Microsoft YaHei" panose="020B0503020204020204" pitchFamily="34" charset="-122"/>
                <a:ea typeface="Microsoft YaHei" panose="020B0503020204020204" pitchFamily="34" charset="-122"/>
              </a:rPr>
              <a:t>中华人民共和国国民经济和社会发展第十四个五年规划和</a:t>
            </a:r>
            <a:r>
              <a:rPr lang="en-US" altLang="zh-CN" sz="2000" dirty="0">
                <a:solidFill>
                  <a:srgbClr val="4A4A4A"/>
                </a:solidFill>
                <a:latin typeface="Microsoft YaHei" panose="020B0503020204020204" pitchFamily="34" charset="-122"/>
                <a:ea typeface="Microsoft YaHei" panose="020B0503020204020204" pitchFamily="34" charset="-122"/>
              </a:rPr>
              <a:t>2035</a:t>
            </a:r>
            <a:r>
              <a:rPr lang="zh-CN" altLang="en-US" sz="2000" dirty="0">
                <a:solidFill>
                  <a:srgbClr val="4A4A4A"/>
                </a:solidFill>
                <a:latin typeface="Microsoft YaHei" panose="020B0503020204020204" pitchFamily="34" charset="-122"/>
                <a:ea typeface="Microsoft YaHei" panose="020B0503020204020204" pitchFamily="34" charset="-122"/>
              </a:rPr>
              <a:t>年远景目标纲要</a:t>
            </a:r>
            <a:r>
              <a:rPr lang="en-US" altLang="zh-CN" sz="2000" dirty="0">
                <a:solidFill>
                  <a:srgbClr val="4A4A4A"/>
                </a:solidFill>
                <a:latin typeface="Microsoft YaHei" panose="020B0503020204020204" pitchFamily="34" charset="-122"/>
                <a:ea typeface="Microsoft YaHei" panose="020B0503020204020204" pitchFamily="34" charset="-122"/>
              </a:rPr>
              <a:t>》</a:t>
            </a:r>
            <a:r>
              <a:rPr lang="zh-CN" altLang="en-US" sz="2000" dirty="0">
                <a:solidFill>
                  <a:srgbClr val="4A4A4A"/>
                </a:solidFill>
                <a:latin typeface="Microsoft YaHei" panose="020B0503020204020204" pitchFamily="34" charset="-122"/>
                <a:ea typeface="Microsoft YaHei" panose="020B0503020204020204" pitchFamily="34" charset="-122"/>
              </a:rPr>
              <a:t>（下称</a:t>
            </a:r>
            <a:r>
              <a:rPr lang="en-US" altLang="zh-CN" sz="2000" dirty="0">
                <a:solidFill>
                  <a:srgbClr val="4A4A4A"/>
                </a:solidFill>
                <a:latin typeface="Microsoft YaHei" panose="020B0503020204020204" pitchFamily="34" charset="-122"/>
                <a:ea typeface="Microsoft YaHei" panose="020B0503020204020204" pitchFamily="34" charset="-122"/>
              </a:rPr>
              <a:t>《</a:t>
            </a:r>
            <a:r>
              <a:rPr lang="zh-CN" altLang="en-US" sz="2000" dirty="0">
                <a:solidFill>
                  <a:srgbClr val="4A4A4A"/>
                </a:solidFill>
                <a:latin typeface="Microsoft YaHei" panose="020B0503020204020204" pitchFamily="34" charset="-122"/>
                <a:ea typeface="Microsoft YaHei" panose="020B0503020204020204" pitchFamily="34" charset="-122"/>
              </a:rPr>
              <a:t>十四五规划纲要</a:t>
            </a:r>
            <a:r>
              <a:rPr lang="en-US" altLang="zh-CN" sz="2000" dirty="0">
                <a:solidFill>
                  <a:srgbClr val="4A4A4A"/>
                </a:solidFill>
                <a:latin typeface="Microsoft YaHei" panose="020B0503020204020204" pitchFamily="34" charset="-122"/>
                <a:ea typeface="Microsoft YaHei" panose="020B0503020204020204" pitchFamily="34" charset="-122"/>
              </a:rPr>
              <a:t>》</a:t>
            </a:r>
            <a:r>
              <a:rPr lang="zh-CN" altLang="en-US" sz="2000" dirty="0">
                <a:solidFill>
                  <a:srgbClr val="4A4A4A"/>
                </a:solidFill>
                <a:latin typeface="Microsoft YaHei" panose="020B0503020204020204" pitchFamily="34" charset="-122"/>
                <a:ea typeface="Microsoft YaHei" panose="020B0503020204020204" pitchFamily="34" charset="-122"/>
              </a:rPr>
              <a:t>）在“加快数字发展建设数字中国”篇章中，</a:t>
            </a:r>
            <a:r>
              <a:rPr lang="zh-CN" altLang="en-US" sz="2000" dirty="0">
                <a:solidFill>
                  <a:srgbClr val="FF0000"/>
                </a:solidFill>
                <a:latin typeface="Microsoft YaHei" panose="020B0503020204020204" pitchFamily="34" charset="-122"/>
                <a:ea typeface="Microsoft YaHei" panose="020B0503020204020204" pitchFamily="34" charset="-122"/>
              </a:rPr>
              <a:t>区块链被列为“十四五”七大数字经济重点产业之一</a:t>
            </a:r>
            <a:r>
              <a:rPr lang="zh-CN" altLang="en-US" sz="2000" dirty="0">
                <a:solidFill>
                  <a:srgbClr val="4A4A4A"/>
                </a:solidFill>
                <a:latin typeface="Microsoft YaHei" panose="020B0503020204020204" pitchFamily="34" charset="-122"/>
                <a:ea typeface="Microsoft YaHei" panose="020B0503020204020204" pitchFamily="34" charset="-122"/>
              </a:rPr>
              <a:t>，迎来创新发展新机遇。区块链首次被纳入国家五年规划当中，成为发展数字经济和建设数字中国的重要载体。</a:t>
            </a:r>
            <a:endParaRPr lang="zh-CN" altLang="en-US" sz="2000" dirty="0"/>
          </a:p>
        </p:txBody>
      </p:sp>
      <p:pic>
        <p:nvPicPr>
          <p:cNvPr id="4" name="图片 3"/>
          <p:cNvPicPr>
            <a:picLocks noChangeAspect="1"/>
          </p:cNvPicPr>
          <p:nvPr/>
        </p:nvPicPr>
        <p:blipFill>
          <a:blip r:embed="rId1"/>
          <a:stretch>
            <a:fillRect/>
          </a:stretch>
        </p:blipFill>
        <p:spPr>
          <a:xfrm>
            <a:off x="220279" y="226191"/>
            <a:ext cx="3175000" cy="2222500"/>
          </a:xfrm>
          <a:prstGeom prst="rect">
            <a:avLst/>
          </a:prstGeom>
        </p:spPr>
      </p:pic>
      <p:sp>
        <p:nvSpPr>
          <p:cNvPr id="5" name="矩形 4"/>
          <p:cNvSpPr/>
          <p:nvPr/>
        </p:nvSpPr>
        <p:spPr>
          <a:xfrm>
            <a:off x="394137" y="2448691"/>
            <a:ext cx="2827283" cy="3416769"/>
          </a:xfrm>
          <a:prstGeom prst="rect">
            <a:avLst/>
          </a:prstGeom>
        </p:spPr>
        <p:txBody>
          <a:bodyPr wrap="square">
            <a:spAutoFit/>
          </a:bodyPr>
          <a:lstStyle/>
          <a:p>
            <a:pPr>
              <a:lnSpc>
                <a:spcPct val="200000"/>
              </a:lnSpc>
            </a:pPr>
            <a:r>
              <a:rPr lang="en-US" altLang="zh-CN" sz="2800" dirty="0">
                <a:solidFill>
                  <a:srgbClr val="FF0000"/>
                </a:solidFill>
                <a:latin typeface="Arial" panose="020B0604020202090204" pitchFamily="34" charset="0"/>
              </a:rPr>
              <a:t>2021</a:t>
            </a:r>
            <a:r>
              <a:rPr lang="zh-CN" altLang="en-US" sz="2800" dirty="0">
                <a:solidFill>
                  <a:srgbClr val="FF0000"/>
                </a:solidFill>
                <a:latin typeface="Arial" panose="020B0604020202090204" pitchFamily="34" charset="0"/>
              </a:rPr>
              <a:t>年</a:t>
            </a:r>
            <a:r>
              <a:rPr lang="en-US" altLang="zh-CN" sz="2800" dirty="0">
                <a:solidFill>
                  <a:srgbClr val="FF0000"/>
                </a:solidFill>
                <a:latin typeface="Arial" panose="020B0604020202090204" pitchFamily="34" charset="0"/>
              </a:rPr>
              <a:t>3</a:t>
            </a:r>
            <a:r>
              <a:rPr lang="zh-CN" altLang="en-US" sz="2800" dirty="0">
                <a:solidFill>
                  <a:srgbClr val="FF0000"/>
                </a:solidFill>
                <a:latin typeface="Arial" panose="020B0604020202090204" pitchFamily="34" charset="0"/>
              </a:rPr>
              <a:t>月</a:t>
            </a:r>
            <a:r>
              <a:rPr lang="en-US" altLang="zh-CN" sz="2800" dirty="0">
                <a:solidFill>
                  <a:srgbClr val="FF0000"/>
                </a:solidFill>
                <a:latin typeface="Arial" panose="020B0604020202090204" pitchFamily="34" charset="0"/>
              </a:rPr>
              <a:t>11</a:t>
            </a:r>
            <a:r>
              <a:rPr lang="zh-CN" altLang="en-US" sz="2800" dirty="0">
                <a:solidFill>
                  <a:srgbClr val="FF0000"/>
                </a:solidFill>
                <a:latin typeface="Arial" panose="020B0604020202090204" pitchFamily="34" charset="0"/>
              </a:rPr>
              <a:t>日</a:t>
            </a:r>
            <a:r>
              <a:rPr lang="zh-CN" altLang="en-US" sz="2800" dirty="0">
                <a:solidFill>
                  <a:srgbClr val="333333"/>
                </a:solidFill>
                <a:latin typeface="Arial" panose="020B0604020202090204" pitchFamily="34" charset="0"/>
              </a:rPr>
              <a:t>，十三届全国人大四次会议表决通过。</a:t>
            </a:r>
            <a:endParaRPr lang="zh-CN" altLang="en-US" sz="2800" dirty="0"/>
          </a:p>
        </p:txBody>
      </p:sp>
      <p:pic>
        <p:nvPicPr>
          <p:cNvPr id="2" name="图片 1"/>
          <p:cNvPicPr>
            <a:picLocks noChangeAspect="1"/>
          </p:cNvPicPr>
          <p:nvPr/>
        </p:nvPicPr>
        <p:blipFill>
          <a:blip r:embed="rId2"/>
          <a:stretch>
            <a:fillRect/>
          </a:stretch>
        </p:blipFill>
        <p:spPr>
          <a:xfrm>
            <a:off x="4068816" y="3039333"/>
            <a:ext cx="7558251" cy="3513315"/>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53682" y="610747"/>
            <a:ext cx="2628900" cy="461932"/>
          </a:xfrm>
        </p:spPr>
        <p:txBody>
          <a:bodyPr/>
          <a:lstStyle/>
          <a:p>
            <a:pPr algn="l"/>
            <a:r>
              <a:rPr lang="zh-CN" altLang="en-US" sz="2000" dirty="0">
                <a:solidFill>
                  <a:prstClr val="black"/>
                </a:solidFill>
                <a:latin typeface="SimSun" panose="02010600030101010101" pitchFamily="2" charset="-122"/>
                <a:ea typeface="SimSun" panose="02010600030101010101" pitchFamily="2" charset="-122"/>
              </a:rPr>
              <a:t>公钥</a:t>
            </a:r>
            <a:r>
              <a:rPr lang="en-US" altLang="zh-CN" sz="2000" dirty="0">
                <a:solidFill>
                  <a:prstClr val="black"/>
                </a:solidFill>
                <a:latin typeface="SimSun" panose="02010600030101010101" pitchFamily="2" charset="-122"/>
                <a:ea typeface="SimSun" panose="02010600030101010101" pitchFamily="2" charset="-122"/>
              </a:rPr>
              <a:t>-&gt;</a:t>
            </a:r>
            <a:r>
              <a:rPr lang="zh-CN" altLang="en-US" sz="2000" dirty="0">
                <a:solidFill>
                  <a:prstClr val="black"/>
                </a:solidFill>
                <a:latin typeface="SimSun" panose="02010600030101010101" pitchFamily="2" charset="-122"/>
                <a:ea typeface="SimSun" panose="02010600030101010101" pitchFamily="2" charset="-122"/>
              </a:rPr>
              <a:t>比特币地址</a:t>
            </a:r>
            <a:endParaRPr lang="zh-CN" altLang="en-US" sz="2000" dirty="0">
              <a:latin typeface="SimSun" panose="02010600030101010101" pitchFamily="2" charset="-122"/>
              <a:ea typeface="SimSun" panose="02010600030101010101" pitchFamily="2" charset="-122"/>
            </a:endParaRPr>
          </a:p>
        </p:txBody>
      </p:sp>
      <p:sp>
        <p:nvSpPr>
          <p:cNvPr id="5" name="矩形 4"/>
          <p:cNvSpPr/>
          <p:nvPr/>
        </p:nvSpPr>
        <p:spPr>
          <a:xfrm>
            <a:off x="545815" y="1214906"/>
            <a:ext cx="11100370" cy="966483"/>
          </a:xfrm>
          <a:prstGeom prst="rect">
            <a:avLst/>
          </a:prstGeom>
        </p:spPr>
        <p:txBody>
          <a:bodyPr wrap="square">
            <a:spAutoFit/>
          </a:bodyPr>
          <a:lstStyle/>
          <a:p>
            <a:pPr>
              <a:lnSpc>
                <a:spcPct val="150000"/>
              </a:lnSpc>
            </a:pPr>
            <a:r>
              <a:rPr lang="en-GB" altLang="zh-CN" sz="2000" b="1" dirty="0">
                <a:solidFill>
                  <a:srgbClr val="4D4D4D"/>
                </a:solidFill>
                <a:latin typeface="-apple-system"/>
              </a:rPr>
              <a:t>A=RIPEMD160(SHA256(K))</a:t>
            </a:r>
            <a:r>
              <a:rPr lang="zh-CN" altLang="en-GB" sz="2000" b="1" dirty="0">
                <a:solidFill>
                  <a:srgbClr val="4D4D4D"/>
                </a:solidFill>
                <a:latin typeface="-apple-system"/>
              </a:rPr>
              <a:t>，</a:t>
            </a:r>
            <a:r>
              <a:rPr lang="zh-CN" altLang="en-US" sz="2000" b="1" dirty="0">
                <a:solidFill>
                  <a:srgbClr val="4D4D4D"/>
                </a:solidFill>
                <a:latin typeface="-apple-system"/>
              </a:rPr>
              <a:t>其中</a:t>
            </a:r>
            <a:r>
              <a:rPr lang="en-GB" altLang="zh-CN" sz="2000" b="1" dirty="0">
                <a:solidFill>
                  <a:srgbClr val="4D4D4D"/>
                </a:solidFill>
                <a:latin typeface="-apple-system"/>
              </a:rPr>
              <a:t>K</a:t>
            </a:r>
            <a:r>
              <a:rPr lang="zh-CN" altLang="en-US" sz="2000" b="1" dirty="0">
                <a:solidFill>
                  <a:srgbClr val="4D4D4D"/>
                </a:solidFill>
                <a:latin typeface="-apple-system"/>
              </a:rPr>
              <a:t>是公钥，</a:t>
            </a:r>
            <a:r>
              <a:rPr lang="en-GB" altLang="zh-CN" sz="2000" b="1" dirty="0">
                <a:solidFill>
                  <a:srgbClr val="4D4D4D"/>
                </a:solidFill>
                <a:latin typeface="-apple-system"/>
              </a:rPr>
              <a:t>A</a:t>
            </a:r>
            <a:r>
              <a:rPr lang="zh-CN" altLang="en-US" sz="2000" b="1" dirty="0">
                <a:solidFill>
                  <a:srgbClr val="4D4D4D"/>
                </a:solidFill>
                <a:latin typeface="-apple-system"/>
              </a:rPr>
              <a:t>是地址。</a:t>
            </a:r>
            <a:endParaRPr lang="zh-CN" altLang="en-US" sz="2000" dirty="0">
              <a:solidFill>
                <a:srgbClr val="4D4D4D"/>
              </a:solidFill>
              <a:latin typeface="-apple-system"/>
            </a:endParaRPr>
          </a:p>
          <a:p>
            <a:pPr>
              <a:lnSpc>
                <a:spcPct val="150000"/>
              </a:lnSpc>
            </a:pPr>
            <a:r>
              <a:rPr lang="zh-CN" altLang="en-US" sz="2000" dirty="0">
                <a:solidFill>
                  <a:srgbClr val="6795B5"/>
                </a:solidFill>
                <a:latin typeface="-apple-system"/>
                <a:hlinkClick r:id="rId1"/>
              </a:rPr>
              <a:t>比特币地址</a:t>
            </a:r>
            <a:r>
              <a:rPr lang="zh-CN" altLang="en-US" sz="2000" dirty="0">
                <a:solidFill>
                  <a:srgbClr val="4D4D4D"/>
                </a:solidFill>
                <a:latin typeface="-apple-system"/>
              </a:rPr>
              <a:t>就是</a:t>
            </a:r>
            <a:r>
              <a:rPr lang="en-GB" altLang="zh-CN" sz="2000" b="1" dirty="0">
                <a:solidFill>
                  <a:srgbClr val="4D4D4D"/>
                </a:solidFill>
                <a:latin typeface="-apple-system"/>
              </a:rPr>
              <a:t>A</a:t>
            </a:r>
            <a:r>
              <a:rPr lang="zh-CN" altLang="en-US" sz="2000" dirty="0">
                <a:solidFill>
                  <a:srgbClr val="4D4D4D"/>
                </a:solidFill>
                <a:latin typeface="-apple-system"/>
              </a:rPr>
              <a:t>经过</a:t>
            </a:r>
            <a:r>
              <a:rPr lang="en-GB" altLang="zh-CN" sz="2000" dirty="0">
                <a:solidFill>
                  <a:srgbClr val="4D4D4D"/>
                </a:solidFill>
                <a:latin typeface="-apple-system"/>
              </a:rPr>
              <a:t>Base58Check</a:t>
            </a:r>
            <a:r>
              <a:rPr lang="zh-CN" altLang="en-US" sz="2000" dirty="0">
                <a:solidFill>
                  <a:srgbClr val="4D4D4D"/>
                </a:solidFill>
                <a:latin typeface="-apple-system"/>
              </a:rPr>
              <a:t>编码过后得来的。</a:t>
            </a:r>
            <a:endParaRPr lang="zh-CN" altLang="en-US" sz="2000" b="0" i="0" dirty="0">
              <a:solidFill>
                <a:srgbClr val="4D4D4D"/>
              </a:solidFill>
              <a:effectLst/>
              <a:latin typeface="-apple-system"/>
            </a:endParaRPr>
          </a:p>
        </p:txBody>
      </p:sp>
      <p:sp>
        <p:nvSpPr>
          <p:cNvPr id="6" name="矩形 5"/>
          <p:cNvSpPr/>
          <p:nvPr/>
        </p:nvSpPr>
        <p:spPr>
          <a:xfrm>
            <a:off x="534582" y="4357440"/>
            <a:ext cx="10972801" cy="1889813"/>
          </a:xfrm>
          <a:prstGeom prst="rect">
            <a:avLst/>
          </a:prstGeom>
        </p:spPr>
        <p:txBody>
          <a:bodyPr wrap="square">
            <a:spAutoFit/>
          </a:bodyPr>
          <a:lstStyle/>
          <a:p>
            <a:pPr>
              <a:lnSpc>
                <a:spcPct val="150000"/>
              </a:lnSpc>
            </a:pPr>
            <a:r>
              <a:rPr lang="en-GB" altLang="zh-CN" sz="2000" b="1" dirty="0">
                <a:solidFill>
                  <a:srgbClr val="FF0000"/>
                </a:solidFill>
                <a:latin typeface="-apple-system"/>
              </a:rPr>
              <a:t>Base58Check</a:t>
            </a:r>
            <a:r>
              <a:rPr lang="zh-CN" altLang="en-US" sz="2000" b="1" dirty="0">
                <a:solidFill>
                  <a:srgbClr val="FF0000"/>
                </a:solidFill>
                <a:latin typeface="-apple-system"/>
              </a:rPr>
              <a:t>编码过程？</a:t>
            </a:r>
            <a:endParaRPr lang="zh-CN" altLang="en-US" sz="2000" b="1" dirty="0">
              <a:solidFill>
                <a:srgbClr val="FF0000"/>
              </a:solidFill>
              <a:latin typeface="-apple-system"/>
            </a:endParaRPr>
          </a:p>
          <a:p>
            <a:pPr>
              <a:lnSpc>
                <a:spcPct val="150000"/>
              </a:lnSpc>
            </a:pPr>
            <a:r>
              <a:rPr lang="zh-CN" altLang="en-US" sz="2000" dirty="0">
                <a:solidFill>
                  <a:srgbClr val="4D4D4D"/>
                </a:solidFill>
                <a:latin typeface="-apple-system"/>
              </a:rPr>
              <a:t>首先我们要对数据添加一个称作“版本字节”的前缀，这个前缀用来识别</a:t>
            </a:r>
            <a:r>
              <a:rPr lang="zh-CN" altLang="en-US" sz="2000" b="1" dirty="0">
                <a:solidFill>
                  <a:srgbClr val="4D4D4D"/>
                </a:solidFill>
                <a:latin typeface="-apple-system"/>
              </a:rPr>
              <a:t>编码的数据的类型</a:t>
            </a:r>
            <a:r>
              <a:rPr lang="zh-CN" altLang="en-US" sz="2000" dirty="0">
                <a:solidFill>
                  <a:srgbClr val="4D4D4D"/>
                </a:solidFill>
                <a:latin typeface="-apple-system"/>
              </a:rPr>
              <a:t>。例如，比特币地址的前缀是 </a:t>
            </a:r>
            <a:r>
              <a:rPr lang="en-US" altLang="zh-CN" sz="2000" dirty="0">
                <a:solidFill>
                  <a:srgbClr val="4D4D4D"/>
                </a:solidFill>
                <a:latin typeface="-apple-system"/>
              </a:rPr>
              <a:t>0</a:t>
            </a:r>
            <a:r>
              <a:rPr lang="zh-CN" altLang="en-US" sz="2000" dirty="0">
                <a:solidFill>
                  <a:srgbClr val="4D4D4D"/>
                </a:solidFill>
                <a:latin typeface="-apple-system"/>
              </a:rPr>
              <a:t>（十六进制是 </a:t>
            </a:r>
            <a:r>
              <a:rPr lang="en-US" altLang="zh-CN" sz="2000" dirty="0">
                <a:solidFill>
                  <a:srgbClr val="4D4D4D"/>
                </a:solidFill>
                <a:latin typeface="-apple-system"/>
              </a:rPr>
              <a:t>0</a:t>
            </a:r>
            <a:r>
              <a:rPr lang="en-GB" altLang="zh-CN" sz="2000" dirty="0">
                <a:solidFill>
                  <a:srgbClr val="4D4D4D"/>
                </a:solidFill>
                <a:latin typeface="-apple-system"/>
              </a:rPr>
              <a:t>x00</a:t>
            </a:r>
            <a:r>
              <a:rPr lang="zh-CN" altLang="en-GB" sz="2000" dirty="0">
                <a:solidFill>
                  <a:srgbClr val="4D4D4D"/>
                </a:solidFill>
                <a:latin typeface="-apple-system"/>
              </a:rPr>
              <a:t>），</a:t>
            </a:r>
            <a:r>
              <a:rPr lang="zh-CN" altLang="en-US" sz="2000" dirty="0">
                <a:solidFill>
                  <a:srgbClr val="4D4D4D"/>
                </a:solidFill>
                <a:latin typeface="-apple-system"/>
              </a:rPr>
              <a:t>而对私钥编码时前缀是</a:t>
            </a:r>
            <a:r>
              <a:rPr lang="en-US" altLang="zh-CN" sz="2000" dirty="0">
                <a:solidFill>
                  <a:srgbClr val="4D4D4D"/>
                </a:solidFill>
                <a:latin typeface="-apple-system"/>
              </a:rPr>
              <a:t>128</a:t>
            </a:r>
            <a:r>
              <a:rPr lang="zh-CN" altLang="en-US" sz="2000" dirty="0">
                <a:solidFill>
                  <a:srgbClr val="4D4D4D"/>
                </a:solidFill>
                <a:latin typeface="-apple-system"/>
              </a:rPr>
              <a:t>（十六进制是 </a:t>
            </a:r>
            <a:r>
              <a:rPr lang="en-US" altLang="zh-CN" sz="2000" dirty="0">
                <a:solidFill>
                  <a:srgbClr val="4D4D4D"/>
                </a:solidFill>
                <a:latin typeface="-apple-system"/>
              </a:rPr>
              <a:t>0</a:t>
            </a:r>
            <a:r>
              <a:rPr lang="en-GB" altLang="zh-CN" sz="2000" dirty="0">
                <a:solidFill>
                  <a:srgbClr val="4D4D4D"/>
                </a:solidFill>
                <a:latin typeface="-apple-system"/>
              </a:rPr>
              <a:t>x80</a:t>
            </a:r>
            <a:r>
              <a:rPr lang="zh-CN" altLang="en-GB" sz="2000" dirty="0">
                <a:solidFill>
                  <a:srgbClr val="4D4D4D"/>
                </a:solidFill>
                <a:latin typeface="-apple-system"/>
              </a:rPr>
              <a:t>）。 </a:t>
            </a:r>
            <a:endParaRPr lang="zh-CN" altLang="en-GB" sz="2000" b="0" i="0" dirty="0">
              <a:solidFill>
                <a:srgbClr val="4D4D4D"/>
              </a:solidFill>
              <a:effectLst/>
              <a:latin typeface="-apple-system"/>
            </a:endParaRPr>
          </a:p>
        </p:txBody>
      </p:sp>
      <p:sp>
        <p:nvSpPr>
          <p:cNvPr id="7" name="矩形 6"/>
          <p:cNvSpPr/>
          <p:nvPr/>
        </p:nvSpPr>
        <p:spPr>
          <a:xfrm>
            <a:off x="534582" y="2321004"/>
            <a:ext cx="11100370" cy="2215991"/>
          </a:xfrm>
          <a:prstGeom prst="rect">
            <a:avLst/>
          </a:prstGeom>
        </p:spPr>
        <p:txBody>
          <a:bodyPr wrap="square">
            <a:spAutoFit/>
          </a:bodyPr>
          <a:lstStyle/>
          <a:p>
            <a:pPr>
              <a:lnSpc>
                <a:spcPct val="150000"/>
              </a:lnSpc>
            </a:pPr>
            <a:r>
              <a:rPr lang="zh-CN" altLang="en-US" sz="2000" b="1" dirty="0">
                <a:solidFill>
                  <a:srgbClr val="FF0000"/>
                </a:solidFill>
              </a:rPr>
              <a:t>Base编码</a:t>
            </a:r>
            <a:endParaRPr lang="zh-CN" altLang="en-US" sz="2000" b="1" dirty="0">
              <a:solidFill>
                <a:srgbClr val="FF0000"/>
              </a:solidFill>
            </a:endParaRPr>
          </a:p>
          <a:p>
            <a:pPr>
              <a:lnSpc>
                <a:spcPct val="150000"/>
              </a:lnSpc>
            </a:pPr>
            <a:r>
              <a:rPr lang="zh-CN" altLang="en-US" sz="2000" dirty="0"/>
              <a:t>是一种二进制转可视的字符串的算法，主要是用来把大的整数转换成字符串的形式，计算机系统中传输的数据是二进制的，这样是非常不方便的，所以通常为了更简洁的表示，我们会使用一些更大进制的表达方法，比如十进制（0-9），十六进制（0-9和A-F），十六进制比十进制更短更简洁。</a:t>
            </a:r>
            <a:endParaRPr lang="zh-CN" altLang="en-US" sz="2000" dirty="0"/>
          </a:p>
          <a:p>
            <a:endParaRPr lang="zh-CN" alt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53682" y="610747"/>
            <a:ext cx="2628900" cy="461932"/>
          </a:xfrm>
        </p:spPr>
        <p:txBody>
          <a:bodyPr/>
          <a:lstStyle/>
          <a:p>
            <a:pPr algn="l"/>
            <a:r>
              <a:rPr lang="zh-CN" altLang="en-US" sz="2000" dirty="0">
                <a:solidFill>
                  <a:prstClr val="black"/>
                </a:solidFill>
                <a:latin typeface="SimSun" panose="02010600030101010101" pitchFamily="2" charset="-122"/>
                <a:ea typeface="SimSun" panose="02010600030101010101" pitchFamily="2" charset="-122"/>
              </a:rPr>
              <a:t>公钥</a:t>
            </a:r>
            <a:r>
              <a:rPr lang="en-US" altLang="zh-CN" sz="2000" dirty="0">
                <a:solidFill>
                  <a:prstClr val="black"/>
                </a:solidFill>
                <a:latin typeface="SimSun" panose="02010600030101010101" pitchFamily="2" charset="-122"/>
                <a:ea typeface="SimSun" panose="02010600030101010101" pitchFamily="2" charset="-122"/>
              </a:rPr>
              <a:t>-&gt;</a:t>
            </a:r>
            <a:r>
              <a:rPr lang="zh-CN" altLang="en-US" sz="2000" dirty="0">
                <a:solidFill>
                  <a:prstClr val="black"/>
                </a:solidFill>
                <a:latin typeface="SimSun" panose="02010600030101010101" pitchFamily="2" charset="-122"/>
                <a:ea typeface="SimSun" panose="02010600030101010101" pitchFamily="2" charset="-122"/>
              </a:rPr>
              <a:t>比特币地址</a:t>
            </a:r>
            <a:endParaRPr lang="zh-CN" altLang="en-US" sz="2000" dirty="0">
              <a:latin typeface="SimSun" panose="02010600030101010101" pitchFamily="2" charset="-122"/>
              <a:ea typeface="SimSun" panose="02010600030101010101" pitchFamily="2" charset="-122"/>
            </a:endParaRPr>
          </a:p>
        </p:txBody>
      </p:sp>
      <p:pic>
        <p:nvPicPr>
          <p:cNvPr id="8" name="图片 7"/>
          <p:cNvPicPr>
            <a:picLocks noChangeAspect="1"/>
          </p:cNvPicPr>
          <p:nvPr/>
        </p:nvPicPr>
        <p:blipFill>
          <a:blip r:embed="rId1"/>
          <a:stretch>
            <a:fillRect/>
          </a:stretch>
        </p:blipFill>
        <p:spPr>
          <a:xfrm>
            <a:off x="546537" y="1420111"/>
            <a:ext cx="8189091" cy="4725812"/>
          </a:xfrm>
          <a:prstGeom prst="rect">
            <a:avLst/>
          </a:prstGeom>
        </p:spPr>
      </p:pic>
      <p:pic>
        <p:nvPicPr>
          <p:cNvPr id="3" name="图片 2"/>
          <p:cNvPicPr>
            <a:picLocks noChangeAspect="1"/>
          </p:cNvPicPr>
          <p:nvPr/>
        </p:nvPicPr>
        <p:blipFill>
          <a:blip r:embed="rId2"/>
          <a:stretch>
            <a:fillRect/>
          </a:stretch>
        </p:blipFill>
        <p:spPr>
          <a:xfrm>
            <a:off x="273268" y="289286"/>
            <a:ext cx="11645463" cy="845581"/>
          </a:xfrm>
          <a:prstGeom prst="rect">
            <a:avLst/>
          </a:prstGeom>
        </p:spPr>
      </p:pic>
      <p:sp>
        <p:nvSpPr>
          <p:cNvPr id="9" name="矩形 8"/>
          <p:cNvSpPr/>
          <p:nvPr/>
        </p:nvSpPr>
        <p:spPr>
          <a:xfrm>
            <a:off x="8902260" y="998170"/>
            <a:ext cx="2902387" cy="4659802"/>
          </a:xfrm>
          <a:prstGeom prst="rect">
            <a:avLst/>
          </a:prstGeom>
        </p:spPr>
        <p:txBody>
          <a:bodyPr wrap="square">
            <a:spAutoFit/>
          </a:bodyPr>
          <a:lstStyle/>
          <a:p>
            <a:pPr>
              <a:lnSpc>
                <a:spcPct val="150000"/>
              </a:lnSpc>
            </a:pPr>
            <a:r>
              <a:rPr lang="zh-CN" altLang="en-US" sz="2000" dirty="0">
                <a:solidFill>
                  <a:srgbClr val="4D4D4D"/>
                </a:solidFill>
                <a:latin typeface="-apple-system"/>
              </a:rPr>
              <a:t>在产生的长 </a:t>
            </a:r>
            <a:r>
              <a:rPr lang="en-US" altLang="zh-CN" sz="2000" dirty="0">
                <a:solidFill>
                  <a:srgbClr val="4D4D4D"/>
                </a:solidFill>
                <a:latin typeface="-apple-system"/>
              </a:rPr>
              <a:t>32 </a:t>
            </a:r>
            <a:r>
              <a:rPr lang="zh-CN" altLang="en-US" sz="2000" dirty="0">
                <a:solidFill>
                  <a:srgbClr val="4D4D4D"/>
                </a:solidFill>
                <a:latin typeface="-apple-system"/>
              </a:rPr>
              <a:t>个字节的哈希值（两次哈希运算）中，我们只取前</a:t>
            </a:r>
            <a:r>
              <a:rPr lang="en-US" altLang="zh-CN" sz="2000" dirty="0">
                <a:solidFill>
                  <a:srgbClr val="4D4D4D"/>
                </a:solidFill>
                <a:latin typeface="-apple-system"/>
              </a:rPr>
              <a:t>4</a:t>
            </a:r>
            <a:r>
              <a:rPr lang="zh-CN" altLang="en-US" sz="2000" dirty="0">
                <a:solidFill>
                  <a:srgbClr val="4D4D4D"/>
                </a:solidFill>
                <a:latin typeface="-apple-system"/>
              </a:rPr>
              <a:t>个字节。这</a:t>
            </a:r>
            <a:r>
              <a:rPr lang="en-US" altLang="zh-CN" sz="2000" dirty="0">
                <a:solidFill>
                  <a:srgbClr val="4D4D4D"/>
                </a:solidFill>
                <a:latin typeface="-apple-system"/>
              </a:rPr>
              <a:t>4</a:t>
            </a:r>
            <a:r>
              <a:rPr lang="zh-CN" altLang="en-US" sz="2000" dirty="0">
                <a:solidFill>
                  <a:srgbClr val="4D4D4D"/>
                </a:solidFill>
                <a:latin typeface="-apple-system"/>
              </a:rPr>
              <a:t>个字节就作为检验错误的代码或者校验和。校验码会添加到数据之后。结果由三部分组成：前缀、数据和校验和。这个结果采用之前描述的</a:t>
            </a:r>
            <a:r>
              <a:rPr lang="en-GB" altLang="zh-CN" sz="2000" dirty="0">
                <a:solidFill>
                  <a:srgbClr val="4D4D4D"/>
                </a:solidFill>
                <a:latin typeface="-apple-system"/>
              </a:rPr>
              <a:t>Base58</a:t>
            </a:r>
            <a:r>
              <a:rPr lang="zh-CN" altLang="en-US" sz="2000" dirty="0">
                <a:solidFill>
                  <a:srgbClr val="4D4D4D"/>
                </a:solidFill>
                <a:latin typeface="-apple-system"/>
              </a:rPr>
              <a:t>字母表编码。</a:t>
            </a:r>
            <a:endParaRPr lang="zh-CN" altLang="en-US" sz="20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53682" y="610747"/>
            <a:ext cx="2628900" cy="461932"/>
          </a:xfrm>
        </p:spPr>
        <p:txBody>
          <a:bodyPr/>
          <a:lstStyle/>
          <a:p>
            <a:pPr algn="l"/>
            <a:r>
              <a:rPr lang="zh-CN" altLang="en-US" sz="2000" dirty="0">
                <a:solidFill>
                  <a:prstClr val="black"/>
                </a:solidFill>
                <a:latin typeface="SimSun" panose="02010600030101010101" pitchFamily="2" charset="-122"/>
                <a:ea typeface="SimSun" panose="02010600030101010101" pitchFamily="2" charset="-122"/>
              </a:rPr>
              <a:t>公钥</a:t>
            </a:r>
            <a:r>
              <a:rPr lang="en-US" altLang="zh-CN" sz="2000" dirty="0">
                <a:solidFill>
                  <a:prstClr val="black"/>
                </a:solidFill>
                <a:latin typeface="SimSun" panose="02010600030101010101" pitchFamily="2" charset="-122"/>
                <a:ea typeface="SimSun" panose="02010600030101010101" pitchFamily="2" charset="-122"/>
              </a:rPr>
              <a:t>-&gt;</a:t>
            </a:r>
            <a:r>
              <a:rPr lang="zh-CN" altLang="en-US" sz="2000" dirty="0">
                <a:solidFill>
                  <a:prstClr val="black"/>
                </a:solidFill>
                <a:latin typeface="SimSun" panose="02010600030101010101" pitchFamily="2" charset="-122"/>
                <a:ea typeface="SimSun" panose="02010600030101010101" pitchFamily="2" charset="-122"/>
              </a:rPr>
              <a:t>比特币地址</a:t>
            </a:r>
            <a:endParaRPr lang="zh-CN" altLang="en-US" sz="2000" dirty="0">
              <a:latin typeface="SimSun" panose="02010600030101010101" pitchFamily="2" charset="-122"/>
              <a:ea typeface="SimSun" panose="02010600030101010101" pitchFamily="2" charset="-122"/>
            </a:endParaRPr>
          </a:p>
        </p:txBody>
      </p:sp>
      <p:pic>
        <p:nvPicPr>
          <p:cNvPr id="2" name="图片 1"/>
          <p:cNvPicPr>
            <a:picLocks noChangeAspect="1"/>
          </p:cNvPicPr>
          <p:nvPr/>
        </p:nvPicPr>
        <p:blipFill>
          <a:blip r:embed="rId1"/>
          <a:stretch>
            <a:fillRect/>
          </a:stretch>
        </p:blipFill>
        <p:spPr>
          <a:xfrm>
            <a:off x="4305955" y="270640"/>
            <a:ext cx="7643230" cy="6316719"/>
          </a:xfrm>
          <a:prstGeom prst="rect">
            <a:avLst/>
          </a:prstGeom>
        </p:spPr>
      </p:pic>
      <p:sp>
        <p:nvSpPr>
          <p:cNvPr id="3" name="矩形 2"/>
          <p:cNvSpPr/>
          <p:nvPr/>
        </p:nvSpPr>
        <p:spPr>
          <a:xfrm>
            <a:off x="683173" y="2233476"/>
            <a:ext cx="2899409" cy="2941831"/>
          </a:xfrm>
          <a:prstGeom prst="rect">
            <a:avLst/>
          </a:prstGeom>
        </p:spPr>
        <p:txBody>
          <a:bodyPr wrap="square">
            <a:spAutoFit/>
          </a:bodyPr>
          <a:lstStyle/>
          <a:p>
            <a:pPr>
              <a:lnSpc>
                <a:spcPct val="200000"/>
              </a:lnSpc>
            </a:pPr>
            <a:r>
              <a:rPr lang="zh-CN" altLang="en-US" sz="2400" dirty="0">
                <a:solidFill>
                  <a:srgbClr val="4D4D4D"/>
                </a:solidFill>
                <a:latin typeface="-apple-system"/>
              </a:rPr>
              <a:t>使用 </a:t>
            </a:r>
            <a:r>
              <a:rPr lang="en-GB" altLang="zh-CN" sz="2400" dirty="0">
                <a:solidFill>
                  <a:srgbClr val="4D4D4D"/>
                </a:solidFill>
                <a:latin typeface="-apple-system"/>
              </a:rPr>
              <a:t>Base58Check</a:t>
            </a:r>
            <a:r>
              <a:rPr lang="zh-CN" altLang="en-US" sz="2400" dirty="0">
                <a:solidFill>
                  <a:srgbClr val="4D4D4D"/>
                </a:solidFill>
                <a:latin typeface="-apple-system"/>
              </a:rPr>
              <a:t>编码，可以实现数据压缩，易读而且有错误检验。</a:t>
            </a:r>
            <a:endParaRPr lang="zh-CN" altLang="en-US" sz="24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p:nvPr/>
        </p:nvSpPr>
        <p:spPr>
          <a:xfrm>
            <a:off x="235131" y="2573382"/>
            <a:ext cx="11704320" cy="1110344"/>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marL="0" indent="0" algn="ctr">
              <a:lnSpc>
                <a:spcPct val="150000"/>
              </a:lnSpc>
              <a:buNone/>
            </a:pPr>
            <a:r>
              <a:rPr lang="en-US" altLang="zh-CN" sz="4400" b="1" dirty="0">
                <a:solidFill>
                  <a:srgbClr val="4472C4">
                    <a:lumMod val="75000"/>
                  </a:srgbClr>
                </a:solidFill>
                <a:latin typeface="微软雅黑" panose="020B0503020204020204" pitchFamily="34" charset="-122"/>
              </a:rPr>
              <a:t>3</a:t>
            </a:r>
            <a:r>
              <a:rPr lang="zh-CN" altLang="en-US" sz="4400" b="1" dirty="0">
                <a:solidFill>
                  <a:srgbClr val="4472C4">
                    <a:lumMod val="75000"/>
                  </a:srgbClr>
                </a:solidFill>
                <a:latin typeface="微软雅黑" panose="020B0503020204020204" pitchFamily="34" charset="-122"/>
              </a:rPr>
              <a:t>、椭圆曲线</a:t>
            </a:r>
            <a:r>
              <a:rPr lang="en-GB" altLang="zh-CN" sz="4400" b="1" dirty="0">
                <a:solidFill>
                  <a:srgbClr val="4472C4">
                    <a:lumMod val="75000"/>
                  </a:srgbClr>
                </a:solidFill>
                <a:latin typeface="微软雅黑" panose="020B0503020204020204" pitchFamily="34" charset="-122"/>
              </a:rPr>
              <a:t>secp256k1</a:t>
            </a:r>
            <a:endParaRPr lang="en-US" altLang="zh-CN" sz="4400" b="1" dirty="0">
              <a:solidFill>
                <a:srgbClr val="4472C4">
                  <a:lumMod val="75000"/>
                </a:srgbClr>
              </a:solidFill>
              <a:latin typeface="微软雅黑" panose="020B0503020204020204" pitchFamily="34" charset="-122"/>
            </a:endParaRPr>
          </a:p>
        </p:txBody>
      </p:sp>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sp>
        <p:nvSpPr>
          <p:cNvPr id="5" name="Rectangle 2"/>
          <p:cNvSpPr txBox="1">
            <a:spLocks noChangeArrowheads="1"/>
          </p:cNvSpPr>
          <p:nvPr/>
        </p:nvSpPr>
        <p:spPr>
          <a:xfrm>
            <a:off x="425669" y="526886"/>
            <a:ext cx="8229600" cy="1143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dirty="0">
                <a:ea typeface="黑体" panose="02010609060101010101" pitchFamily="49" charset="-122"/>
              </a:rPr>
              <a:t>3.1 </a:t>
            </a:r>
            <a:r>
              <a:rPr lang="zh-CN" altLang="en-US" dirty="0">
                <a:ea typeface="黑体" panose="02010609060101010101" pitchFamily="49" charset="-122"/>
              </a:rPr>
              <a:t>椭圆曲线的基本概念</a:t>
            </a:r>
            <a:endParaRPr lang="zh-CN" altLang="en-US" dirty="0">
              <a:ea typeface="黑体" panose="02010609060101010101" pitchFamily="49" charset="-122"/>
            </a:endParaRPr>
          </a:p>
        </p:txBody>
      </p:sp>
      <p:sp>
        <p:nvSpPr>
          <p:cNvPr id="6" name="Rectangle 3"/>
          <p:cNvSpPr txBox="1">
            <a:spLocks noChangeArrowheads="1"/>
          </p:cNvSpPr>
          <p:nvPr/>
        </p:nvSpPr>
        <p:spPr>
          <a:xfrm>
            <a:off x="457200" y="1600200"/>
            <a:ext cx="11051628" cy="4525963"/>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a:lnSpc>
                <a:spcPct val="150000"/>
              </a:lnSpc>
            </a:pPr>
            <a:r>
              <a:rPr lang="zh-CN" altLang="en-US" b="1" dirty="0"/>
              <a:t>一条椭圆曲线</a:t>
            </a:r>
            <a:r>
              <a:rPr lang="en-US" altLang="zh-CN" b="1" i="1" dirty="0"/>
              <a:t>E</a:t>
            </a:r>
            <a:r>
              <a:rPr lang="zh-CN" altLang="en-US" dirty="0"/>
              <a:t>是 </a:t>
            </a:r>
            <a:endParaRPr lang="zh-CN" altLang="en-US" dirty="0"/>
          </a:p>
          <a:p>
            <a:pPr>
              <a:lnSpc>
                <a:spcPct val="150000"/>
              </a:lnSpc>
              <a:buFontTx/>
              <a:buNone/>
            </a:pPr>
            <a:r>
              <a:rPr lang="zh-CN" altLang="en-US" dirty="0"/>
              <a:t>       </a:t>
            </a:r>
            <a:r>
              <a:rPr lang="zh-CN" altLang="en-US" dirty="0">
                <a:latin typeface="Times New Roman" panose="02020703060505090304" pitchFamily="18" charset="0"/>
              </a:rPr>
              <a:t>由韦尔斯特拉斯</a:t>
            </a:r>
            <a:r>
              <a:rPr lang="en-US" altLang="zh-CN" dirty="0">
                <a:latin typeface="Times New Roman" panose="02020703060505090304" pitchFamily="18" charset="0"/>
              </a:rPr>
              <a:t>(</a:t>
            </a:r>
            <a:r>
              <a:rPr lang="en-US" altLang="zh-CN" dirty="0" err="1">
                <a:latin typeface="Times New Roman" panose="02020703060505090304" pitchFamily="18" charset="0"/>
              </a:rPr>
              <a:t>Weierstrass</a:t>
            </a:r>
            <a:r>
              <a:rPr lang="en-US" altLang="zh-CN" dirty="0">
                <a:latin typeface="Times New Roman" panose="02020703060505090304" pitchFamily="18" charset="0"/>
              </a:rPr>
              <a:t>) </a:t>
            </a:r>
            <a:r>
              <a:rPr lang="zh-CN" altLang="en-US" dirty="0">
                <a:latin typeface="Times New Roman" panose="02020703060505090304" pitchFamily="18" charset="0"/>
              </a:rPr>
              <a:t>方程：</a:t>
            </a:r>
            <a:endParaRPr lang="zh-CN" altLang="en-US" dirty="0">
              <a:latin typeface="Times New Roman" panose="02020703060505090304" pitchFamily="18" charset="0"/>
            </a:endParaRPr>
          </a:p>
          <a:p>
            <a:pPr algn="ctr">
              <a:lnSpc>
                <a:spcPct val="150000"/>
              </a:lnSpc>
              <a:buFontTx/>
              <a:buNone/>
            </a:pPr>
            <a:r>
              <a:rPr lang="zh-CN" altLang="en-US" i="1" dirty="0">
                <a:latin typeface="Times New Roman" panose="02020703060505090304" pitchFamily="18" charset="0"/>
              </a:rPr>
              <a:t>        </a:t>
            </a:r>
            <a:r>
              <a:rPr lang="en-US" altLang="zh-CN" i="1" dirty="0">
                <a:latin typeface="Times New Roman" panose="02020703060505090304" pitchFamily="18" charset="0"/>
              </a:rPr>
              <a:t>y</a:t>
            </a:r>
            <a:r>
              <a:rPr lang="en-US" altLang="zh-CN" baseline="30000" dirty="0">
                <a:latin typeface="Times New Roman" panose="02020703060505090304" pitchFamily="18" charset="0"/>
              </a:rPr>
              <a:t>2</a:t>
            </a:r>
            <a:r>
              <a:rPr lang="en-US" altLang="zh-CN" dirty="0">
                <a:latin typeface="Times New Roman" panose="02020703060505090304" pitchFamily="18" charset="0"/>
              </a:rPr>
              <a:t> + </a:t>
            </a:r>
            <a:r>
              <a:rPr lang="en-US" altLang="zh-CN" i="1" dirty="0">
                <a:latin typeface="Times New Roman" panose="02020703060505090304" pitchFamily="18" charset="0"/>
              </a:rPr>
              <a:t>a</a:t>
            </a:r>
            <a:r>
              <a:rPr lang="en-US" altLang="zh-CN" dirty="0">
                <a:latin typeface="Times New Roman" panose="02020703060505090304" pitchFamily="18" charset="0"/>
              </a:rPr>
              <a:t> </a:t>
            </a:r>
            <a:r>
              <a:rPr lang="en-US" altLang="zh-CN" i="1" dirty="0" err="1">
                <a:latin typeface="Times New Roman" panose="02020703060505090304" pitchFamily="18" charset="0"/>
              </a:rPr>
              <a:t>xy</a:t>
            </a:r>
            <a:r>
              <a:rPr lang="en-US" altLang="zh-CN" i="1" dirty="0">
                <a:latin typeface="Times New Roman" panose="02020703060505090304" pitchFamily="18" charset="0"/>
              </a:rPr>
              <a:t> </a:t>
            </a:r>
            <a:r>
              <a:rPr lang="en-US" altLang="zh-CN" dirty="0">
                <a:latin typeface="Times New Roman" panose="02020703060505090304" pitchFamily="18" charset="0"/>
              </a:rPr>
              <a:t>+ </a:t>
            </a:r>
            <a:r>
              <a:rPr lang="en-US" altLang="zh-CN" i="1" dirty="0">
                <a:latin typeface="Times New Roman" panose="02020703060505090304" pitchFamily="18" charset="0"/>
              </a:rPr>
              <a:t>b</a:t>
            </a:r>
            <a:r>
              <a:rPr lang="en-US" altLang="zh-CN" dirty="0">
                <a:latin typeface="Times New Roman" panose="02020703060505090304" pitchFamily="18" charset="0"/>
              </a:rPr>
              <a:t> </a:t>
            </a:r>
            <a:r>
              <a:rPr lang="en-US" altLang="zh-CN" i="1" dirty="0">
                <a:latin typeface="Times New Roman" panose="02020703060505090304" pitchFamily="18" charset="0"/>
              </a:rPr>
              <a:t>y </a:t>
            </a:r>
            <a:r>
              <a:rPr lang="en-US" altLang="zh-CN" dirty="0">
                <a:latin typeface="Times New Roman" panose="02020703060505090304" pitchFamily="18" charset="0"/>
              </a:rPr>
              <a:t>= </a:t>
            </a:r>
            <a:r>
              <a:rPr lang="en-US" altLang="zh-CN" i="1" dirty="0">
                <a:latin typeface="Times New Roman" panose="02020703060505090304" pitchFamily="18" charset="0"/>
              </a:rPr>
              <a:t>x</a:t>
            </a:r>
            <a:r>
              <a:rPr lang="en-US" altLang="zh-CN" baseline="30000" dirty="0">
                <a:latin typeface="Times New Roman" panose="02020703060505090304" pitchFamily="18" charset="0"/>
              </a:rPr>
              <a:t>3</a:t>
            </a:r>
            <a:r>
              <a:rPr lang="en-US" altLang="zh-CN" dirty="0">
                <a:latin typeface="Times New Roman" panose="02020703060505090304" pitchFamily="18" charset="0"/>
              </a:rPr>
              <a:t> +</a:t>
            </a:r>
            <a:r>
              <a:rPr lang="en-US" altLang="zh-CN" i="1" dirty="0">
                <a:latin typeface="Times New Roman" panose="02020703060505090304" pitchFamily="18" charset="0"/>
              </a:rPr>
              <a:t>cx</a:t>
            </a:r>
            <a:r>
              <a:rPr lang="en-US" altLang="zh-CN" baseline="30000" dirty="0">
                <a:latin typeface="Times New Roman" panose="02020703060505090304" pitchFamily="18" charset="0"/>
              </a:rPr>
              <a:t>2</a:t>
            </a:r>
            <a:r>
              <a:rPr lang="en-US" altLang="zh-CN" dirty="0">
                <a:latin typeface="Times New Roman" panose="02020703060505090304" pitchFamily="18" charset="0"/>
              </a:rPr>
              <a:t> + </a:t>
            </a:r>
            <a:r>
              <a:rPr lang="en-US" altLang="zh-CN" i="1" dirty="0">
                <a:latin typeface="Times New Roman" panose="02020703060505090304" pitchFamily="18" charset="0"/>
              </a:rPr>
              <a:t>d</a:t>
            </a:r>
            <a:r>
              <a:rPr lang="en-US" altLang="zh-CN" dirty="0">
                <a:latin typeface="Times New Roman" panose="02020703060505090304" pitchFamily="18" charset="0"/>
              </a:rPr>
              <a:t> </a:t>
            </a:r>
            <a:r>
              <a:rPr lang="en-US" altLang="zh-CN" i="1" dirty="0">
                <a:latin typeface="Times New Roman" panose="02020703060505090304" pitchFamily="18" charset="0"/>
              </a:rPr>
              <a:t>x </a:t>
            </a:r>
            <a:r>
              <a:rPr lang="en-US" altLang="zh-CN" dirty="0">
                <a:latin typeface="Times New Roman" panose="02020703060505090304" pitchFamily="18" charset="0"/>
              </a:rPr>
              <a:t>+ </a:t>
            </a:r>
            <a:r>
              <a:rPr lang="en-US" altLang="zh-CN" i="1" dirty="0">
                <a:latin typeface="Times New Roman" panose="02020703060505090304" pitchFamily="18" charset="0"/>
              </a:rPr>
              <a:t>e</a:t>
            </a:r>
            <a:r>
              <a:rPr lang="en-US" altLang="zh-CN" dirty="0">
                <a:latin typeface="Times New Roman" panose="02020703060505090304" pitchFamily="18" charset="0"/>
              </a:rPr>
              <a:t>              </a:t>
            </a:r>
            <a:endParaRPr lang="en-US" altLang="zh-CN" dirty="0">
              <a:latin typeface="Times New Roman" panose="02020703060505090304" pitchFamily="18" charset="0"/>
            </a:endParaRPr>
          </a:p>
          <a:p>
            <a:pPr>
              <a:lnSpc>
                <a:spcPct val="150000"/>
              </a:lnSpc>
              <a:buFontTx/>
              <a:buNone/>
            </a:pPr>
            <a:r>
              <a:rPr lang="en-US" altLang="zh-CN" dirty="0">
                <a:latin typeface="Times New Roman" panose="02020703060505090304" pitchFamily="18" charset="0"/>
              </a:rPr>
              <a:t>  </a:t>
            </a:r>
            <a:r>
              <a:rPr lang="zh-CN" altLang="en-US" dirty="0">
                <a:latin typeface="Times New Roman" panose="02020703060505090304" pitchFamily="18" charset="0"/>
              </a:rPr>
              <a:t>所确定的平面曲线</a:t>
            </a:r>
            <a:r>
              <a:rPr lang="en-US" altLang="zh-CN" dirty="0">
                <a:latin typeface="Times New Roman" panose="02020703060505090304" pitchFamily="18" charset="0"/>
              </a:rPr>
              <a:t>, </a:t>
            </a:r>
            <a:r>
              <a:rPr lang="zh-CN" altLang="en-US" dirty="0">
                <a:latin typeface="Times New Roman" panose="02020703060505090304" pitchFamily="18" charset="0"/>
              </a:rPr>
              <a:t>它是由方程的全体解</a:t>
            </a:r>
            <a:r>
              <a:rPr lang="en-US" altLang="zh-CN" dirty="0">
                <a:latin typeface="Times New Roman" panose="02020703060505090304" pitchFamily="18" charset="0"/>
              </a:rPr>
              <a:t>(</a:t>
            </a:r>
            <a:r>
              <a:rPr lang="en-US" altLang="zh-CN" i="1" dirty="0">
                <a:latin typeface="Times New Roman" panose="02020703060505090304" pitchFamily="18" charset="0"/>
              </a:rPr>
              <a:t>x</a:t>
            </a:r>
            <a:r>
              <a:rPr lang="en-US" altLang="zh-CN" dirty="0">
                <a:latin typeface="Times New Roman" panose="02020703060505090304" pitchFamily="18" charset="0"/>
              </a:rPr>
              <a:t>, </a:t>
            </a:r>
            <a:r>
              <a:rPr lang="en-US" altLang="zh-CN" i="1" dirty="0">
                <a:latin typeface="Times New Roman" panose="02020703060505090304" pitchFamily="18" charset="0"/>
              </a:rPr>
              <a:t>y</a:t>
            </a:r>
            <a:r>
              <a:rPr lang="en-US" altLang="zh-CN" dirty="0">
                <a:latin typeface="Times New Roman" panose="02020703060505090304" pitchFamily="18" charset="0"/>
              </a:rPr>
              <a:t>)</a:t>
            </a:r>
            <a:r>
              <a:rPr lang="zh-CN" altLang="en-US" dirty="0">
                <a:latin typeface="Times New Roman" panose="02020703060505090304" pitchFamily="18" charset="0"/>
              </a:rPr>
              <a:t>再加上一个无穷远点</a:t>
            </a:r>
            <a:r>
              <a:rPr lang="en-US" altLang="zh-CN" dirty="0" err="1">
                <a:latin typeface="Times New Roman" panose="02020703060505090304" pitchFamily="18" charset="0"/>
              </a:rPr>
              <a:t>θ</a:t>
            </a:r>
            <a:r>
              <a:rPr lang="zh-CN" altLang="en-US" dirty="0">
                <a:latin typeface="Times New Roman" panose="02020703060505090304" pitchFamily="18" charset="0"/>
              </a:rPr>
              <a:t>构成的集合。其中系数</a:t>
            </a:r>
            <a:r>
              <a:rPr lang="en-US" altLang="zh-CN" i="1" dirty="0">
                <a:latin typeface="Times New Roman" panose="02020703060505090304" pitchFamily="18" charset="0"/>
              </a:rPr>
              <a:t>a</a:t>
            </a:r>
            <a:r>
              <a:rPr lang="en-US" altLang="zh-CN" dirty="0">
                <a:latin typeface="Times New Roman" panose="02020703060505090304" pitchFamily="18" charset="0"/>
              </a:rPr>
              <a:t>,</a:t>
            </a:r>
            <a:r>
              <a:rPr lang="en-US" altLang="zh-CN" i="1" dirty="0">
                <a:latin typeface="Times New Roman" panose="02020703060505090304" pitchFamily="18" charset="0"/>
              </a:rPr>
              <a:t> b</a:t>
            </a:r>
            <a:r>
              <a:rPr lang="en-US" altLang="zh-CN" dirty="0">
                <a:latin typeface="Times New Roman" panose="02020703060505090304" pitchFamily="18" charset="0"/>
              </a:rPr>
              <a:t>, </a:t>
            </a:r>
            <a:r>
              <a:rPr lang="en-US" altLang="zh-CN" i="1" dirty="0">
                <a:latin typeface="Times New Roman" panose="02020703060505090304" pitchFamily="18" charset="0"/>
              </a:rPr>
              <a:t>c</a:t>
            </a:r>
            <a:r>
              <a:rPr lang="en-US" altLang="zh-CN" dirty="0">
                <a:latin typeface="Times New Roman" panose="02020703060505090304" pitchFamily="18" charset="0"/>
              </a:rPr>
              <a:t>, </a:t>
            </a:r>
            <a:r>
              <a:rPr lang="en-US" altLang="zh-CN" i="1" dirty="0">
                <a:latin typeface="Times New Roman" panose="02020703060505090304" pitchFamily="18" charset="0"/>
              </a:rPr>
              <a:t>d</a:t>
            </a:r>
            <a:r>
              <a:rPr lang="en-US" altLang="zh-CN" dirty="0">
                <a:latin typeface="Times New Roman" panose="02020703060505090304" pitchFamily="18" charset="0"/>
              </a:rPr>
              <a:t>, </a:t>
            </a:r>
            <a:r>
              <a:rPr lang="en-US" altLang="zh-CN" i="1" dirty="0">
                <a:latin typeface="Times New Roman" panose="02020703060505090304" pitchFamily="18" charset="0"/>
              </a:rPr>
              <a:t>e</a:t>
            </a:r>
            <a:r>
              <a:rPr lang="zh-CN" altLang="en-US" dirty="0">
                <a:latin typeface="Times New Roman" panose="02020703060505090304" pitchFamily="18" charset="0"/>
              </a:rPr>
              <a:t>是满足一些简单条件的实数。 </a:t>
            </a:r>
            <a:endParaRPr lang="zh-CN" altLang="en-US" dirty="0">
              <a:latin typeface="Times New Roman" panose="02020703060505090304" pitchFamily="18"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linds(horizontal)">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linds(horizontal)">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linds(horizontal)">
                                      <p:cBhvr>
                                        <p:cTn id="2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sp>
        <p:nvSpPr>
          <p:cNvPr id="7" name="Rectangle 3"/>
          <p:cNvSpPr txBox="1">
            <a:spLocks noChangeArrowheads="1"/>
          </p:cNvSpPr>
          <p:nvPr/>
        </p:nvSpPr>
        <p:spPr>
          <a:xfrm>
            <a:off x="744455" y="1093624"/>
            <a:ext cx="6196505" cy="4525963"/>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a:lnSpc>
                <a:spcPct val="150000"/>
              </a:lnSpc>
            </a:pPr>
            <a:r>
              <a:rPr lang="zh-CN" altLang="en-US" sz="3200" dirty="0">
                <a:latin typeface="Times New Roman" panose="02020703060505090304" pitchFamily="18" charset="0"/>
              </a:rPr>
              <a:t>上面的方程可经适当的变换化为  </a:t>
            </a:r>
            <a:r>
              <a:rPr lang="en-US" altLang="zh-CN" sz="3200" i="1" dirty="0">
                <a:latin typeface="Times New Roman" panose="02020703060505090304" pitchFamily="18" charset="0"/>
              </a:rPr>
              <a:t>y</a:t>
            </a:r>
            <a:r>
              <a:rPr lang="en-US" altLang="zh-CN" sz="3200" baseline="30000" dirty="0">
                <a:latin typeface="Times New Roman" panose="02020703060505090304" pitchFamily="18" charset="0"/>
              </a:rPr>
              <a:t>2</a:t>
            </a:r>
            <a:r>
              <a:rPr lang="en-US" altLang="zh-CN" sz="3200" dirty="0">
                <a:latin typeface="Times New Roman" panose="02020703060505090304" pitchFamily="18" charset="0"/>
              </a:rPr>
              <a:t>=</a:t>
            </a:r>
            <a:r>
              <a:rPr lang="en-US" altLang="zh-CN" sz="3200" i="1" dirty="0">
                <a:latin typeface="Times New Roman" panose="02020703060505090304" pitchFamily="18" charset="0"/>
              </a:rPr>
              <a:t>x</a:t>
            </a:r>
            <a:r>
              <a:rPr lang="en-US" altLang="zh-CN" sz="3200" baseline="30000" dirty="0">
                <a:latin typeface="Times New Roman" panose="02020703060505090304" pitchFamily="18" charset="0"/>
              </a:rPr>
              <a:t>3</a:t>
            </a:r>
            <a:r>
              <a:rPr lang="en-US" altLang="zh-CN" sz="3200" dirty="0">
                <a:latin typeface="Times New Roman" panose="02020703060505090304" pitchFamily="18" charset="0"/>
              </a:rPr>
              <a:t>+</a:t>
            </a:r>
            <a:r>
              <a:rPr lang="en-US" altLang="zh-CN" sz="3200" i="1" dirty="0">
                <a:latin typeface="Times New Roman" panose="02020703060505090304" pitchFamily="18" charset="0"/>
              </a:rPr>
              <a:t>ax</a:t>
            </a:r>
            <a:r>
              <a:rPr lang="en-US" altLang="zh-CN" sz="3200" dirty="0">
                <a:latin typeface="Times New Roman" panose="02020703060505090304" pitchFamily="18" charset="0"/>
              </a:rPr>
              <a:t>+</a:t>
            </a:r>
            <a:r>
              <a:rPr lang="en-US" altLang="zh-CN" sz="3200" i="1" dirty="0">
                <a:latin typeface="Times New Roman" panose="02020703060505090304" pitchFamily="18" charset="0"/>
              </a:rPr>
              <a:t>b</a:t>
            </a:r>
            <a:r>
              <a:rPr lang="zh-CN" altLang="en-US" sz="3200" dirty="0">
                <a:latin typeface="Times New Roman" panose="02020703060505090304" pitchFamily="18" charset="0"/>
              </a:rPr>
              <a:t>，</a:t>
            </a:r>
            <a:endParaRPr lang="zh-CN" altLang="en-US" sz="3200" dirty="0">
              <a:latin typeface="Times New Roman" panose="02020703060505090304" pitchFamily="18" charset="0"/>
            </a:endParaRPr>
          </a:p>
          <a:p>
            <a:pPr>
              <a:lnSpc>
                <a:spcPct val="150000"/>
              </a:lnSpc>
              <a:buFontTx/>
              <a:buNone/>
            </a:pPr>
            <a:r>
              <a:rPr lang="zh-CN" altLang="en-US" sz="3200" dirty="0">
                <a:latin typeface="Times New Roman" panose="02020703060505090304" pitchFamily="18" charset="0"/>
              </a:rPr>
              <a:t>  由它确定的椭圆曲线常记为</a:t>
            </a:r>
            <a:r>
              <a:rPr lang="en-US" altLang="zh-CN" sz="3200" i="1" dirty="0">
                <a:latin typeface="Times New Roman" panose="02020703060505090304" pitchFamily="18" charset="0"/>
              </a:rPr>
              <a:t>E</a:t>
            </a:r>
            <a:r>
              <a:rPr lang="en-US" altLang="zh-CN" sz="3200" dirty="0">
                <a:latin typeface="Times New Roman" panose="02020703060505090304" pitchFamily="18" charset="0"/>
              </a:rPr>
              <a:t>(</a:t>
            </a:r>
            <a:r>
              <a:rPr lang="en-US" altLang="zh-CN" sz="3200" i="1" dirty="0">
                <a:latin typeface="Times New Roman" panose="02020703060505090304" pitchFamily="18" charset="0"/>
              </a:rPr>
              <a:t>a</a:t>
            </a:r>
            <a:r>
              <a:rPr lang="en-US" altLang="zh-CN" sz="3200" dirty="0">
                <a:latin typeface="Times New Roman" panose="02020703060505090304" pitchFamily="18" charset="0"/>
              </a:rPr>
              <a:t>, </a:t>
            </a:r>
            <a:r>
              <a:rPr lang="en-US" altLang="zh-CN" sz="3200" i="1" dirty="0">
                <a:latin typeface="Times New Roman" panose="02020703060505090304" pitchFamily="18" charset="0"/>
              </a:rPr>
              <a:t>b</a:t>
            </a:r>
            <a:r>
              <a:rPr lang="en-US" altLang="zh-CN" sz="3200" dirty="0">
                <a:latin typeface="Times New Roman" panose="02020703060505090304" pitchFamily="18" charset="0"/>
              </a:rPr>
              <a:t>)</a:t>
            </a:r>
            <a:r>
              <a:rPr lang="zh-CN" altLang="en-US" sz="3200" dirty="0">
                <a:latin typeface="Times New Roman" panose="02020703060505090304" pitchFamily="18" charset="0"/>
              </a:rPr>
              <a:t>，简记为</a:t>
            </a:r>
            <a:r>
              <a:rPr lang="en-US" altLang="zh-CN" sz="3200" i="1" dirty="0">
                <a:latin typeface="Times New Roman" panose="02020703060505090304" pitchFamily="18" charset="0"/>
              </a:rPr>
              <a:t>E</a:t>
            </a:r>
            <a:r>
              <a:rPr lang="en-US" altLang="zh-CN" sz="3200" dirty="0">
                <a:latin typeface="Times New Roman" panose="02020703060505090304" pitchFamily="18" charset="0"/>
              </a:rPr>
              <a:t> </a:t>
            </a:r>
            <a:endParaRPr lang="en-US" altLang="zh-CN" sz="3200" dirty="0">
              <a:latin typeface="Times New Roman" panose="02020703060505090304" pitchFamily="18" charset="0"/>
            </a:endParaRPr>
          </a:p>
          <a:p>
            <a:pPr>
              <a:lnSpc>
                <a:spcPct val="150000"/>
              </a:lnSpc>
            </a:pPr>
            <a:r>
              <a:rPr lang="zh-CN" altLang="en-US" sz="3200" dirty="0">
                <a:latin typeface="Times New Roman" panose="02020703060505090304" pitchFamily="18" charset="0"/>
              </a:rPr>
              <a:t>当</a:t>
            </a:r>
            <a:r>
              <a:rPr lang="en-US" altLang="zh-CN" sz="3200" dirty="0">
                <a:latin typeface="Times New Roman" panose="02020703060505090304" pitchFamily="18" charset="0"/>
              </a:rPr>
              <a:t>4</a:t>
            </a:r>
            <a:r>
              <a:rPr lang="en-US" altLang="zh-CN" sz="3200" i="1" dirty="0">
                <a:latin typeface="Times New Roman" panose="02020703060505090304" pitchFamily="18" charset="0"/>
              </a:rPr>
              <a:t>a</a:t>
            </a:r>
            <a:r>
              <a:rPr lang="en-US" altLang="zh-CN" sz="3200" baseline="30000" dirty="0">
                <a:latin typeface="Times New Roman" panose="02020703060505090304" pitchFamily="18" charset="0"/>
              </a:rPr>
              <a:t>3 </a:t>
            </a:r>
            <a:r>
              <a:rPr lang="en-US" altLang="zh-CN" sz="3200" dirty="0">
                <a:latin typeface="Times New Roman" panose="02020703060505090304" pitchFamily="18" charset="0"/>
              </a:rPr>
              <a:t>+ 27</a:t>
            </a:r>
            <a:r>
              <a:rPr lang="en-US" altLang="zh-CN" sz="3200" i="1" dirty="0">
                <a:latin typeface="Times New Roman" panose="02020703060505090304" pitchFamily="18" charset="0"/>
              </a:rPr>
              <a:t>b</a:t>
            </a:r>
            <a:r>
              <a:rPr lang="en-US" altLang="zh-CN" sz="3200" baseline="30000" dirty="0">
                <a:latin typeface="Times New Roman" panose="02020703060505090304" pitchFamily="18" charset="0"/>
              </a:rPr>
              <a:t>2</a:t>
            </a:r>
            <a:r>
              <a:rPr lang="en-US" altLang="zh-CN" sz="3200" dirty="0">
                <a:latin typeface="Times New Roman" panose="02020703060505090304" pitchFamily="18" charset="0"/>
              </a:rPr>
              <a:t>≠0</a:t>
            </a:r>
            <a:r>
              <a:rPr lang="zh-CN" altLang="en-US" sz="3200" dirty="0">
                <a:latin typeface="Times New Roman" panose="02020703060505090304" pitchFamily="18" charset="0"/>
              </a:rPr>
              <a:t>时，称</a:t>
            </a:r>
            <a:r>
              <a:rPr lang="en-US" altLang="zh-CN" sz="3200" i="1" dirty="0">
                <a:latin typeface="Times New Roman" panose="02020703060505090304" pitchFamily="18" charset="0"/>
              </a:rPr>
              <a:t>E</a:t>
            </a:r>
            <a:r>
              <a:rPr lang="en-US" altLang="zh-CN" sz="3200" dirty="0">
                <a:latin typeface="Times New Roman" panose="02020703060505090304" pitchFamily="18" charset="0"/>
              </a:rPr>
              <a:t>(</a:t>
            </a:r>
            <a:r>
              <a:rPr lang="en-US" altLang="zh-CN" sz="3200" i="1" dirty="0">
                <a:latin typeface="Times New Roman" panose="02020703060505090304" pitchFamily="18" charset="0"/>
              </a:rPr>
              <a:t>a</a:t>
            </a:r>
            <a:r>
              <a:rPr lang="en-US" altLang="zh-CN" sz="3200" dirty="0">
                <a:latin typeface="Times New Roman" panose="02020703060505090304" pitchFamily="18" charset="0"/>
              </a:rPr>
              <a:t>, </a:t>
            </a:r>
            <a:r>
              <a:rPr lang="en-US" altLang="zh-CN" sz="3200" i="1" dirty="0">
                <a:latin typeface="Times New Roman" panose="02020703060505090304" pitchFamily="18" charset="0"/>
              </a:rPr>
              <a:t>b</a:t>
            </a:r>
            <a:r>
              <a:rPr lang="en-US" altLang="zh-CN" sz="3200" dirty="0">
                <a:latin typeface="Times New Roman" panose="02020703060505090304" pitchFamily="18" charset="0"/>
              </a:rPr>
              <a:t>)</a:t>
            </a:r>
            <a:r>
              <a:rPr lang="zh-CN" altLang="en-US" sz="3200" dirty="0">
                <a:latin typeface="Times New Roman" panose="02020703060505090304" pitchFamily="18" charset="0"/>
              </a:rPr>
              <a:t>是一条非奇异椭圆曲线。 </a:t>
            </a:r>
            <a:endParaRPr lang="zh-CN" altLang="en-US" sz="3200" dirty="0">
              <a:latin typeface="Times New Roman" panose="02020703060505090304" pitchFamily="18" charset="0"/>
            </a:endParaRPr>
          </a:p>
          <a:p>
            <a:endParaRPr lang="en-US" altLang="zh-CN" dirty="0">
              <a:latin typeface="Times New Roman" panose="02020703060505090304" pitchFamily="18" charset="0"/>
            </a:endParaRPr>
          </a:p>
        </p:txBody>
      </p:sp>
      <p:grpSp>
        <p:nvGrpSpPr>
          <p:cNvPr id="8" name="Group 2"/>
          <p:cNvGrpSpPr>
            <a:grpSpLocks noChangeAspect="1"/>
          </p:cNvGrpSpPr>
          <p:nvPr/>
        </p:nvGrpSpPr>
        <p:grpSpPr bwMode="auto">
          <a:xfrm>
            <a:off x="6936828" y="1093624"/>
            <a:ext cx="4740275" cy="5102225"/>
            <a:chOff x="1343" y="624"/>
            <a:chExt cx="2986" cy="3214"/>
          </a:xfrm>
        </p:grpSpPr>
        <p:sp>
          <p:nvSpPr>
            <p:cNvPr id="9" name="AutoShape 3"/>
            <p:cNvSpPr>
              <a:spLocks noChangeAspect="1" noChangeArrowheads="1" noTextEdit="1"/>
            </p:cNvSpPr>
            <p:nvPr/>
          </p:nvSpPr>
          <p:spPr bwMode="auto">
            <a:xfrm>
              <a:off x="1343" y="624"/>
              <a:ext cx="2986" cy="3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0" name="Rectangle 4"/>
            <p:cNvSpPr>
              <a:spLocks noChangeArrowheads="1"/>
            </p:cNvSpPr>
            <p:nvPr/>
          </p:nvSpPr>
          <p:spPr bwMode="auto">
            <a:xfrm>
              <a:off x="1734" y="3601"/>
              <a:ext cx="20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a:defRPr>
                  <a:solidFill>
                    <a:schemeClr val="tx1"/>
                  </a:solidFill>
                  <a:latin typeface="Arial" panose="020B0604020202090204" pitchFamily="34" charset="0"/>
                  <a:ea typeface="宋体" panose="02010600030101010101" pitchFamily="2" charset="-122"/>
                </a:defRPr>
              </a:lvl1pPr>
              <a:lvl2pPr>
                <a:defRPr>
                  <a:solidFill>
                    <a:schemeClr val="tx1"/>
                  </a:solidFill>
                  <a:latin typeface="Arial" panose="020B0604020202090204" pitchFamily="34" charset="0"/>
                  <a:ea typeface="宋体" panose="02010600030101010101" pitchFamily="2" charset="-122"/>
                </a:defRPr>
              </a:lvl2pPr>
              <a:lvl3pPr>
                <a:defRPr>
                  <a:solidFill>
                    <a:schemeClr val="tx1"/>
                  </a:solidFill>
                  <a:latin typeface="Arial" panose="020B0604020202090204" pitchFamily="34" charset="0"/>
                  <a:ea typeface="宋体" panose="02010600030101010101" pitchFamily="2" charset="-122"/>
                </a:defRPr>
              </a:lvl3pPr>
              <a:lvl4pPr>
                <a:defRPr>
                  <a:solidFill>
                    <a:schemeClr val="tx1"/>
                  </a:solidFill>
                  <a:latin typeface="Arial" panose="020B0604020202090204" pitchFamily="34" charset="0"/>
                  <a:ea typeface="宋体" panose="02010600030101010101" pitchFamily="2" charset="-122"/>
                </a:defRPr>
              </a:lvl4pPr>
              <a:lvl5pPr>
                <a:defRPr>
                  <a:solidFill>
                    <a:schemeClr val="tx1"/>
                  </a:solidFill>
                  <a:latin typeface="Arial" panose="020B060402020209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9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9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9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90204" pitchFamily="34" charset="0"/>
                  <a:ea typeface="宋体" panose="02010600030101010101" pitchFamily="2" charset="-122"/>
                </a:defRPr>
              </a:lvl9pPr>
            </a:lstStyle>
            <a:p>
              <a:pPr>
                <a:spcBef>
                  <a:spcPct val="20000"/>
                </a:spcBef>
              </a:pPr>
              <a:r>
                <a:rPr kumimoji="1" lang="en-US" altLang="zh-CN" sz="2000">
                  <a:solidFill>
                    <a:srgbClr val="000000"/>
                  </a:solidFill>
                  <a:latin typeface="新宋体" panose="02010609030101010101" pitchFamily="49" charset="-122"/>
                  <a:ea typeface="新宋体" panose="02010609030101010101" pitchFamily="49" charset="-122"/>
                </a:rPr>
                <a:t>  </a:t>
              </a:r>
              <a:r>
                <a:rPr kumimoji="1" lang="zh-CN" altLang="en-US" sz="2000">
                  <a:solidFill>
                    <a:srgbClr val="000000"/>
                  </a:solidFill>
                  <a:latin typeface="新宋体" panose="02010609030101010101" pitchFamily="49" charset="-122"/>
                  <a:ea typeface="新宋体" panose="02010609030101010101" pitchFamily="49" charset="-122"/>
                </a:rPr>
                <a:t>椭圆曲线的加法规则示意图</a:t>
              </a:r>
              <a:endParaRPr kumimoji="1" lang="zh-CN" altLang="en-US" sz="3200">
                <a:latin typeface="新宋体" panose="02010609030101010101" pitchFamily="49" charset="-122"/>
                <a:ea typeface="新宋体" panose="02010609030101010101" pitchFamily="49" charset="-122"/>
              </a:endParaRPr>
            </a:p>
          </p:txBody>
        </p:sp>
        <p:pic>
          <p:nvPicPr>
            <p:cNvPr id="11" name="Picture 5"/>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379" y="659"/>
              <a:ext cx="2706" cy="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6"/>
            <p:cNvSpPr>
              <a:spLocks noChangeArrowheads="1"/>
            </p:cNvSpPr>
            <p:nvPr/>
          </p:nvSpPr>
          <p:spPr bwMode="auto">
            <a:xfrm>
              <a:off x="1645" y="1829"/>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a:defRPr>
                  <a:solidFill>
                    <a:schemeClr val="tx1"/>
                  </a:solidFill>
                  <a:latin typeface="Arial" panose="020B0604020202090204" pitchFamily="34" charset="0"/>
                  <a:ea typeface="宋体" panose="02010600030101010101" pitchFamily="2" charset="-122"/>
                </a:defRPr>
              </a:lvl1pPr>
              <a:lvl2pPr>
                <a:defRPr>
                  <a:solidFill>
                    <a:schemeClr val="tx1"/>
                  </a:solidFill>
                  <a:latin typeface="Arial" panose="020B0604020202090204" pitchFamily="34" charset="0"/>
                  <a:ea typeface="宋体" panose="02010600030101010101" pitchFamily="2" charset="-122"/>
                </a:defRPr>
              </a:lvl2pPr>
              <a:lvl3pPr>
                <a:defRPr>
                  <a:solidFill>
                    <a:schemeClr val="tx1"/>
                  </a:solidFill>
                  <a:latin typeface="Arial" panose="020B0604020202090204" pitchFamily="34" charset="0"/>
                  <a:ea typeface="宋体" panose="02010600030101010101" pitchFamily="2" charset="-122"/>
                </a:defRPr>
              </a:lvl3pPr>
              <a:lvl4pPr>
                <a:defRPr>
                  <a:solidFill>
                    <a:schemeClr val="tx1"/>
                  </a:solidFill>
                  <a:latin typeface="Arial" panose="020B0604020202090204" pitchFamily="34" charset="0"/>
                  <a:ea typeface="宋体" panose="02010600030101010101" pitchFamily="2" charset="-122"/>
                </a:defRPr>
              </a:lvl4pPr>
              <a:lvl5pPr>
                <a:defRPr>
                  <a:solidFill>
                    <a:schemeClr val="tx1"/>
                  </a:solidFill>
                  <a:latin typeface="Arial" panose="020B060402020209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9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9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9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90204" pitchFamily="34" charset="0"/>
                  <a:ea typeface="宋体" panose="02010600030101010101" pitchFamily="2" charset="-122"/>
                </a:defRPr>
              </a:lvl9pPr>
            </a:lstStyle>
            <a:p>
              <a:pPr>
                <a:spcBef>
                  <a:spcPct val="20000"/>
                </a:spcBef>
              </a:pPr>
              <a:r>
                <a:rPr kumimoji="1" lang="en-US" altLang="zh-CN" sz="2000">
                  <a:solidFill>
                    <a:srgbClr val="000000"/>
                  </a:solidFill>
                  <a:latin typeface="宋体" panose="02010600030101010101" pitchFamily="2" charset="-122"/>
                </a:rPr>
                <a:t>P</a:t>
              </a:r>
              <a:endParaRPr kumimoji="1" lang="en-US" altLang="zh-CN" sz="3200">
                <a:latin typeface="Times New Roman" panose="02020703060505090304" pitchFamily="18" charset="0"/>
              </a:endParaRPr>
            </a:p>
          </p:txBody>
        </p:sp>
        <p:sp>
          <p:nvSpPr>
            <p:cNvPr id="13" name="Rectangle 7"/>
            <p:cNvSpPr>
              <a:spLocks noChangeArrowheads="1"/>
            </p:cNvSpPr>
            <p:nvPr/>
          </p:nvSpPr>
          <p:spPr bwMode="auto">
            <a:xfrm>
              <a:off x="2304" y="1687"/>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a:defRPr>
                  <a:solidFill>
                    <a:schemeClr val="tx1"/>
                  </a:solidFill>
                  <a:latin typeface="Arial" panose="020B0604020202090204" pitchFamily="34" charset="0"/>
                  <a:ea typeface="宋体" panose="02010600030101010101" pitchFamily="2" charset="-122"/>
                </a:defRPr>
              </a:lvl1pPr>
              <a:lvl2pPr>
                <a:defRPr>
                  <a:solidFill>
                    <a:schemeClr val="tx1"/>
                  </a:solidFill>
                  <a:latin typeface="Arial" panose="020B0604020202090204" pitchFamily="34" charset="0"/>
                  <a:ea typeface="宋体" panose="02010600030101010101" pitchFamily="2" charset="-122"/>
                </a:defRPr>
              </a:lvl2pPr>
              <a:lvl3pPr>
                <a:defRPr>
                  <a:solidFill>
                    <a:schemeClr val="tx1"/>
                  </a:solidFill>
                  <a:latin typeface="Arial" panose="020B0604020202090204" pitchFamily="34" charset="0"/>
                  <a:ea typeface="宋体" panose="02010600030101010101" pitchFamily="2" charset="-122"/>
                </a:defRPr>
              </a:lvl3pPr>
              <a:lvl4pPr>
                <a:defRPr>
                  <a:solidFill>
                    <a:schemeClr val="tx1"/>
                  </a:solidFill>
                  <a:latin typeface="Arial" panose="020B0604020202090204" pitchFamily="34" charset="0"/>
                  <a:ea typeface="宋体" panose="02010600030101010101" pitchFamily="2" charset="-122"/>
                </a:defRPr>
              </a:lvl4pPr>
              <a:lvl5pPr>
                <a:defRPr>
                  <a:solidFill>
                    <a:schemeClr val="tx1"/>
                  </a:solidFill>
                  <a:latin typeface="Arial" panose="020B060402020209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9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9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9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90204" pitchFamily="34" charset="0"/>
                  <a:ea typeface="宋体" panose="02010600030101010101" pitchFamily="2" charset="-122"/>
                </a:defRPr>
              </a:lvl9pPr>
            </a:lstStyle>
            <a:p>
              <a:pPr>
                <a:spcBef>
                  <a:spcPct val="20000"/>
                </a:spcBef>
              </a:pPr>
              <a:r>
                <a:rPr kumimoji="1" lang="en-US" altLang="zh-CN" sz="2000">
                  <a:solidFill>
                    <a:srgbClr val="000000"/>
                  </a:solidFill>
                  <a:latin typeface="宋体" panose="02010600030101010101" pitchFamily="2" charset="-122"/>
                </a:rPr>
                <a:t>Q</a:t>
              </a:r>
              <a:endParaRPr kumimoji="1" lang="en-US" altLang="zh-CN" sz="3200">
                <a:latin typeface="Times New Roman" panose="02020703060505090304" pitchFamily="18" charset="0"/>
              </a:endParaRPr>
            </a:p>
          </p:txBody>
        </p:sp>
        <p:sp>
          <p:nvSpPr>
            <p:cNvPr id="14" name="Rectangle 8"/>
            <p:cNvSpPr>
              <a:spLocks noChangeArrowheads="1"/>
            </p:cNvSpPr>
            <p:nvPr/>
          </p:nvSpPr>
          <p:spPr bwMode="auto">
            <a:xfrm>
              <a:off x="3460" y="1421"/>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a:defRPr>
                  <a:solidFill>
                    <a:schemeClr val="tx1"/>
                  </a:solidFill>
                  <a:latin typeface="Arial" panose="020B0604020202090204" pitchFamily="34" charset="0"/>
                  <a:ea typeface="宋体" panose="02010600030101010101" pitchFamily="2" charset="-122"/>
                </a:defRPr>
              </a:lvl1pPr>
              <a:lvl2pPr>
                <a:defRPr>
                  <a:solidFill>
                    <a:schemeClr val="tx1"/>
                  </a:solidFill>
                  <a:latin typeface="Arial" panose="020B0604020202090204" pitchFamily="34" charset="0"/>
                  <a:ea typeface="宋体" panose="02010600030101010101" pitchFamily="2" charset="-122"/>
                </a:defRPr>
              </a:lvl2pPr>
              <a:lvl3pPr>
                <a:defRPr>
                  <a:solidFill>
                    <a:schemeClr val="tx1"/>
                  </a:solidFill>
                  <a:latin typeface="Arial" panose="020B0604020202090204" pitchFamily="34" charset="0"/>
                  <a:ea typeface="宋体" panose="02010600030101010101" pitchFamily="2" charset="-122"/>
                </a:defRPr>
              </a:lvl3pPr>
              <a:lvl4pPr>
                <a:defRPr>
                  <a:solidFill>
                    <a:schemeClr val="tx1"/>
                  </a:solidFill>
                  <a:latin typeface="Arial" panose="020B0604020202090204" pitchFamily="34" charset="0"/>
                  <a:ea typeface="宋体" panose="02010600030101010101" pitchFamily="2" charset="-122"/>
                </a:defRPr>
              </a:lvl4pPr>
              <a:lvl5pPr>
                <a:defRPr>
                  <a:solidFill>
                    <a:schemeClr val="tx1"/>
                  </a:solidFill>
                  <a:latin typeface="Arial" panose="020B060402020209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9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9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9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90204" pitchFamily="34" charset="0"/>
                  <a:ea typeface="宋体" panose="02010600030101010101" pitchFamily="2" charset="-122"/>
                </a:defRPr>
              </a:lvl9pPr>
            </a:lstStyle>
            <a:p>
              <a:pPr>
                <a:spcBef>
                  <a:spcPct val="20000"/>
                </a:spcBef>
              </a:pPr>
              <a:r>
                <a:rPr kumimoji="1" lang="en-US" altLang="zh-CN" sz="2000">
                  <a:solidFill>
                    <a:srgbClr val="000000"/>
                  </a:solidFill>
                  <a:latin typeface="宋体" panose="02010600030101010101" pitchFamily="2" charset="-122"/>
                </a:rPr>
                <a:t>R</a:t>
              </a:r>
              <a:endParaRPr kumimoji="1" lang="en-US" altLang="zh-CN" sz="3200">
                <a:latin typeface="Times New Roman" panose="02020703060505090304" pitchFamily="18" charset="0"/>
              </a:endParaRPr>
            </a:p>
          </p:txBody>
        </p:sp>
        <p:sp>
          <p:nvSpPr>
            <p:cNvPr id="15" name="Rectangle 9"/>
            <p:cNvSpPr>
              <a:spLocks noChangeArrowheads="1"/>
            </p:cNvSpPr>
            <p:nvPr/>
          </p:nvSpPr>
          <p:spPr bwMode="auto">
            <a:xfrm>
              <a:off x="3638" y="2485"/>
              <a:ext cx="56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a:defRPr>
                  <a:solidFill>
                    <a:schemeClr val="tx1"/>
                  </a:solidFill>
                  <a:latin typeface="Arial" panose="020B0604020202090204" pitchFamily="34" charset="0"/>
                  <a:ea typeface="宋体" panose="02010600030101010101" pitchFamily="2" charset="-122"/>
                </a:defRPr>
              </a:lvl1pPr>
              <a:lvl2pPr>
                <a:defRPr>
                  <a:solidFill>
                    <a:schemeClr val="tx1"/>
                  </a:solidFill>
                  <a:latin typeface="Arial" panose="020B0604020202090204" pitchFamily="34" charset="0"/>
                  <a:ea typeface="宋体" panose="02010600030101010101" pitchFamily="2" charset="-122"/>
                </a:defRPr>
              </a:lvl2pPr>
              <a:lvl3pPr>
                <a:defRPr>
                  <a:solidFill>
                    <a:schemeClr val="tx1"/>
                  </a:solidFill>
                  <a:latin typeface="Arial" panose="020B0604020202090204" pitchFamily="34" charset="0"/>
                  <a:ea typeface="宋体" panose="02010600030101010101" pitchFamily="2" charset="-122"/>
                </a:defRPr>
              </a:lvl3pPr>
              <a:lvl4pPr>
                <a:defRPr>
                  <a:solidFill>
                    <a:schemeClr val="tx1"/>
                  </a:solidFill>
                  <a:latin typeface="Arial" panose="020B0604020202090204" pitchFamily="34" charset="0"/>
                  <a:ea typeface="宋体" panose="02010600030101010101" pitchFamily="2" charset="-122"/>
                </a:defRPr>
              </a:lvl4pPr>
              <a:lvl5pPr>
                <a:defRPr>
                  <a:solidFill>
                    <a:schemeClr val="tx1"/>
                  </a:solidFill>
                  <a:latin typeface="Arial" panose="020B060402020209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9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9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9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90204" pitchFamily="34" charset="0"/>
                  <a:ea typeface="宋体" panose="02010600030101010101" pitchFamily="2" charset="-122"/>
                </a:defRPr>
              </a:lvl9pPr>
            </a:lstStyle>
            <a:p>
              <a:pPr>
                <a:spcBef>
                  <a:spcPct val="20000"/>
                </a:spcBef>
              </a:pPr>
              <a:r>
                <a:rPr kumimoji="1" lang="en-US" altLang="zh-CN" sz="2000">
                  <a:solidFill>
                    <a:srgbClr val="000000"/>
                  </a:solidFill>
                  <a:latin typeface="宋体" panose="02010600030101010101" pitchFamily="2" charset="-122"/>
                </a:rPr>
                <a:t>S</a:t>
              </a:r>
              <a:r>
                <a:rPr kumimoji="1" lang="zh-CN" altLang="en-US" sz="2000">
                  <a:solidFill>
                    <a:srgbClr val="000000"/>
                  </a:solidFill>
                  <a:latin typeface="宋体" panose="02010600030101010101" pitchFamily="2" charset="-122"/>
                </a:rPr>
                <a:t>＝</a:t>
              </a:r>
              <a:r>
                <a:rPr kumimoji="1" lang="en-US" altLang="zh-CN" sz="2000">
                  <a:solidFill>
                    <a:srgbClr val="000000"/>
                  </a:solidFill>
                  <a:latin typeface="宋体" panose="02010600030101010101" pitchFamily="2" charset="-122"/>
                </a:rPr>
                <a:t>P</a:t>
              </a:r>
              <a:r>
                <a:rPr kumimoji="1" lang="zh-CN" altLang="en-US" sz="2000">
                  <a:solidFill>
                    <a:srgbClr val="000000"/>
                  </a:solidFill>
                  <a:latin typeface="宋体" panose="02010600030101010101" pitchFamily="2" charset="-122"/>
                </a:rPr>
                <a:t>＋</a:t>
              </a:r>
              <a:r>
                <a:rPr kumimoji="1" lang="en-US" altLang="zh-CN" sz="2000">
                  <a:solidFill>
                    <a:srgbClr val="000000"/>
                  </a:solidFill>
                  <a:latin typeface="宋体" panose="02010600030101010101" pitchFamily="2" charset="-122"/>
                </a:rPr>
                <a:t>Q</a:t>
              </a:r>
              <a:endParaRPr kumimoji="1" lang="en-US" altLang="zh-CN" sz="3200">
                <a:latin typeface="Times New Roman" panose="02020703060505090304" pitchFamily="18" charset="0"/>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blinds(horizontal)">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blinds(horizontal)">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3573517" y="4694204"/>
            <a:ext cx="1026948" cy="454551"/>
          </a:xfrm>
          <a:prstGeom prst="rect">
            <a:avLst/>
          </a:prstGeom>
        </p:spPr>
      </p:pic>
      <p:sp>
        <p:nvSpPr>
          <p:cNvPr id="4" name="Rectangle 3"/>
          <p:cNvSpPr txBox="1">
            <a:spLocks noChangeArrowheads="1"/>
          </p:cNvSpPr>
          <p:nvPr/>
        </p:nvSpPr>
        <p:spPr>
          <a:xfrm>
            <a:off x="395288" y="549275"/>
            <a:ext cx="11218643" cy="5147332"/>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marL="609600" indent="-609600"/>
            <a:r>
              <a:rPr lang="zh-CN" altLang="en-US" dirty="0">
                <a:latin typeface="Times New Roman" panose="02020703060505090304" pitchFamily="18" charset="0"/>
              </a:rPr>
              <a:t>形式加法 </a:t>
            </a:r>
            <a:endParaRPr lang="zh-CN" altLang="en-US" dirty="0">
              <a:latin typeface="Times New Roman" panose="02020703060505090304" pitchFamily="18" charset="0"/>
            </a:endParaRPr>
          </a:p>
          <a:p>
            <a:pPr marL="609600" indent="-609600">
              <a:lnSpc>
                <a:spcPct val="150000"/>
              </a:lnSpc>
              <a:buFontTx/>
              <a:buAutoNum type="arabicParenBoth"/>
            </a:pPr>
            <a:r>
              <a:rPr lang="en-US" altLang="zh-CN" dirty="0" err="1">
                <a:latin typeface="Times New Roman" panose="02020703060505090304" pitchFamily="18" charset="0"/>
              </a:rPr>
              <a:t>θ</a:t>
            </a:r>
            <a:r>
              <a:rPr lang="zh-CN" altLang="en-US" dirty="0">
                <a:latin typeface="Times New Roman" panose="02020703060505090304" pitchFamily="18" charset="0"/>
              </a:rPr>
              <a:t>是加法单位元，对椭圆曲线上的任一点</a:t>
            </a:r>
            <a:r>
              <a:rPr lang="en-US" altLang="zh-CN" i="1" dirty="0">
                <a:latin typeface="Times New Roman" panose="02020703060505090304" pitchFamily="18" charset="0"/>
              </a:rPr>
              <a:t>P</a:t>
            </a:r>
            <a:r>
              <a:rPr lang="zh-CN" altLang="en-US" dirty="0">
                <a:latin typeface="Times New Roman" panose="02020703060505090304" pitchFamily="18" charset="0"/>
              </a:rPr>
              <a:t>有</a:t>
            </a:r>
            <a:r>
              <a:rPr lang="en-US" altLang="zh-CN" i="1" dirty="0">
                <a:latin typeface="Times New Roman" panose="02020703060505090304" pitchFamily="18" charset="0"/>
              </a:rPr>
              <a:t>P </a:t>
            </a:r>
            <a:r>
              <a:rPr lang="zh-CN" altLang="en-US" dirty="0">
                <a:latin typeface="Times New Roman" panose="02020703060505090304" pitchFamily="18" charset="0"/>
              </a:rPr>
              <a:t>＋</a:t>
            </a:r>
            <a:r>
              <a:rPr lang="en-US" altLang="zh-CN" dirty="0" err="1">
                <a:latin typeface="Times New Roman" panose="02020703060505090304" pitchFamily="18" charset="0"/>
              </a:rPr>
              <a:t>θ</a:t>
            </a:r>
            <a:r>
              <a:rPr lang="zh-CN" altLang="en-US" dirty="0">
                <a:latin typeface="Times New Roman" panose="02020703060505090304" pitchFamily="18" charset="0"/>
              </a:rPr>
              <a:t>＝</a:t>
            </a:r>
            <a:r>
              <a:rPr lang="en-US" altLang="zh-CN" i="1" dirty="0">
                <a:latin typeface="Times New Roman" panose="02020703060505090304" pitchFamily="18" charset="0"/>
              </a:rPr>
              <a:t>P</a:t>
            </a:r>
            <a:r>
              <a:rPr lang="zh-CN" altLang="en-US" dirty="0">
                <a:latin typeface="Times New Roman" panose="02020703060505090304" pitchFamily="18" charset="0"/>
              </a:rPr>
              <a:t>； </a:t>
            </a:r>
            <a:endParaRPr lang="zh-CN" altLang="en-US" dirty="0">
              <a:latin typeface="Times New Roman" panose="02020703060505090304" pitchFamily="18" charset="0"/>
            </a:endParaRPr>
          </a:p>
          <a:p>
            <a:pPr marL="609600" indent="-609600">
              <a:lnSpc>
                <a:spcPct val="150000"/>
              </a:lnSpc>
              <a:buFontTx/>
              <a:buNone/>
            </a:pPr>
            <a:r>
              <a:rPr lang="en-US" altLang="zh-CN" dirty="0">
                <a:latin typeface="Times New Roman" panose="02020703060505090304" pitchFamily="18" charset="0"/>
              </a:rPr>
              <a:t>(2) </a:t>
            </a:r>
            <a:r>
              <a:rPr lang="zh-CN" altLang="en-US" dirty="0">
                <a:latin typeface="Times New Roman" panose="02020703060505090304" pitchFamily="18" charset="0"/>
              </a:rPr>
              <a:t>与</a:t>
            </a:r>
            <a:r>
              <a:rPr lang="zh-CN" altLang="en-US" i="1" dirty="0">
                <a:latin typeface="Times New Roman" panose="02020703060505090304" pitchFamily="18" charset="0"/>
              </a:rPr>
              <a:t>Ｘ</a:t>
            </a:r>
            <a:r>
              <a:rPr lang="zh-CN" altLang="en-US" dirty="0">
                <a:latin typeface="Times New Roman" panose="02020703060505090304" pitchFamily="18" charset="0"/>
              </a:rPr>
              <a:t>轴垂直的直线与椭圆曲线的两个交点之和为无穷远点</a:t>
            </a:r>
            <a:r>
              <a:rPr lang="en-US" altLang="zh-CN" dirty="0" err="1">
                <a:latin typeface="Times New Roman" panose="02020703060505090304" pitchFamily="18" charset="0"/>
              </a:rPr>
              <a:t>θ</a:t>
            </a:r>
            <a:r>
              <a:rPr lang="zh-CN" altLang="en-US" dirty="0">
                <a:latin typeface="Times New Roman" panose="02020703060505090304" pitchFamily="18" charset="0"/>
              </a:rPr>
              <a:t>，从而对</a:t>
            </a:r>
            <a:r>
              <a:rPr lang="en-US" altLang="zh-CN" i="1" dirty="0">
                <a:latin typeface="Times New Roman" panose="02020703060505090304" pitchFamily="18" charset="0"/>
              </a:rPr>
              <a:t>P</a:t>
            </a:r>
            <a:r>
              <a:rPr lang="zh-CN" altLang="en-US" dirty="0">
                <a:latin typeface="Times New Roman" panose="02020703060505090304" pitchFamily="18" charset="0"/>
              </a:rPr>
              <a:t>＝</a:t>
            </a:r>
            <a:r>
              <a:rPr lang="en-US" altLang="zh-CN" dirty="0">
                <a:latin typeface="Times New Roman" panose="02020703060505090304" pitchFamily="18" charset="0"/>
              </a:rPr>
              <a:t>(</a:t>
            </a:r>
            <a:r>
              <a:rPr lang="en-US" altLang="zh-CN" i="1" dirty="0">
                <a:latin typeface="Times New Roman" panose="02020703060505090304" pitchFamily="18" charset="0"/>
              </a:rPr>
              <a:t>x</a:t>
            </a:r>
            <a:r>
              <a:rPr lang="zh-CN" altLang="en-US" dirty="0">
                <a:latin typeface="Times New Roman" panose="02020703060505090304" pitchFamily="18" charset="0"/>
              </a:rPr>
              <a:t>，</a:t>
            </a:r>
            <a:r>
              <a:rPr lang="en-US" altLang="zh-CN" i="1" dirty="0">
                <a:latin typeface="Times New Roman" panose="02020703060505090304" pitchFamily="18" charset="0"/>
              </a:rPr>
              <a:t>y</a:t>
            </a:r>
            <a:r>
              <a:rPr lang="en-US" altLang="zh-CN" dirty="0">
                <a:latin typeface="Times New Roman" panose="02020703060505090304" pitchFamily="18" charset="0"/>
              </a:rPr>
              <a:t>)</a:t>
            </a:r>
            <a:r>
              <a:rPr lang="zh-CN" altLang="en-US" dirty="0">
                <a:latin typeface="Times New Roman" panose="02020703060505090304" pitchFamily="18" charset="0"/>
              </a:rPr>
              <a:t>，有－</a:t>
            </a:r>
            <a:r>
              <a:rPr lang="en-US" altLang="zh-CN" i="1" dirty="0">
                <a:latin typeface="Times New Roman" panose="02020703060505090304" pitchFamily="18" charset="0"/>
              </a:rPr>
              <a:t>P</a:t>
            </a:r>
            <a:r>
              <a:rPr lang="zh-CN" altLang="en-US" dirty="0">
                <a:latin typeface="Times New Roman" panose="02020703060505090304" pitchFamily="18" charset="0"/>
              </a:rPr>
              <a:t>＝</a:t>
            </a:r>
            <a:r>
              <a:rPr lang="en-US" altLang="zh-CN" dirty="0">
                <a:latin typeface="Times New Roman" panose="02020703060505090304" pitchFamily="18" charset="0"/>
              </a:rPr>
              <a:t>(</a:t>
            </a:r>
            <a:r>
              <a:rPr lang="en-US" altLang="zh-CN" i="1" dirty="0">
                <a:latin typeface="Times New Roman" panose="02020703060505090304" pitchFamily="18" charset="0"/>
              </a:rPr>
              <a:t>x</a:t>
            </a:r>
            <a:r>
              <a:rPr lang="zh-CN" altLang="en-US" dirty="0">
                <a:latin typeface="Times New Roman" panose="02020703060505090304" pitchFamily="18" charset="0"/>
              </a:rPr>
              <a:t>，－</a:t>
            </a:r>
            <a:r>
              <a:rPr lang="en-US" altLang="zh-CN" i="1" dirty="0">
                <a:latin typeface="Times New Roman" panose="02020703060505090304" pitchFamily="18" charset="0"/>
              </a:rPr>
              <a:t>y</a:t>
            </a:r>
            <a:r>
              <a:rPr lang="en-US" altLang="zh-CN" dirty="0">
                <a:latin typeface="Times New Roman" panose="02020703060505090304" pitchFamily="18" charset="0"/>
              </a:rPr>
              <a:t>)</a:t>
            </a:r>
            <a:r>
              <a:rPr lang="zh-CN" altLang="en-US" dirty="0">
                <a:latin typeface="Times New Roman" panose="02020703060505090304" pitchFamily="18" charset="0"/>
              </a:rPr>
              <a:t>； </a:t>
            </a:r>
            <a:endParaRPr lang="zh-CN" altLang="en-US" dirty="0">
              <a:latin typeface="Times New Roman" panose="02020703060505090304" pitchFamily="18" charset="0"/>
            </a:endParaRPr>
          </a:p>
          <a:p>
            <a:pPr marL="609600" indent="-609600">
              <a:lnSpc>
                <a:spcPct val="150000"/>
              </a:lnSpc>
              <a:buFontTx/>
              <a:buNone/>
            </a:pPr>
            <a:r>
              <a:rPr lang="en-US" altLang="zh-CN" dirty="0">
                <a:latin typeface="Times New Roman" panose="02020703060505090304" pitchFamily="18" charset="0"/>
              </a:rPr>
              <a:t>(3) </a:t>
            </a:r>
            <a:r>
              <a:rPr lang="zh-CN" altLang="en-US" dirty="0">
                <a:latin typeface="Times New Roman" panose="02020703060505090304" pitchFamily="18" charset="0"/>
              </a:rPr>
              <a:t>过椭圆曲线上两点</a:t>
            </a:r>
            <a:r>
              <a:rPr lang="en-US" altLang="zh-CN" i="1" dirty="0">
                <a:latin typeface="Times New Roman" panose="02020703060505090304" pitchFamily="18" charset="0"/>
              </a:rPr>
              <a:t>Q</a:t>
            </a:r>
            <a:r>
              <a:rPr lang="zh-CN" altLang="en-US" dirty="0">
                <a:latin typeface="Times New Roman" panose="02020703060505090304" pitchFamily="18" charset="0"/>
              </a:rPr>
              <a:t>，</a:t>
            </a:r>
            <a:r>
              <a:rPr lang="en-US" altLang="zh-CN" i="1" dirty="0">
                <a:latin typeface="Times New Roman" panose="02020703060505090304" pitchFamily="18" charset="0"/>
              </a:rPr>
              <a:t>R</a:t>
            </a:r>
            <a:r>
              <a:rPr lang="zh-CN" altLang="en-US" dirty="0">
                <a:latin typeface="Times New Roman" panose="02020703060505090304" pitchFamily="18" charset="0"/>
              </a:rPr>
              <a:t>的直线与曲线还有第三个交点</a:t>
            </a:r>
            <a:r>
              <a:rPr lang="en-US" altLang="zh-CN" i="1" dirty="0">
                <a:latin typeface="Times New Roman" panose="02020703060505090304" pitchFamily="18" charset="0"/>
              </a:rPr>
              <a:t>P</a:t>
            </a:r>
            <a:r>
              <a:rPr lang="zh-CN" altLang="en-US" dirty="0">
                <a:latin typeface="Times New Roman" panose="02020703060505090304" pitchFamily="18" charset="0"/>
              </a:rPr>
              <a:t>，这三个点之和为无穷远点</a:t>
            </a:r>
            <a:r>
              <a:rPr lang="en-US" altLang="zh-CN" dirty="0" err="1">
                <a:latin typeface="Times New Roman" panose="02020703060505090304" pitchFamily="18" charset="0"/>
              </a:rPr>
              <a:t>θ</a:t>
            </a:r>
            <a:r>
              <a:rPr lang="zh-CN" altLang="en-US" dirty="0">
                <a:latin typeface="Times New Roman" panose="02020703060505090304" pitchFamily="18" charset="0"/>
              </a:rPr>
              <a:t>，即</a:t>
            </a:r>
            <a:r>
              <a:rPr lang="en-US" altLang="zh-CN" i="1" dirty="0">
                <a:latin typeface="Times New Roman" panose="02020703060505090304" pitchFamily="18" charset="0"/>
              </a:rPr>
              <a:t>Q</a:t>
            </a:r>
            <a:r>
              <a:rPr lang="zh-CN" altLang="en-US" dirty="0">
                <a:latin typeface="Times New Roman" panose="02020703060505090304" pitchFamily="18" charset="0"/>
              </a:rPr>
              <a:t>＋</a:t>
            </a:r>
            <a:r>
              <a:rPr lang="en-US" altLang="zh-CN" i="1" dirty="0">
                <a:latin typeface="Times New Roman" panose="02020703060505090304" pitchFamily="18" charset="0"/>
              </a:rPr>
              <a:t>R</a:t>
            </a:r>
            <a:r>
              <a:rPr lang="zh-CN" altLang="en-US" dirty="0">
                <a:latin typeface="Times New Roman" panose="02020703060505090304" pitchFamily="18" charset="0"/>
              </a:rPr>
              <a:t>＋</a:t>
            </a:r>
            <a:r>
              <a:rPr lang="en-US" altLang="zh-CN" i="1" dirty="0">
                <a:latin typeface="Times New Roman" panose="02020703060505090304" pitchFamily="18" charset="0"/>
              </a:rPr>
              <a:t>P</a:t>
            </a:r>
            <a:r>
              <a:rPr lang="zh-CN" altLang="en-US" dirty="0">
                <a:latin typeface="Times New Roman" panose="02020703060505090304" pitchFamily="18" charset="0"/>
              </a:rPr>
              <a:t>＝</a:t>
            </a:r>
            <a:r>
              <a:rPr lang="en-US" altLang="zh-CN" dirty="0" err="1">
                <a:latin typeface="Times New Roman" panose="02020703060505090304" pitchFamily="18" charset="0"/>
              </a:rPr>
              <a:t>θ</a:t>
            </a:r>
            <a:r>
              <a:rPr lang="zh-CN" altLang="en-US" dirty="0">
                <a:latin typeface="Times New Roman" panose="02020703060505090304" pitchFamily="18" charset="0"/>
              </a:rPr>
              <a:t>，从而</a:t>
            </a:r>
            <a:r>
              <a:rPr lang="en-US" altLang="zh-CN" i="1" dirty="0">
                <a:latin typeface="Times New Roman" panose="02020703060505090304" pitchFamily="18" charset="0"/>
              </a:rPr>
              <a:t>Q </a:t>
            </a:r>
            <a:r>
              <a:rPr lang="zh-CN" altLang="en-US" dirty="0">
                <a:latin typeface="Times New Roman" panose="02020703060505090304" pitchFamily="18" charset="0"/>
              </a:rPr>
              <a:t>＋</a:t>
            </a:r>
            <a:r>
              <a:rPr lang="en-US" altLang="zh-CN" i="1" dirty="0">
                <a:latin typeface="Times New Roman" panose="02020703060505090304" pitchFamily="18" charset="0"/>
              </a:rPr>
              <a:t>R</a:t>
            </a:r>
            <a:r>
              <a:rPr lang="zh-CN" altLang="en-US" dirty="0">
                <a:latin typeface="Times New Roman" panose="02020703060505090304" pitchFamily="18" charset="0"/>
              </a:rPr>
              <a:t>＝－</a:t>
            </a:r>
            <a:r>
              <a:rPr lang="en-US" altLang="zh-CN" i="1" dirty="0">
                <a:latin typeface="Times New Roman" panose="02020703060505090304" pitchFamily="18" charset="0"/>
              </a:rPr>
              <a:t>P</a:t>
            </a:r>
            <a:r>
              <a:rPr lang="zh-CN" altLang="en-US" dirty="0">
                <a:latin typeface="Times New Roman" panose="02020703060505090304" pitchFamily="18" charset="0"/>
              </a:rPr>
              <a:t>；</a:t>
            </a:r>
            <a:endParaRPr lang="zh-CN" altLang="en-US" dirty="0">
              <a:latin typeface="Times New Roman" panose="02020703060505090304" pitchFamily="18" charset="0"/>
            </a:endParaRPr>
          </a:p>
          <a:p>
            <a:pPr marL="609600" indent="-609600">
              <a:lnSpc>
                <a:spcPct val="150000"/>
              </a:lnSpc>
              <a:buFontTx/>
              <a:buNone/>
            </a:pPr>
            <a:r>
              <a:rPr lang="en-US" altLang="zh-CN" dirty="0">
                <a:latin typeface="Times New Roman" panose="02020703060505090304" pitchFamily="18" charset="0"/>
              </a:rPr>
              <a:t>(4) </a:t>
            </a:r>
            <a:r>
              <a:rPr lang="zh-CN" altLang="en-US" dirty="0">
                <a:latin typeface="Times New Roman" panose="02020703060505090304" pitchFamily="18" charset="0"/>
              </a:rPr>
              <a:t>设过</a:t>
            </a:r>
            <a:r>
              <a:rPr lang="en-US" altLang="zh-CN" i="1" dirty="0">
                <a:latin typeface="Times New Roman" panose="02020703060505090304" pitchFamily="18" charset="0"/>
              </a:rPr>
              <a:t>Q</a:t>
            </a:r>
            <a:r>
              <a:rPr lang="zh-CN" altLang="en-US" dirty="0">
                <a:latin typeface="Times New Roman" panose="02020703060505090304" pitchFamily="18" charset="0"/>
              </a:rPr>
              <a:t>的切线与曲线的另一个交点为</a:t>
            </a:r>
            <a:r>
              <a:rPr lang="en-US" altLang="zh-CN" i="1" dirty="0">
                <a:latin typeface="Times New Roman" panose="02020703060505090304" pitchFamily="18" charset="0"/>
              </a:rPr>
              <a:t>S</a:t>
            </a:r>
            <a:r>
              <a:rPr lang="zh-CN" altLang="en-US" dirty="0">
                <a:latin typeface="Times New Roman" panose="02020703060505090304" pitchFamily="18" charset="0"/>
              </a:rPr>
              <a:t>，则</a:t>
            </a:r>
            <a:r>
              <a:rPr lang="en-US" altLang="zh-CN" i="1" dirty="0">
                <a:latin typeface="Times New Roman" panose="02020703060505090304" pitchFamily="18" charset="0"/>
              </a:rPr>
              <a:t>Q </a:t>
            </a:r>
            <a:r>
              <a:rPr lang="zh-CN" altLang="en-US" dirty="0">
                <a:latin typeface="Times New Roman" panose="02020703060505090304" pitchFamily="18" charset="0"/>
              </a:rPr>
              <a:t>＋</a:t>
            </a:r>
            <a:r>
              <a:rPr lang="en-US" altLang="zh-CN" i="1" dirty="0">
                <a:latin typeface="Times New Roman" panose="02020703060505090304" pitchFamily="18" charset="0"/>
              </a:rPr>
              <a:t>Q</a:t>
            </a:r>
            <a:r>
              <a:rPr lang="en-US" altLang="zh-CN" dirty="0">
                <a:latin typeface="Times New Roman" panose="02020703060505090304" pitchFamily="18" charset="0"/>
              </a:rPr>
              <a:t>+</a:t>
            </a:r>
            <a:r>
              <a:rPr lang="en-US" altLang="zh-CN" i="1" dirty="0">
                <a:latin typeface="Times New Roman" panose="02020703060505090304" pitchFamily="18" charset="0"/>
              </a:rPr>
              <a:t>S</a:t>
            </a:r>
            <a:r>
              <a:rPr lang="zh-CN" altLang="en-US" dirty="0">
                <a:latin typeface="Times New Roman" panose="02020703060505090304" pitchFamily="18" charset="0"/>
              </a:rPr>
              <a:t>＝</a:t>
            </a:r>
            <a:r>
              <a:rPr lang="en-US" altLang="zh-CN" dirty="0" err="1">
                <a:latin typeface="Times New Roman" panose="02020703060505090304" pitchFamily="18" charset="0"/>
              </a:rPr>
              <a:t>θ</a:t>
            </a:r>
            <a:r>
              <a:rPr lang="zh-CN" altLang="en-US" dirty="0">
                <a:latin typeface="Times New Roman" panose="02020703060505090304" pitchFamily="18" charset="0"/>
              </a:rPr>
              <a:t>，即</a:t>
            </a:r>
            <a:r>
              <a:rPr lang="en-US" altLang="zh-CN" dirty="0">
                <a:latin typeface="Times New Roman" panose="02020703060505090304" pitchFamily="18" charset="0"/>
              </a:rPr>
              <a:t>2</a:t>
            </a:r>
            <a:r>
              <a:rPr lang="en-US" altLang="zh-CN" i="1" dirty="0">
                <a:latin typeface="Times New Roman" panose="02020703060505090304" pitchFamily="18" charset="0"/>
              </a:rPr>
              <a:t>Q</a:t>
            </a:r>
            <a:r>
              <a:rPr lang="zh-CN" altLang="en-US" dirty="0">
                <a:latin typeface="Times New Roman" panose="02020703060505090304" pitchFamily="18" charset="0"/>
              </a:rPr>
              <a:t>＝－</a:t>
            </a:r>
            <a:r>
              <a:rPr lang="en-US" altLang="zh-CN" i="1" dirty="0">
                <a:latin typeface="Times New Roman" panose="02020703060505090304" pitchFamily="18" charset="0"/>
              </a:rPr>
              <a:t>S</a:t>
            </a:r>
            <a:r>
              <a:rPr lang="zh-CN" altLang="en-US" dirty="0">
                <a:latin typeface="Times New Roman" panose="02020703060505090304" pitchFamily="18" charset="0"/>
              </a:rPr>
              <a:t>； </a:t>
            </a:r>
            <a:endParaRPr lang="zh-CN" altLang="en-US" dirty="0">
              <a:latin typeface="Times New Roman" panose="02020703060505090304" pitchFamily="18" charset="0"/>
            </a:endParaRPr>
          </a:p>
          <a:p>
            <a:pPr marL="609600" indent="-609600">
              <a:lnSpc>
                <a:spcPct val="150000"/>
              </a:lnSpc>
              <a:buFontTx/>
              <a:buNone/>
            </a:pPr>
            <a:r>
              <a:rPr lang="en-US" altLang="zh-CN" dirty="0">
                <a:latin typeface="Times New Roman" panose="02020703060505090304" pitchFamily="18" charset="0"/>
              </a:rPr>
              <a:t>(5) </a:t>
            </a:r>
            <a:r>
              <a:rPr lang="zh-CN" altLang="en-US" dirty="0">
                <a:latin typeface="Times New Roman" panose="02020703060505090304" pitchFamily="18" charset="0"/>
              </a:rPr>
              <a:t>椭圆曲线上点的加法满足交换律和结合律。  </a:t>
            </a:r>
            <a:endParaRPr lang="zh-CN" altLang="en-US" dirty="0">
              <a:latin typeface="Times New Roman" panose="02020703060505090304" pitchFamily="18" charset="0"/>
            </a:endParaRPr>
          </a:p>
          <a:p>
            <a:pPr marL="609600" indent="-609600">
              <a:buFontTx/>
              <a:buNone/>
            </a:pPr>
            <a:endParaRPr lang="en-US" altLang="zh-CN" dirty="0">
              <a:latin typeface="Times New Roman" panose="0202070306050509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linds(horizont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linds(horizontal)">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blinds(horizontal)">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blinds(horizontal)">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blinds(horizontal)">
                                      <p:cBhvr>
                                        <p:cTn id="32"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a:xfrm>
            <a:off x="682186" y="73574"/>
            <a:ext cx="10827627" cy="6227818"/>
          </a:xfrm>
        </p:spPr>
        <p:txBody>
          <a:bodyPr/>
          <a:lstStyle/>
          <a:p>
            <a:pPr>
              <a:lnSpc>
                <a:spcPct val="125000"/>
              </a:lnSpc>
              <a:buFontTx/>
              <a:buNone/>
            </a:pPr>
            <a:r>
              <a:rPr lang="zh-CN" altLang="en-US" dirty="0">
                <a:latin typeface="Microsoft YaHei" panose="020B0503020204020204" pitchFamily="34" charset="-122"/>
                <a:ea typeface="Microsoft YaHei" panose="020B0503020204020204" pitchFamily="34" charset="-122"/>
              </a:rPr>
              <a:t>椭圆曲线上点的加法用坐标表示如下</a:t>
            </a:r>
            <a:endParaRPr lang="zh-CN" altLang="en-US" dirty="0">
              <a:latin typeface="Microsoft YaHei" panose="020B0503020204020204" pitchFamily="34" charset="-122"/>
              <a:ea typeface="Microsoft YaHei" panose="020B0503020204020204" pitchFamily="34" charset="-122"/>
            </a:endParaRPr>
          </a:p>
          <a:p>
            <a:pPr>
              <a:lnSpc>
                <a:spcPct val="125000"/>
              </a:lnSpc>
              <a:buFontTx/>
              <a:buNone/>
            </a:pPr>
            <a:r>
              <a:rPr lang="zh-CN" altLang="en-US" dirty="0">
                <a:latin typeface="Microsoft YaHei" panose="020B0503020204020204" pitchFamily="34" charset="-122"/>
                <a:ea typeface="Microsoft YaHei" panose="020B0503020204020204" pitchFamily="34" charset="-122"/>
              </a:rPr>
              <a:t>若记</a:t>
            </a:r>
            <a:r>
              <a:rPr lang="en-US" altLang="zh-CN" i="1" dirty="0">
                <a:latin typeface="Microsoft YaHei" panose="020B0503020204020204" pitchFamily="34" charset="-122"/>
                <a:ea typeface="Microsoft YaHei" panose="020B0503020204020204" pitchFamily="34" charset="-122"/>
              </a:rPr>
              <a:t>P</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x</a:t>
            </a:r>
            <a:r>
              <a:rPr lang="en-US" altLang="zh-CN" baseline="-25000" dirty="0">
                <a:latin typeface="Microsoft YaHei" panose="020B0503020204020204" pitchFamily="34" charset="-122"/>
                <a:ea typeface="Microsoft YaHei" panose="020B0503020204020204" pitchFamily="34" charset="-122"/>
              </a:rPr>
              <a:t>1</a:t>
            </a:r>
            <a:r>
              <a:rPr lang="en-US" altLang="zh-CN" dirty="0">
                <a:latin typeface="Microsoft YaHei" panose="020B0503020204020204" pitchFamily="34" charset="-122"/>
                <a:ea typeface="Microsoft YaHei" panose="020B0503020204020204" pitchFamily="34" charset="-122"/>
              </a:rPr>
              <a:t>, </a:t>
            </a:r>
            <a:r>
              <a:rPr lang="en-US" altLang="zh-CN" i="1" dirty="0">
                <a:latin typeface="Microsoft YaHei" panose="020B0503020204020204" pitchFamily="34" charset="-122"/>
                <a:ea typeface="Microsoft YaHei" panose="020B0503020204020204" pitchFamily="34" charset="-122"/>
              </a:rPr>
              <a:t>y</a:t>
            </a:r>
            <a:r>
              <a:rPr lang="en-US" altLang="zh-CN" baseline="-25000" dirty="0">
                <a:latin typeface="Microsoft YaHei" panose="020B0503020204020204" pitchFamily="34" charset="-122"/>
                <a:ea typeface="Microsoft YaHei" panose="020B0503020204020204" pitchFamily="34" charset="-122"/>
              </a:rPr>
              <a:t>1</a:t>
            </a:r>
            <a:r>
              <a:rPr lang="en-US" altLang="zh-CN" dirty="0">
                <a:latin typeface="Microsoft YaHei" panose="020B0503020204020204" pitchFamily="34" charset="-122"/>
                <a:ea typeface="Microsoft YaHei" panose="020B0503020204020204" pitchFamily="34" charset="-122"/>
              </a:rPr>
              <a:t>), </a:t>
            </a:r>
            <a:r>
              <a:rPr lang="en-US" altLang="zh-CN" i="1" dirty="0">
                <a:latin typeface="Microsoft YaHei" panose="020B0503020204020204" pitchFamily="34" charset="-122"/>
                <a:ea typeface="Microsoft YaHei" panose="020B0503020204020204" pitchFamily="34" charset="-122"/>
              </a:rPr>
              <a:t>Q</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x</a:t>
            </a:r>
            <a:r>
              <a:rPr lang="en-US" altLang="zh-CN" baseline="-25000" dirty="0">
                <a:latin typeface="Microsoft YaHei" panose="020B0503020204020204" pitchFamily="34" charset="-122"/>
                <a:ea typeface="Microsoft YaHei" panose="020B0503020204020204" pitchFamily="34" charset="-122"/>
              </a:rPr>
              <a:t>2</a:t>
            </a:r>
            <a:r>
              <a:rPr lang="en-US" altLang="zh-CN" dirty="0">
                <a:latin typeface="Microsoft YaHei" panose="020B0503020204020204" pitchFamily="34" charset="-122"/>
                <a:ea typeface="Microsoft YaHei" panose="020B0503020204020204" pitchFamily="34" charset="-122"/>
              </a:rPr>
              <a:t>, </a:t>
            </a:r>
            <a:r>
              <a:rPr lang="en-US" altLang="zh-CN" i="1" dirty="0">
                <a:latin typeface="Microsoft YaHei" panose="020B0503020204020204" pitchFamily="34" charset="-122"/>
                <a:ea typeface="Microsoft YaHei" panose="020B0503020204020204" pitchFamily="34" charset="-122"/>
              </a:rPr>
              <a:t>y</a:t>
            </a:r>
            <a:r>
              <a:rPr lang="en-US" altLang="zh-CN" baseline="-25000" dirty="0">
                <a:latin typeface="Microsoft YaHei" panose="020B0503020204020204" pitchFamily="34" charset="-122"/>
                <a:ea typeface="Microsoft YaHei" panose="020B0503020204020204" pitchFamily="34" charset="-122"/>
              </a:rPr>
              <a:t>2</a:t>
            </a:r>
            <a:r>
              <a:rPr lang="en-US" altLang="zh-CN" dirty="0">
                <a:latin typeface="Microsoft YaHei" panose="020B0503020204020204" pitchFamily="34" charset="-122"/>
                <a:ea typeface="Microsoft YaHei" panose="020B0503020204020204" pitchFamily="34" charset="-122"/>
              </a:rPr>
              <a:t>), </a:t>
            </a:r>
            <a:r>
              <a:rPr lang="en-US" altLang="zh-CN" i="1" dirty="0">
                <a:latin typeface="Microsoft YaHei" panose="020B0503020204020204" pitchFamily="34" charset="-122"/>
                <a:ea typeface="Microsoft YaHei" panose="020B0503020204020204" pitchFamily="34" charset="-122"/>
              </a:rPr>
              <a:t>P</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Q</a:t>
            </a:r>
            <a:r>
              <a:rPr lang="en-US" altLang="zh-CN" dirty="0">
                <a:latin typeface="Microsoft YaHei" panose="020B0503020204020204" pitchFamily="34" charset="-122"/>
                <a:ea typeface="Microsoft YaHei" panose="020B0503020204020204" pitchFamily="34" charset="-122"/>
              </a:rPr>
              <a:t>, </a:t>
            </a:r>
            <a:r>
              <a:rPr lang="zh-CN" altLang="en-US" dirty="0">
                <a:latin typeface="Microsoft YaHei" panose="020B0503020204020204" pitchFamily="34" charset="-122"/>
                <a:ea typeface="Microsoft YaHei" panose="020B0503020204020204" pitchFamily="34" charset="-122"/>
              </a:rPr>
              <a:t>则</a:t>
            </a:r>
            <a:r>
              <a:rPr lang="en-US" altLang="zh-CN" i="1" dirty="0">
                <a:solidFill>
                  <a:srgbClr val="0000CC"/>
                </a:solidFill>
                <a:latin typeface="Microsoft YaHei" panose="020B0503020204020204" pitchFamily="34" charset="-122"/>
                <a:ea typeface="Microsoft YaHei" panose="020B0503020204020204" pitchFamily="34" charset="-122"/>
              </a:rPr>
              <a:t>P</a:t>
            </a:r>
            <a:r>
              <a:rPr lang="en-US" altLang="zh-CN" dirty="0">
                <a:solidFill>
                  <a:srgbClr val="0000CC"/>
                </a:solidFill>
                <a:latin typeface="Microsoft YaHei" panose="020B0503020204020204" pitchFamily="34" charset="-122"/>
                <a:ea typeface="Microsoft YaHei" panose="020B0503020204020204" pitchFamily="34" charset="-122"/>
                <a:sym typeface="Symbol" pitchFamily="2" charset="2"/>
              </a:rPr>
              <a:t>+</a:t>
            </a:r>
            <a:r>
              <a:rPr lang="en-US" altLang="zh-CN" i="1" dirty="0">
                <a:solidFill>
                  <a:srgbClr val="0000CC"/>
                </a:solidFill>
                <a:latin typeface="Microsoft YaHei" panose="020B0503020204020204" pitchFamily="34" charset="-122"/>
                <a:ea typeface="Microsoft YaHei" panose="020B0503020204020204" pitchFamily="34" charset="-122"/>
              </a:rPr>
              <a:t>Q</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x</a:t>
            </a:r>
            <a:r>
              <a:rPr lang="en-US" altLang="zh-CN" baseline="-25000" dirty="0">
                <a:latin typeface="Microsoft YaHei" panose="020B0503020204020204" pitchFamily="34" charset="-122"/>
                <a:ea typeface="Microsoft YaHei" panose="020B0503020204020204" pitchFamily="34" charset="-122"/>
              </a:rPr>
              <a:t>3</a:t>
            </a:r>
            <a:r>
              <a:rPr lang="en-US" altLang="zh-CN" dirty="0">
                <a:latin typeface="Microsoft YaHei" panose="020B0503020204020204" pitchFamily="34" charset="-122"/>
                <a:ea typeface="Microsoft YaHei" panose="020B0503020204020204" pitchFamily="34" charset="-122"/>
              </a:rPr>
              <a:t>, </a:t>
            </a:r>
            <a:r>
              <a:rPr lang="en-US" altLang="zh-CN" i="1" dirty="0">
                <a:latin typeface="Microsoft YaHei" panose="020B0503020204020204" pitchFamily="34" charset="-122"/>
                <a:ea typeface="Microsoft YaHei" panose="020B0503020204020204" pitchFamily="34" charset="-122"/>
              </a:rPr>
              <a:t>y</a:t>
            </a:r>
            <a:r>
              <a:rPr lang="en-US" altLang="zh-CN" baseline="-25000" dirty="0">
                <a:latin typeface="Microsoft YaHei" panose="020B0503020204020204" pitchFamily="34" charset="-122"/>
                <a:ea typeface="Microsoft YaHei" panose="020B0503020204020204" pitchFamily="34" charset="-122"/>
              </a:rPr>
              <a:t>3</a:t>
            </a:r>
            <a:r>
              <a:rPr lang="en-US" altLang="zh-CN" dirty="0">
                <a:latin typeface="Microsoft YaHei" panose="020B0503020204020204" pitchFamily="34" charset="-122"/>
                <a:ea typeface="Microsoft YaHei" panose="020B0503020204020204" pitchFamily="34" charset="-122"/>
              </a:rPr>
              <a:t>),</a:t>
            </a:r>
            <a:r>
              <a:rPr lang="zh-CN" altLang="en-US" dirty="0">
                <a:latin typeface="Microsoft YaHei" panose="020B0503020204020204" pitchFamily="34" charset="-122"/>
                <a:ea typeface="Microsoft YaHei" panose="020B0503020204020204" pitchFamily="34" charset="-122"/>
              </a:rPr>
              <a:t>其中</a:t>
            </a:r>
            <a:r>
              <a:rPr lang="en-US" altLang="zh-CN" dirty="0">
                <a:latin typeface="Microsoft YaHei" panose="020B0503020204020204" pitchFamily="34" charset="-122"/>
                <a:ea typeface="Microsoft YaHei" panose="020B0503020204020204" pitchFamily="34" charset="-122"/>
              </a:rPr>
              <a:t>,</a:t>
            </a:r>
            <a:endParaRPr lang="en-US" altLang="zh-CN" dirty="0">
              <a:latin typeface="Microsoft YaHei" panose="020B0503020204020204" pitchFamily="34" charset="-122"/>
              <a:ea typeface="Microsoft YaHei" panose="020B0503020204020204" pitchFamily="34" charset="-122"/>
            </a:endParaRPr>
          </a:p>
          <a:p>
            <a:pPr>
              <a:lnSpc>
                <a:spcPct val="125000"/>
              </a:lnSpc>
              <a:buFontTx/>
              <a:buNone/>
            </a:pPr>
            <a:r>
              <a:rPr lang="en-US" altLang="zh-CN" dirty="0">
                <a:latin typeface="Microsoft YaHei" panose="020B0503020204020204" pitchFamily="34" charset="-122"/>
                <a:ea typeface="Microsoft YaHei" panose="020B0503020204020204" pitchFamily="34" charset="-122"/>
              </a:rPr>
              <a:t>             </a:t>
            </a:r>
            <a:r>
              <a:rPr lang="en-US" altLang="zh-CN" i="1" dirty="0">
                <a:latin typeface="Microsoft YaHei" panose="020B0503020204020204" pitchFamily="34" charset="-122"/>
                <a:ea typeface="Microsoft YaHei" panose="020B0503020204020204" pitchFamily="34" charset="-122"/>
              </a:rPr>
              <a:t>x</a:t>
            </a:r>
            <a:r>
              <a:rPr lang="en-US" altLang="zh-CN" baseline="-25000" dirty="0">
                <a:latin typeface="Microsoft YaHei" panose="020B0503020204020204" pitchFamily="34" charset="-122"/>
                <a:ea typeface="Microsoft YaHei" panose="020B0503020204020204" pitchFamily="34" charset="-122"/>
              </a:rPr>
              <a:t>3</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y</a:t>
            </a:r>
            <a:r>
              <a:rPr lang="en-US" altLang="zh-CN" baseline="-25000" dirty="0">
                <a:latin typeface="Microsoft YaHei" panose="020B0503020204020204" pitchFamily="34" charset="-122"/>
                <a:ea typeface="Microsoft YaHei" panose="020B0503020204020204" pitchFamily="34" charset="-122"/>
              </a:rPr>
              <a:t>2</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y</a:t>
            </a:r>
            <a:r>
              <a:rPr lang="en-US" altLang="zh-CN" baseline="-25000" dirty="0">
                <a:latin typeface="Microsoft YaHei" panose="020B0503020204020204" pitchFamily="34" charset="-122"/>
                <a:ea typeface="Microsoft YaHei" panose="020B0503020204020204" pitchFamily="34" charset="-122"/>
              </a:rPr>
              <a:t>1</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x</a:t>
            </a:r>
            <a:r>
              <a:rPr lang="en-US" altLang="zh-CN" baseline="-25000" dirty="0">
                <a:latin typeface="Microsoft YaHei" panose="020B0503020204020204" pitchFamily="34" charset="-122"/>
                <a:ea typeface="Microsoft YaHei" panose="020B0503020204020204" pitchFamily="34" charset="-122"/>
              </a:rPr>
              <a:t>2</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x</a:t>
            </a:r>
            <a:r>
              <a:rPr lang="en-US" altLang="zh-CN" baseline="-25000" dirty="0">
                <a:latin typeface="Microsoft YaHei" panose="020B0503020204020204" pitchFamily="34" charset="-122"/>
                <a:ea typeface="Microsoft YaHei" panose="020B0503020204020204" pitchFamily="34" charset="-122"/>
              </a:rPr>
              <a:t>1</a:t>
            </a:r>
            <a:r>
              <a:rPr lang="en-US" altLang="zh-CN" dirty="0">
                <a:latin typeface="Microsoft YaHei" panose="020B0503020204020204" pitchFamily="34" charset="-122"/>
                <a:ea typeface="Microsoft YaHei" panose="020B0503020204020204" pitchFamily="34" charset="-122"/>
              </a:rPr>
              <a:t>))</a:t>
            </a:r>
            <a:r>
              <a:rPr lang="en-US" altLang="zh-CN" baseline="30000" dirty="0">
                <a:latin typeface="Microsoft YaHei" panose="020B0503020204020204" pitchFamily="34" charset="-122"/>
                <a:ea typeface="Microsoft YaHei" panose="020B0503020204020204" pitchFamily="34" charset="-122"/>
              </a:rPr>
              <a:t>2</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x</a:t>
            </a:r>
            <a:r>
              <a:rPr lang="en-US" altLang="zh-CN" baseline="-25000" dirty="0">
                <a:latin typeface="Microsoft YaHei" panose="020B0503020204020204" pitchFamily="34" charset="-122"/>
                <a:ea typeface="Microsoft YaHei" panose="020B0503020204020204" pitchFamily="34" charset="-122"/>
              </a:rPr>
              <a:t>1</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x</a:t>
            </a:r>
            <a:r>
              <a:rPr lang="en-US" altLang="zh-CN" baseline="-25000" dirty="0">
                <a:latin typeface="Microsoft YaHei" panose="020B0503020204020204" pitchFamily="34" charset="-122"/>
                <a:ea typeface="Microsoft YaHei" panose="020B0503020204020204" pitchFamily="34" charset="-122"/>
              </a:rPr>
              <a:t>2</a:t>
            </a:r>
            <a:r>
              <a:rPr lang="en-US" altLang="zh-CN" dirty="0">
                <a:latin typeface="Microsoft YaHei" panose="020B0503020204020204" pitchFamily="34" charset="-122"/>
                <a:ea typeface="Microsoft YaHei" panose="020B0503020204020204" pitchFamily="34" charset="-122"/>
              </a:rPr>
              <a:t>, </a:t>
            </a:r>
            <a:endParaRPr lang="en-US" altLang="zh-CN" dirty="0">
              <a:latin typeface="Microsoft YaHei" panose="020B0503020204020204" pitchFamily="34" charset="-122"/>
              <a:ea typeface="Microsoft YaHei" panose="020B0503020204020204" pitchFamily="34" charset="-122"/>
            </a:endParaRPr>
          </a:p>
          <a:p>
            <a:pPr>
              <a:lnSpc>
                <a:spcPct val="125000"/>
              </a:lnSpc>
              <a:buFontTx/>
              <a:buNone/>
            </a:pPr>
            <a:r>
              <a:rPr lang="en-US" altLang="zh-CN" dirty="0">
                <a:latin typeface="Microsoft YaHei" panose="020B0503020204020204" pitchFamily="34" charset="-122"/>
                <a:ea typeface="Microsoft YaHei" panose="020B0503020204020204" pitchFamily="34" charset="-122"/>
              </a:rPr>
              <a:t>             </a:t>
            </a:r>
            <a:r>
              <a:rPr lang="en-US" altLang="zh-CN" i="1" dirty="0">
                <a:latin typeface="Microsoft YaHei" panose="020B0503020204020204" pitchFamily="34" charset="-122"/>
                <a:ea typeface="Microsoft YaHei" panose="020B0503020204020204" pitchFamily="34" charset="-122"/>
              </a:rPr>
              <a:t>y</a:t>
            </a:r>
            <a:r>
              <a:rPr lang="en-US" altLang="zh-CN" baseline="-25000" dirty="0">
                <a:latin typeface="Microsoft YaHei" panose="020B0503020204020204" pitchFamily="34" charset="-122"/>
                <a:ea typeface="Microsoft YaHei" panose="020B0503020204020204" pitchFamily="34" charset="-122"/>
              </a:rPr>
              <a:t>3</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x</a:t>
            </a:r>
            <a:r>
              <a:rPr lang="en-US" altLang="zh-CN" baseline="-25000" dirty="0">
                <a:latin typeface="Microsoft YaHei" panose="020B0503020204020204" pitchFamily="34" charset="-122"/>
                <a:ea typeface="Microsoft YaHei" panose="020B0503020204020204" pitchFamily="34" charset="-122"/>
              </a:rPr>
              <a:t>1</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x</a:t>
            </a:r>
            <a:r>
              <a:rPr lang="en-US" altLang="zh-CN" baseline="-25000" dirty="0">
                <a:latin typeface="Microsoft YaHei" panose="020B0503020204020204" pitchFamily="34" charset="-122"/>
                <a:ea typeface="Microsoft YaHei" panose="020B0503020204020204" pitchFamily="34" charset="-122"/>
              </a:rPr>
              <a:t>3</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y</a:t>
            </a:r>
            <a:r>
              <a:rPr lang="en-US" altLang="zh-CN" baseline="-25000" dirty="0">
                <a:latin typeface="Microsoft YaHei" panose="020B0503020204020204" pitchFamily="34" charset="-122"/>
                <a:ea typeface="Microsoft YaHei" panose="020B0503020204020204" pitchFamily="34" charset="-122"/>
              </a:rPr>
              <a:t>2</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y</a:t>
            </a:r>
            <a:r>
              <a:rPr lang="en-US" altLang="zh-CN" baseline="-25000" dirty="0">
                <a:latin typeface="Microsoft YaHei" panose="020B0503020204020204" pitchFamily="34" charset="-122"/>
                <a:ea typeface="Microsoft YaHei" panose="020B0503020204020204" pitchFamily="34" charset="-122"/>
              </a:rPr>
              <a:t>1</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x</a:t>
            </a:r>
            <a:r>
              <a:rPr lang="en-US" altLang="zh-CN" baseline="-25000" dirty="0">
                <a:latin typeface="Microsoft YaHei" panose="020B0503020204020204" pitchFamily="34" charset="-122"/>
                <a:ea typeface="Microsoft YaHei" panose="020B0503020204020204" pitchFamily="34" charset="-122"/>
              </a:rPr>
              <a:t>2</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x</a:t>
            </a:r>
            <a:r>
              <a:rPr lang="en-US" altLang="zh-CN" baseline="-25000" dirty="0">
                <a:latin typeface="Microsoft YaHei" panose="020B0503020204020204" pitchFamily="34" charset="-122"/>
                <a:ea typeface="Microsoft YaHei" panose="020B0503020204020204" pitchFamily="34" charset="-122"/>
              </a:rPr>
              <a:t>1</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y</a:t>
            </a:r>
            <a:r>
              <a:rPr lang="en-US" altLang="zh-CN" baseline="-25000" dirty="0">
                <a:latin typeface="Microsoft YaHei" panose="020B0503020204020204" pitchFamily="34" charset="-122"/>
                <a:ea typeface="Microsoft YaHei" panose="020B0503020204020204" pitchFamily="34" charset="-122"/>
              </a:rPr>
              <a:t>1 </a:t>
            </a:r>
            <a:r>
              <a:rPr lang="en-US" altLang="zh-CN" dirty="0">
                <a:latin typeface="Microsoft YaHei" panose="020B0503020204020204" pitchFamily="34" charset="-122"/>
                <a:ea typeface="Microsoft YaHei" panose="020B0503020204020204" pitchFamily="34" charset="-122"/>
              </a:rPr>
              <a:t>;</a:t>
            </a:r>
            <a:endParaRPr lang="en-US" altLang="zh-CN" baseline="-25000" dirty="0">
              <a:latin typeface="Microsoft YaHei" panose="020B0503020204020204" pitchFamily="34" charset="-122"/>
              <a:ea typeface="Microsoft YaHei" panose="020B0503020204020204" pitchFamily="34" charset="-122"/>
            </a:endParaRPr>
          </a:p>
          <a:p>
            <a:pPr>
              <a:lnSpc>
                <a:spcPct val="125000"/>
              </a:lnSpc>
              <a:buFontTx/>
              <a:buNone/>
            </a:pPr>
            <a:r>
              <a:rPr lang="zh-CN" altLang="en-US" dirty="0">
                <a:latin typeface="Microsoft YaHei" panose="020B0503020204020204" pitchFamily="34" charset="-122"/>
                <a:ea typeface="Microsoft YaHei" panose="020B0503020204020204" pitchFamily="34" charset="-122"/>
              </a:rPr>
              <a:t>若</a:t>
            </a:r>
            <a:r>
              <a:rPr lang="en-US" altLang="zh-CN" i="1" dirty="0">
                <a:latin typeface="Microsoft YaHei" panose="020B0503020204020204" pitchFamily="34" charset="-122"/>
                <a:ea typeface="Microsoft YaHei" panose="020B0503020204020204" pitchFamily="34" charset="-122"/>
              </a:rPr>
              <a:t>P</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x</a:t>
            </a:r>
            <a:r>
              <a:rPr lang="en-US" altLang="zh-CN" dirty="0">
                <a:latin typeface="Microsoft YaHei" panose="020B0503020204020204" pitchFamily="34" charset="-122"/>
                <a:ea typeface="Microsoft YaHei" panose="020B0503020204020204" pitchFamily="34" charset="-122"/>
              </a:rPr>
              <a:t>, </a:t>
            </a:r>
            <a:r>
              <a:rPr lang="en-US" altLang="zh-CN" i="1" dirty="0">
                <a:latin typeface="Microsoft YaHei" panose="020B0503020204020204" pitchFamily="34" charset="-122"/>
                <a:ea typeface="Microsoft YaHei" panose="020B0503020204020204" pitchFamily="34" charset="-122"/>
              </a:rPr>
              <a:t>y</a:t>
            </a:r>
            <a:r>
              <a:rPr lang="en-US" altLang="zh-CN" dirty="0">
                <a:latin typeface="Microsoft YaHei" panose="020B0503020204020204" pitchFamily="34" charset="-122"/>
                <a:ea typeface="Microsoft YaHei" panose="020B0503020204020204" pitchFamily="34" charset="-122"/>
              </a:rPr>
              <a:t>),</a:t>
            </a:r>
            <a:r>
              <a:rPr lang="zh-CN" altLang="en-US" dirty="0">
                <a:latin typeface="Microsoft YaHei" panose="020B0503020204020204" pitchFamily="34" charset="-122"/>
                <a:ea typeface="Microsoft YaHei" panose="020B0503020204020204" pitchFamily="34" charset="-122"/>
              </a:rPr>
              <a:t>则</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P</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x</a:t>
            </a:r>
            <a:r>
              <a:rPr lang="en-US" altLang="zh-CN" dirty="0">
                <a:latin typeface="Microsoft YaHei" panose="020B0503020204020204" pitchFamily="34" charset="-122"/>
                <a:ea typeface="Microsoft YaHei" panose="020B0503020204020204" pitchFamily="34" charset="-122"/>
              </a:rPr>
              <a:t>, -</a:t>
            </a:r>
            <a:r>
              <a:rPr lang="en-US" altLang="zh-CN" i="1" dirty="0">
                <a:latin typeface="Microsoft YaHei" panose="020B0503020204020204" pitchFamily="34" charset="-122"/>
                <a:ea typeface="Microsoft YaHei" panose="020B0503020204020204" pitchFamily="34" charset="-122"/>
              </a:rPr>
              <a:t>y</a:t>
            </a:r>
            <a:r>
              <a:rPr lang="en-US" altLang="zh-CN" dirty="0">
                <a:latin typeface="Microsoft YaHei" panose="020B0503020204020204" pitchFamily="34" charset="-122"/>
                <a:ea typeface="Microsoft YaHei" panose="020B0503020204020204" pitchFamily="34" charset="-122"/>
              </a:rPr>
              <a:t>),</a:t>
            </a:r>
            <a:r>
              <a:rPr lang="zh-CN" altLang="en-US" dirty="0">
                <a:latin typeface="Microsoft YaHei" panose="020B0503020204020204" pitchFamily="34" charset="-122"/>
                <a:ea typeface="Microsoft YaHei" panose="020B0503020204020204" pitchFamily="34" charset="-122"/>
              </a:rPr>
              <a:t>即</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x</a:t>
            </a:r>
            <a:r>
              <a:rPr lang="en-US" altLang="zh-CN" dirty="0">
                <a:latin typeface="Microsoft YaHei" panose="020B0503020204020204" pitchFamily="34" charset="-122"/>
                <a:ea typeface="Microsoft YaHei" panose="020B0503020204020204" pitchFamily="34" charset="-122"/>
              </a:rPr>
              <a:t>, </a:t>
            </a:r>
            <a:r>
              <a:rPr lang="en-US" altLang="zh-CN" i="1" dirty="0">
                <a:latin typeface="Microsoft YaHei" panose="020B0503020204020204" pitchFamily="34" charset="-122"/>
                <a:ea typeface="Microsoft YaHei" panose="020B0503020204020204" pitchFamily="34" charset="-122"/>
              </a:rPr>
              <a:t>y</a:t>
            </a:r>
            <a:r>
              <a:rPr lang="en-US" altLang="zh-CN" dirty="0">
                <a:latin typeface="Microsoft YaHei" panose="020B0503020204020204" pitchFamily="34" charset="-122"/>
                <a:ea typeface="Microsoft YaHei" panose="020B0503020204020204" pitchFamily="34" charset="-122"/>
              </a:rPr>
              <a:t>)</a:t>
            </a:r>
            <a:r>
              <a:rPr lang="en-US" altLang="zh-CN" dirty="0">
                <a:solidFill>
                  <a:srgbClr val="0000CC"/>
                </a:solidFill>
                <a:latin typeface="Microsoft YaHei" panose="020B0503020204020204" pitchFamily="34" charset="-122"/>
                <a:ea typeface="Microsoft YaHei" panose="020B0503020204020204" pitchFamily="34" charset="-122"/>
                <a:sym typeface="Symbol" pitchFamily="2" charset="2"/>
              </a:rPr>
              <a:t>+</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x</a:t>
            </a:r>
            <a:r>
              <a:rPr lang="en-US" altLang="zh-CN" dirty="0">
                <a:latin typeface="Microsoft YaHei" panose="020B0503020204020204" pitchFamily="34" charset="-122"/>
                <a:ea typeface="Microsoft YaHei" panose="020B0503020204020204" pitchFamily="34" charset="-122"/>
              </a:rPr>
              <a:t>, -</a:t>
            </a:r>
            <a:r>
              <a:rPr lang="en-US" altLang="zh-CN" i="1" dirty="0">
                <a:latin typeface="Microsoft YaHei" panose="020B0503020204020204" pitchFamily="34" charset="-122"/>
                <a:ea typeface="Microsoft YaHei" panose="020B0503020204020204" pitchFamily="34" charset="-122"/>
              </a:rPr>
              <a:t>y</a:t>
            </a:r>
            <a:r>
              <a:rPr lang="en-US" altLang="zh-CN" dirty="0">
                <a:latin typeface="Microsoft YaHei" panose="020B0503020204020204" pitchFamily="34" charset="-122"/>
                <a:ea typeface="Microsoft YaHei" panose="020B0503020204020204" pitchFamily="34" charset="-122"/>
              </a:rPr>
              <a:t>)=</a:t>
            </a:r>
            <a:r>
              <a:rPr lang="en-US" altLang="zh-CN" dirty="0" err="1">
                <a:latin typeface="Microsoft YaHei" panose="020B0503020204020204" pitchFamily="34" charset="-122"/>
                <a:ea typeface="Microsoft YaHei" panose="020B0503020204020204" pitchFamily="34" charset="-122"/>
                <a:cs typeface="Times New Roman" panose="02020703060505090304" pitchFamily="18" charset="0"/>
              </a:rPr>
              <a:t>θ</a:t>
            </a:r>
            <a:r>
              <a:rPr lang="en-US" altLang="zh-CN" dirty="0">
                <a:latin typeface="Microsoft YaHei" panose="020B0503020204020204" pitchFamily="34" charset="-122"/>
                <a:ea typeface="Microsoft YaHei" panose="020B0503020204020204" pitchFamily="34" charset="-122"/>
              </a:rPr>
              <a:t>(</a:t>
            </a:r>
            <a:r>
              <a:rPr lang="zh-CN" altLang="en-US" dirty="0">
                <a:latin typeface="Microsoft YaHei" panose="020B0503020204020204" pitchFamily="34" charset="-122"/>
                <a:ea typeface="Microsoft YaHei" panose="020B0503020204020204" pitchFamily="34" charset="-122"/>
              </a:rPr>
              <a:t>无穷远点</a:t>
            </a:r>
            <a:r>
              <a:rPr lang="en-US" altLang="zh-CN" dirty="0">
                <a:latin typeface="Microsoft YaHei" panose="020B0503020204020204" pitchFamily="34" charset="-122"/>
                <a:ea typeface="Microsoft YaHei" panose="020B0503020204020204" pitchFamily="34" charset="-122"/>
              </a:rPr>
              <a:t>);</a:t>
            </a:r>
            <a:endParaRPr lang="en-US" altLang="zh-CN" dirty="0">
              <a:latin typeface="Microsoft YaHei" panose="020B0503020204020204" pitchFamily="34" charset="-122"/>
              <a:ea typeface="Microsoft YaHei" panose="020B0503020204020204" pitchFamily="34" charset="-122"/>
            </a:endParaRPr>
          </a:p>
          <a:p>
            <a:pPr>
              <a:lnSpc>
                <a:spcPct val="125000"/>
              </a:lnSpc>
              <a:buFontTx/>
              <a:buNone/>
            </a:pPr>
            <a:r>
              <a:rPr lang="zh-CN" altLang="en-US" dirty="0">
                <a:latin typeface="Microsoft YaHei" panose="020B0503020204020204" pitchFamily="34" charset="-122"/>
                <a:ea typeface="Microsoft YaHei" panose="020B0503020204020204" pitchFamily="34" charset="-122"/>
              </a:rPr>
              <a:t>若</a:t>
            </a:r>
            <a:r>
              <a:rPr lang="en-US" altLang="zh-CN" i="1" dirty="0">
                <a:latin typeface="Microsoft YaHei" panose="020B0503020204020204" pitchFamily="34" charset="-122"/>
                <a:ea typeface="Microsoft YaHei" panose="020B0503020204020204" pitchFamily="34" charset="-122"/>
              </a:rPr>
              <a:t>P</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x</a:t>
            </a:r>
            <a:r>
              <a:rPr lang="en-US" altLang="zh-CN" baseline="-25000" dirty="0">
                <a:latin typeface="Microsoft YaHei" panose="020B0503020204020204" pitchFamily="34" charset="-122"/>
                <a:ea typeface="Microsoft YaHei" panose="020B0503020204020204" pitchFamily="34" charset="-122"/>
              </a:rPr>
              <a:t>1</a:t>
            </a:r>
            <a:r>
              <a:rPr lang="en-US" altLang="zh-CN" dirty="0">
                <a:latin typeface="Microsoft YaHei" panose="020B0503020204020204" pitchFamily="34" charset="-122"/>
                <a:ea typeface="Microsoft YaHei" panose="020B0503020204020204" pitchFamily="34" charset="-122"/>
              </a:rPr>
              <a:t>, </a:t>
            </a:r>
            <a:r>
              <a:rPr lang="en-US" altLang="zh-CN" i="1" dirty="0">
                <a:latin typeface="Microsoft YaHei" panose="020B0503020204020204" pitchFamily="34" charset="-122"/>
                <a:ea typeface="Microsoft YaHei" panose="020B0503020204020204" pitchFamily="34" charset="-122"/>
              </a:rPr>
              <a:t>y</a:t>
            </a:r>
            <a:r>
              <a:rPr lang="en-US" altLang="zh-CN" baseline="-25000" dirty="0">
                <a:latin typeface="Microsoft YaHei" panose="020B0503020204020204" pitchFamily="34" charset="-122"/>
                <a:ea typeface="Microsoft YaHei" panose="020B0503020204020204" pitchFamily="34" charset="-122"/>
              </a:rPr>
              <a:t>1</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Q</a:t>
            </a:r>
            <a:r>
              <a:rPr lang="en-US" altLang="zh-CN" dirty="0">
                <a:latin typeface="Microsoft YaHei" panose="020B0503020204020204" pitchFamily="34" charset="-122"/>
                <a:ea typeface="Microsoft YaHei" panose="020B0503020204020204" pitchFamily="34" charset="-122"/>
              </a:rPr>
              <a:t>, </a:t>
            </a:r>
            <a:r>
              <a:rPr lang="en-US" altLang="zh-CN" i="1" dirty="0">
                <a:latin typeface="Microsoft YaHei" panose="020B0503020204020204" pitchFamily="34" charset="-122"/>
                <a:ea typeface="Microsoft YaHei" panose="020B0503020204020204" pitchFamily="34" charset="-122"/>
              </a:rPr>
              <a:t>y</a:t>
            </a:r>
            <a:r>
              <a:rPr lang="en-US" altLang="zh-CN" baseline="-25000" dirty="0">
                <a:latin typeface="Microsoft YaHei" panose="020B0503020204020204" pitchFamily="34" charset="-122"/>
                <a:ea typeface="Microsoft YaHei" panose="020B0503020204020204" pitchFamily="34" charset="-122"/>
              </a:rPr>
              <a:t>1</a:t>
            </a:r>
            <a:r>
              <a:rPr lang="en-US" altLang="zh-CN" dirty="0">
                <a:latin typeface="Microsoft YaHei" panose="020B0503020204020204" pitchFamily="34" charset="-122"/>
                <a:ea typeface="Microsoft YaHei" panose="020B0503020204020204" pitchFamily="34" charset="-122"/>
              </a:rPr>
              <a:t>≠0,</a:t>
            </a:r>
            <a:r>
              <a:rPr lang="zh-CN" altLang="en-US" dirty="0">
                <a:latin typeface="Microsoft YaHei" panose="020B0503020204020204" pitchFamily="34" charset="-122"/>
                <a:ea typeface="Microsoft YaHei" panose="020B0503020204020204" pitchFamily="34" charset="-122"/>
              </a:rPr>
              <a:t>则</a:t>
            </a:r>
            <a:r>
              <a:rPr lang="en-US" altLang="zh-CN" i="1" dirty="0">
                <a:solidFill>
                  <a:srgbClr val="0000CC"/>
                </a:solidFill>
                <a:latin typeface="Microsoft YaHei" panose="020B0503020204020204" pitchFamily="34" charset="-122"/>
                <a:ea typeface="Microsoft YaHei" panose="020B0503020204020204" pitchFamily="34" charset="-122"/>
              </a:rPr>
              <a:t>P</a:t>
            </a:r>
            <a:r>
              <a:rPr lang="en-US" altLang="zh-CN" dirty="0">
                <a:solidFill>
                  <a:srgbClr val="0000CC"/>
                </a:solidFill>
                <a:latin typeface="Microsoft YaHei" panose="020B0503020204020204" pitchFamily="34" charset="-122"/>
                <a:ea typeface="Microsoft YaHei" panose="020B0503020204020204" pitchFamily="34" charset="-122"/>
                <a:sym typeface="Symbol" pitchFamily="2" charset="2"/>
              </a:rPr>
              <a:t>+</a:t>
            </a:r>
            <a:r>
              <a:rPr lang="en-US" altLang="zh-CN" i="1" dirty="0">
                <a:solidFill>
                  <a:srgbClr val="0000CC"/>
                </a:solidFill>
                <a:latin typeface="Microsoft YaHei" panose="020B0503020204020204" pitchFamily="34" charset="-122"/>
                <a:ea typeface="Microsoft YaHei" panose="020B0503020204020204" pitchFamily="34" charset="-122"/>
              </a:rPr>
              <a:t>P</a:t>
            </a:r>
            <a:r>
              <a:rPr lang="en-US" altLang="zh-CN" dirty="0">
                <a:solidFill>
                  <a:srgbClr val="0000CC"/>
                </a:solidFill>
                <a:latin typeface="Microsoft YaHei" panose="020B0503020204020204" pitchFamily="34" charset="-122"/>
                <a:ea typeface="Microsoft YaHei" panose="020B0503020204020204" pitchFamily="34" charset="-122"/>
              </a:rPr>
              <a:t>=</a:t>
            </a:r>
            <a:r>
              <a:rPr lang="en-US" altLang="zh-CN" dirty="0">
                <a:latin typeface="Microsoft YaHei" panose="020B0503020204020204" pitchFamily="34" charset="-122"/>
                <a:ea typeface="Microsoft YaHei" panose="020B0503020204020204" pitchFamily="34" charset="-122"/>
              </a:rPr>
              <a:t>2</a:t>
            </a:r>
            <a:r>
              <a:rPr lang="en-US" altLang="zh-CN" i="1" dirty="0">
                <a:latin typeface="Microsoft YaHei" panose="020B0503020204020204" pitchFamily="34" charset="-122"/>
                <a:ea typeface="Microsoft YaHei" panose="020B0503020204020204" pitchFamily="34" charset="-122"/>
              </a:rPr>
              <a:t>P</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x</a:t>
            </a:r>
            <a:r>
              <a:rPr lang="en-US" altLang="zh-CN" baseline="-25000" dirty="0">
                <a:latin typeface="Microsoft YaHei" panose="020B0503020204020204" pitchFamily="34" charset="-122"/>
                <a:ea typeface="Microsoft YaHei" panose="020B0503020204020204" pitchFamily="34" charset="-122"/>
              </a:rPr>
              <a:t>3</a:t>
            </a:r>
            <a:r>
              <a:rPr lang="en-US" altLang="zh-CN" dirty="0">
                <a:latin typeface="Microsoft YaHei" panose="020B0503020204020204" pitchFamily="34" charset="-122"/>
                <a:ea typeface="Microsoft YaHei" panose="020B0503020204020204" pitchFamily="34" charset="-122"/>
              </a:rPr>
              <a:t>, </a:t>
            </a:r>
            <a:r>
              <a:rPr lang="en-US" altLang="zh-CN" i="1" dirty="0">
                <a:latin typeface="Microsoft YaHei" panose="020B0503020204020204" pitchFamily="34" charset="-122"/>
                <a:ea typeface="Microsoft YaHei" panose="020B0503020204020204" pitchFamily="34" charset="-122"/>
              </a:rPr>
              <a:t>y</a:t>
            </a:r>
            <a:r>
              <a:rPr lang="en-US" altLang="zh-CN" baseline="-25000" dirty="0">
                <a:latin typeface="Microsoft YaHei" panose="020B0503020204020204" pitchFamily="34" charset="-122"/>
                <a:ea typeface="Microsoft YaHei" panose="020B0503020204020204" pitchFamily="34" charset="-122"/>
              </a:rPr>
              <a:t>3</a:t>
            </a:r>
            <a:r>
              <a:rPr lang="en-US" altLang="zh-CN" dirty="0">
                <a:latin typeface="Microsoft YaHei" panose="020B0503020204020204" pitchFamily="34" charset="-122"/>
                <a:ea typeface="Microsoft YaHei" panose="020B0503020204020204" pitchFamily="34" charset="-122"/>
              </a:rPr>
              <a:t>),</a:t>
            </a:r>
            <a:r>
              <a:rPr lang="zh-CN" altLang="en-US" dirty="0">
                <a:latin typeface="Microsoft YaHei" panose="020B0503020204020204" pitchFamily="34" charset="-122"/>
                <a:ea typeface="Microsoft YaHei" panose="020B0503020204020204" pitchFamily="34" charset="-122"/>
              </a:rPr>
              <a:t>其中</a:t>
            </a:r>
            <a:r>
              <a:rPr lang="en-US" altLang="zh-CN" dirty="0">
                <a:latin typeface="Microsoft YaHei" panose="020B0503020204020204" pitchFamily="34" charset="-122"/>
                <a:ea typeface="Microsoft YaHei" panose="020B0503020204020204" pitchFamily="34" charset="-122"/>
              </a:rPr>
              <a:t>,</a:t>
            </a:r>
            <a:endParaRPr lang="en-US" altLang="zh-CN" dirty="0">
              <a:latin typeface="Microsoft YaHei" panose="020B0503020204020204" pitchFamily="34" charset="-122"/>
              <a:ea typeface="Microsoft YaHei" panose="020B0503020204020204" pitchFamily="34" charset="-122"/>
            </a:endParaRPr>
          </a:p>
          <a:p>
            <a:pPr>
              <a:lnSpc>
                <a:spcPct val="125000"/>
              </a:lnSpc>
              <a:buFontTx/>
              <a:buNone/>
            </a:pPr>
            <a:r>
              <a:rPr lang="en-US" altLang="zh-CN" dirty="0">
                <a:latin typeface="Microsoft YaHei" panose="020B0503020204020204" pitchFamily="34" charset="-122"/>
                <a:ea typeface="Microsoft YaHei" panose="020B0503020204020204" pitchFamily="34" charset="-122"/>
              </a:rPr>
              <a:t>            </a:t>
            </a:r>
            <a:r>
              <a:rPr lang="en-US" altLang="zh-CN" i="1" dirty="0">
                <a:latin typeface="Microsoft YaHei" panose="020B0503020204020204" pitchFamily="34" charset="-122"/>
                <a:ea typeface="Microsoft YaHei" panose="020B0503020204020204" pitchFamily="34" charset="-122"/>
              </a:rPr>
              <a:t>x</a:t>
            </a:r>
            <a:r>
              <a:rPr lang="en-US" altLang="zh-CN" baseline="-25000" dirty="0">
                <a:latin typeface="Microsoft YaHei" panose="020B0503020204020204" pitchFamily="34" charset="-122"/>
                <a:ea typeface="Microsoft YaHei" panose="020B0503020204020204" pitchFamily="34" charset="-122"/>
              </a:rPr>
              <a:t>3</a:t>
            </a:r>
            <a:r>
              <a:rPr lang="en-US" altLang="zh-CN" dirty="0">
                <a:latin typeface="Microsoft YaHei" panose="020B0503020204020204" pitchFamily="34" charset="-122"/>
                <a:ea typeface="Microsoft YaHei" panose="020B0503020204020204" pitchFamily="34" charset="-122"/>
              </a:rPr>
              <a:t>=[(3</a:t>
            </a:r>
            <a:r>
              <a:rPr lang="en-US" altLang="zh-CN" i="1" dirty="0">
                <a:latin typeface="Microsoft YaHei" panose="020B0503020204020204" pitchFamily="34" charset="-122"/>
                <a:ea typeface="Microsoft YaHei" panose="020B0503020204020204" pitchFamily="34" charset="-122"/>
              </a:rPr>
              <a:t>x</a:t>
            </a:r>
            <a:r>
              <a:rPr lang="en-US" altLang="zh-CN" baseline="-25000" dirty="0">
                <a:latin typeface="Microsoft YaHei" panose="020B0503020204020204" pitchFamily="34" charset="-122"/>
                <a:ea typeface="Microsoft YaHei" panose="020B0503020204020204" pitchFamily="34" charset="-122"/>
              </a:rPr>
              <a:t>1</a:t>
            </a:r>
            <a:r>
              <a:rPr lang="en-US" altLang="zh-CN" baseline="30000" dirty="0">
                <a:latin typeface="Microsoft YaHei" panose="020B0503020204020204" pitchFamily="34" charset="-122"/>
                <a:ea typeface="Microsoft YaHei" panose="020B0503020204020204" pitchFamily="34" charset="-122"/>
              </a:rPr>
              <a:t>2</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a</a:t>
            </a:r>
            <a:r>
              <a:rPr lang="en-US" altLang="zh-CN" dirty="0">
                <a:latin typeface="Microsoft YaHei" panose="020B0503020204020204" pitchFamily="34" charset="-122"/>
                <a:ea typeface="Microsoft YaHei" panose="020B0503020204020204" pitchFamily="34" charset="-122"/>
              </a:rPr>
              <a:t>)/2</a:t>
            </a:r>
            <a:r>
              <a:rPr lang="en-US" altLang="zh-CN" i="1" dirty="0">
                <a:latin typeface="Microsoft YaHei" panose="020B0503020204020204" pitchFamily="34" charset="-122"/>
                <a:ea typeface="Microsoft YaHei" panose="020B0503020204020204" pitchFamily="34" charset="-122"/>
              </a:rPr>
              <a:t>y</a:t>
            </a:r>
            <a:r>
              <a:rPr lang="en-US" altLang="zh-CN" baseline="-25000" dirty="0">
                <a:latin typeface="Microsoft YaHei" panose="020B0503020204020204" pitchFamily="34" charset="-122"/>
                <a:ea typeface="Microsoft YaHei" panose="020B0503020204020204" pitchFamily="34" charset="-122"/>
              </a:rPr>
              <a:t>1</a:t>
            </a:r>
            <a:r>
              <a:rPr lang="en-US" altLang="zh-CN" dirty="0">
                <a:latin typeface="Microsoft YaHei" panose="020B0503020204020204" pitchFamily="34" charset="-122"/>
                <a:ea typeface="Microsoft YaHei" panose="020B0503020204020204" pitchFamily="34" charset="-122"/>
              </a:rPr>
              <a:t>]</a:t>
            </a:r>
            <a:r>
              <a:rPr lang="en-US" altLang="zh-CN" baseline="30000" dirty="0">
                <a:latin typeface="Microsoft YaHei" panose="020B0503020204020204" pitchFamily="34" charset="-122"/>
                <a:ea typeface="Microsoft YaHei" panose="020B0503020204020204" pitchFamily="34" charset="-122"/>
              </a:rPr>
              <a:t>2</a:t>
            </a:r>
            <a:r>
              <a:rPr lang="en-US" altLang="zh-CN" dirty="0">
                <a:latin typeface="Microsoft YaHei" panose="020B0503020204020204" pitchFamily="34" charset="-122"/>
                <a:ea typeface="Microsoft YaHei" panose="020B0503020204020204" pitchFamily="34" charset="-122"/>
              </a:rPr>
              <a:t>-2</a:t>
            </a:r>
            <a:r>
              <a:rPr lang="en-US" altLang="zh-CN" i="1" dirty="0">
                <a:latin typeface="Microsoft YaHei" panose="020B0503020204020204" pitchFamily="34" charset="-122"/>
                <a:ea typeface="Microsoft YaHei" panose="020B0503020204020204" pitchFamily="34" charset="-122"/>
              </a:rPr>
              <a:t>x</a:t>
            </a:r>
            <a:r>
              <a:rPr lang="en-US" altLang="zh-CN" baseline="-25000" dirty="0">
                <a:latin typeface="Microsoft YaHei" panose="020B0503020204020204" pitchFamily="34" charset="-122"/>
                <a:ea typeface="Microsoft YaHei" panose="020B0503020204020204" pitchFamily="34" charset="-122"/>
              </a:rPr>
              <a:t>1</a:t>
            </a:r>
            <a:endParaRPr lang="en-US" altLang="zh-CN" dirty="0">
              <a:latin typeface="Microsoft YaHei" panose="020B0503020204020204" pitchFamily="34" charset="-122"/>
              <a:ea typeface="Microsoft YaHei" panose="020B0503020204020204" pitchFamily="34" charset="-122"/>
            </a:endParaRPr>
          </a:p>
          <a:p>
            <a:pPr>
              <a:lnSpc>
                <a:spcPct val="125000"/>
              </a:lnSpc>
              <a:buFontTx/>
              <a:buNone/>
            </a:pPr>
            <a:r>
              <a:rPr lang="en-US" altLang="zh-CN" dirty="0">
                <a:latin typeface="Microsoft YaHei" panose="020B0503020204020204" pitchFamily="34" charset="-122"/>
                <a:ea typeface="Microsoft YaHei" panose="020B0503020204020204" pitchFamily="34" charset="-122"/>
              </a:rPr>
              <a:t>            </a:t>
            </a:r>
            <a:r>
              <a:rPr lang="en-US" altLang="zh-CN" i="1" dirty="0">
                <a:latin typeface="Microsoft YaHei" panose="020B0503020204020204" pitchFamily="34" charset="-122"/>
                <a:ea typeface="Microsoft YaHei" panose="020B0503020204020204" pitchFamily="34" charset="-122"/>
              </a:rPr>
              <a:t>y</a:t>
            </a:r>
            <a:r>
              <a:rPr lang="en-US" altLang="zh-CN" baseline="-25000" dirty="0">
                <a:latin typeface="Microsoft YaHei" panose="020B0503020204020204" pitchFamily="34" charset="-122"/>
                <a:ea typeface="Microsoft YaHei" panose="020B0503020204020204" pitchFamily="34" charset="-122"/>
              </a:rPr>
              <a:t>3</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x</a:t>
            </a:r>
            <a:r>
              <a:rPr lang="en-US" altLang="zh-CN" baseline="-25000" dirty="0">
                <a:latin typeface="Microsoft YaHei" panose="020B0503020204020204" pitchFamily="34" charset="-122"/>
                <a:ea typeface="Microsoft YaHei" panose="020B0503020204020204" pitchFamily="34" charset="-122"/>
              </a:rPr>
              <a:t>1</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x</a:t>
            </a:r>
            <a:r>
              <a:rPr lang="en-US" altLang="zh-CN" baseline="-25000" dirty="0">
                <a:latin typeface="Microsoft YaHei" panose="020B0503020204020204" pitchFamily="34" charset="-122"/>
                <a:ea typeface="Microsoft YaHei" panose="020B0503020204020204" pitchFamily="34" charset="-122"/>
              </a:rPr>
              <a:t>3</a:t>
            </a:r>
            <a:r>
              <a:rPr lang="en-US" altLang="zh-CN" dirty="0">
                <a:latin typeface="Microsoft YaHei" panose="020B0503020204020204" pitchFamily="34" charset="-122"/>
                <a:ea typeface="Microsoft YaHei" panose="020B0503020204020204" pitchFamily="34" charset="-122"/>
              </a:rPr>
              <a:t>)(3</a:t>
            </a:r>
            <a:r>
              <a:rPr lang="en-US" altLang="zh-CN" i="1" dirty="0">
                <a:latin typeface="Microsoft YaHei" panose="020B0503020204020204" pitchFamily="34" charset="-122"/>
                <a:ea typeface="Microsoft YaHei" panose="020B0503020204020204" pitchFamily="34" charset="-122"/>
              </a:rPr>
              <a:t>x</a:t>
            </a:r>
            <a:r>
              <a:rPr lang="en-US" altLang="zh-CN" baseline="-25000" dirty="0">
                <a:latin typeface="Microsoft YaHei" panose="020B0503020204020204" pitchFamily="34" charset="-122"/>
                <a:ea typeface="Microsoft YaHei" panose="020B0503020204020204" pitchFamily="34" charset="-122"/>
              </a:rPr>
              <a:t>1</a:t>
            </a:r>
            <a:r>
              <a:rPr lang="en-US" altLang="zh-CN" baseline="30000" dirty="0">
                <a:latin typeface="Microsoft YaHei" panose="020B0503020204020204" pitchFamily="34" charset="-122"/>
                <a:ea typeface="Microsoft YaHei" panose="020B0503020204020204" pitchFamily="34" charset="-122"/>
              </a:rPr>
              <a:t>2</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a</a:t>
            </a:r>
            <a:r>
              <a:rPr lang="en-US" altLang="zh-CN" dirty="0">
                <a:latin typeface="Microsoft YaHei" panose="020B0503020204020204" pitchFamily="34" charset="-122"/>
                <a:ea typeface="Microsoft YaHei" panose="020B0503020204020204" pitchFamily="34" charset="-122"/>
              </a:rPr>
              <a:t>)/2</a:t>
            </a:r>
            <a:r>
              <a:rPr lang="en-US" altLang="zh-CN" i="1" dirty="0">
                <a:latin typeface="Microsoft YaHei" panose="020B0503020204020204" pitchFamily="34" charset="-122"/>
                <a:ea typeface="Microsoft YaHei" panose="020B0503020204020204" pitchFamily="34" charset="-122"/>
              </a:rPr>
              <a:t>y</a:t>
            </a:r>
            <a:r>
              <a:rPr lang="en-US" altLang="zh-CN" baseline="-25000" dirty="0">
                <a:latin typeface="Microsoft YaHei" panose="020B0503020204020204" pitchFamily="34" charset="-122"/>
                <a:ea typeface="Microsoft YaHei" panose="020B0503020204020204" pitchFamily="34" charset="-122"/>
              </a:rPr>
              <a:t>1</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y</a:t>
            </a:r>
            <a:r>
              <a:rPr lang="en-US" altLang="zh-CN" baseline="-25000" dirty="0">
                <a:latin typeface="Microsoft YaHei" panose="020B0503020204020204" pitchFamily="34" charset="-122"/>
                <a:ea typeface="Microsoft YaHei" panose="020B0503020204020204" pitchFamily="34" charset="-122"/>
              </a:rPr>
              <a:t>1</a:t>
            </a:r>
            <a:r>
              <a:rPr lang="en-US" altLang="zh-CN" dirty="0">
                <a:latin typeface="Microsoft YaHei" panose="020B0503020204020204" pitchFamily="34" charset="-122"/>
                <a:ea typeface="Microsoft YaHei" panose="020B0503020204020204" pitchFamily="34" charset="-122"/>
              </a:rPr>
              <a:t> .</a:t>
            </a:r>
            <a:endParaRPr lang="en-US" altLang="zh-CN" dirty="0">
              <a:latin typeface="Microsoft YaHei" panose="020B0503020204020204" pitchFamily="34" charset="-122"/>
              <a:ea typeface="Microsoft YaHei" panose="020B0503020204020204" pitchFamily="34" charset="-122"/>
            </a:endParaRPr>
          </a:p>
          <a:p>
            <a:pPr>
              <a:lnSpc>
                <a:spcPct val="125000"/>
              </a:lnSpc>
            </a:pPr>
            <a:r>
              <a:rPr lang="zh-CN" altLang="en-US" dirty="0">
                <a:latin typeface="Microsoft YaHei" panose="020B0503020204020204" pitchFamily="34" charset="-122"/>
                <a:ea typeface="Microsoft YaHei" panose="020B0503020204020204" pitchFamily="34" charset="-122"/>
              </a:rPr>
              <a:t>当上述椭圆曲线定义在有限域</a:t>
            </a:r>
            <a:r>
              <a:rPr lang="en-US" altLang="zh-CN" dirty="0">
                <a:latin typeface="Microsoft YaHei" panose="020B0503020204020204" pitchFamily="34" charset="-122"/>
                <a:ea typeface="Microsoft YaHei" panose="020B0503020204020204" pitchFamily="34" charset="-122"/>
              </a:rPr>
              <a:t>GF(</a:t>
            </a:r>
            <a:r>
              <a:rPr lang="en-US" altLang="zh-CN" i="1" dirty="0">
                <a:latin typeface="Microsoft YaHei" panose="020B0503020204020204" pitchFamily="34" charset="-122"/>
                <a:ea typeface="Microsoft YaHei" panose="020B0503020204020204" pitchFamily="34" charset="-122"/>
              </a:rPr>
              <a:t>p</a:t>
            </a:r>
            <a:r>
              <a:rPr lang="en-US" altLang="zh-CN" dirty="0">
                <a:latin typeface="Microsoft YaHei" panose="020B0503020204020204" pitchFamily="34" charset="-122"/>
                <a:ea typeface="Microsoft YaHei" panose="020B0503020204020204" pitchFamily="34" charset="-122"/>
              </a:rPr>
              <a:t>)</a:t>
            </a:r>
            <a:r>
              <a:rPr lang="zh-CN" altLang="en-US" dirty="0">
                <a:latin typeface="Microsoft YaHei" panose="020B0503020204020204" pitchFamily="34" charset="-122"/>
                <a:ea typeface="Microsoft YaHei" panose="020B0503020204020204" pitchFamily="34" charset="-122"/>
              </a:rPr>
              <a:t>上时</a:t>
            </a:r>
            <a:r>
              <a:rPr lang="en-US" altLang="zh-CN" dirty="0">
                <a:latin typeface="Microsoft YaHei" panose="020B0503020204020204" pitchFamily="34" charset="-122"/>
                <a:ea typeface="Microsoft YaHei" panose="020B0503020204020204" pitchFamily="34" charset="-122"/>
              </a:rPr>
              <a:t>, </a:t>
            </a:r>
            <a:r>
              <a:rPr lang="zh-CN" altLang="en-US" dirty="0">
                <a:latin typeface="Microsoft YaHei" panose="020B0503020204020204" pitchFamily="34" charset="-122"/>
                <a:ea typeface="Microsoft YaHei" panose="020B0503020204020204" pitchFamily="34" charset="-122"/>
              </a:rPr>
              <a:t>常记为</a:t>
            </a:r>
            <a:r>
              <a:rPr lang="en-US" altLang="zh-CN" i="1" dirty="0">
                <a:latin typeface="Microsoft YaHei" panose="020B0503020204020204" pitchFamily="34" charset="-122"/>
                <a:ea typeface="Microsoft YaHei" panose="020B0503020204020204" pitchFamily="34" charset="-122"/>
              </a:rPr>
              <a:t>E</a:t>
            </a:r>
            <a:r>
              <a:rPr lang="en-US" altLang="zh-CN" i="1" baseline="-25000" dirty="0">
                <a:latin typeface="Microsoft YaHei" panose="020B0503020204020204" pitchFamily="34" charset="-122"/>
                <a:ea typeface="Microsoft YaHei" panose="020B0503020204020204" pitchFamily="34" charset="-122"/>
              </a:rPr>
              <a:t>p</a:t>
            </a:r>
            <a:r>
              <a:rPr lang="en-US" altLang="zh-CN" i="1" dirty="0">
                <a:latin typeface="Microsoft YaHei" panose="020B0503020204020204" pitchFamily="34" charset="-122"/>
                <a:ea typeface="Microsoft YaHei" panose="020B0503020204020204" pitchFamily="34" charset="-122"/>
              </a:rPr>
              <a:t> </a:t>
            </a:r>
            <a:r>
              <a:rPr lang="en-US" altLang="zh-CN" dirty="0">
                <a:latin typeface="Microsoft YaHei" panose="020B0503020204020204" pitchFamily="34" charset="-122"/>
                <a:ea typeface="Microsoft YaHei" panose="020B0503020204020204" pitchFamily="34" charset="-122"/>
              </a:rPr>
              <a:t>(</a:t>
            </a:r>
            <a:r>
              <a:rPr lang="en-US" altLang="zh-CN" i="1" dirty="0">
                <a:latin typeface="Microsoft YaHei" panose="020B0503020204020204" pitchFamily="34" charset="-122"/>
                <a:ea typeface="Microsoft YaHei" panose="020B0503020204020204" pitchFamily="34" charset="-122"/>
              </a:rPr>
              <a:t>a</a:t>
            </a:r>
            <a:r>
              <a:rPr lang="en-US" altLang="zh-CN" dirty="0">
                <a:latin typeface="Microsoft YaHei" panose="020B0503020204020204" pitchFamily="34" charset="-122"/>
                <a:ea typeface="Microsoft YaHei" panose="020B0503020204020204" pitchFamily="34" charset="-122"/>
              </a:rPr>
              <a:t>, </a:t>
            </a:r>
            <a:r>
              <a:rPr lang="en-US" altLang="zh-CN" i="1" dirty="0">
                <a:latin typeface="Microsoft YaHei" panose="020B0503020204020204" pitchFamily="34" charset="-122"/>
                <a:ea typeface="Microsoft YaHei" panose="020B0503020204020204" pitchFamily="34" charset="-122"/>
              </a:rPr>
              <a:t>b</a:t>
            </a:r>
            <a:r>
              <a:rPr lang="en-US" altLang="zh-CN" dirty="0">
                <a:latin typeface="Microsoft YaHei" panose="020B0503020204020204" pitchFamily="34" charset="-122"/>
                <a:ea typeface="Microsoft YaHei" panose="020B0503020204020204" pitchFamily="34" charset="-122"/>
              </a:rPr>
              <a:t>), </a:t>
            </a:r>
            <a:r>
              <a:rPr lang="zh-CN" altLang="en-US" dirty="0">
                <a:latin typeface="Microsoft YaHei" panose="020B0503020204020204" pitchFamily="34" charset="-122"/>
                <a:ea typeface="Microsoft YaHei" panose="020B0503020204020204" pitchFamily="34" charset="-122"/>
              </a:rPr>
              <a:t>上面的代数运算都要在模</a:t>
            </a:r>
            <a:r>
              <a:rPr lang="en-US" altLang="zh-CN" i="1" dirty="0">
                <a:latin typeface="Microsoft YaHei" panose="020B0503020204020204" pitchFamily="34" charset="-122"/>
                <a:ea typeface="Microsoft YaHei" panose="020B0503020204020204" pitchFamily="34" charset="-122"/>
              </a:rPr>
              <a:t>p</a:t>
            </a:r>
            <a:r>
              <a:rPr lang="zh-CN" altLang="en-US" dirty="0">
                <a:latin typeface="Microsoft YaHei" panose="020B0503020204020204" pitchFamily="34" charset="-122"/>
                <a:ea typeface="Microsoft YaHei" panose="020B0503020204020204" pitchFamily="34" charset="-122"/>
              </a:rPr>
              <a:t>下进行</a:t>
            </a:r>
            <a:r>
              <a:rPr lang="en-US" altLang="zh-CN" dirty="0">
                <a:latin typeface="Microsoft YaHei" panose="020B0503020204020204" pitchFamily="34" charset="-122"/>
                <a:ea typeface="Microsoft YaHei" panose="020B0503020204020204" pitchFamily="34" charset="-122"/>
              </a:rPr>
              <a:t>.</a:t>
            </a:r>
            <a:endParaRPr lang="en-US" altLang="zh-CN" dirty="0">
              <a:latin typeface="Microsoft YaHei" panose="020B0503020204020204" pitchFamily="34" charset="-122"/>
              <a:ea typeface="Microsoft YaHei"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170">
                                            <p:txEl>
                                              <p:pRg st="0" end="0"/>
                                            </p:txEl>
                                          </p:spTgt>
                                        </p:tgtEl>
                                        <p:attrNameLst>
                                          <p:attrName>style.visibility</p:attrName>
                                        </p:attrNameLst>
                                      </p:cBhvr>
                                      <p:to>
                                        <p:strVal val="visible"/>
                                      </p:to>
                                    </p:set>
                                    <p:anim calcmode="lin" valueType="num">
                                      <p:cBhvr additive="base">
                                        <p:cTn id="7" dur="500" fill="hold"/>
                                        <p:tgtEl>
                                          <p:spTgt spid="717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17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7170">
                                            <p:txEl>
                                              <p:pRg st="1" end="1"/>
                                            </p:txEl>
                                          </p:spTgt>
                                        </p:tgtEl>
                                        <p:attrNameLst>
                                          <p:attrName>style.visibility</p:attrName>
                                        </p:attrNameLst>
                                      </p:cBhvr>
                                      <p:to>
                                        <p:strVal val="visible"/>
                                      </p:to>
                                    </p:set>
                                    <p:anim calcmode="lin" valueType="num">
                                      <p:cBhvr additive="base">
                                        <p:cTn id="13" dur="500" fill="hold"/>
                                        <p:tgtEl>
                                          <p:spTgt spid="7170">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70">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7170">
                                            <p:txEl>
                                              <p:pRg st="2" end="2"/>
                                            </p:txEl>
                                          </p:spTgt>
                                        </p:tgtEl>
                                        <p:attrNameLst>
                                          <p:attrName>style.visibility</p:attrName>
                                        </p:attrNameLst>
                                      </p:cBhvr>
                                      <p:to>
                                        <p:strVal val="visible"/>
                                      </p:to>
                                    </p:set>
                                    <p:anim calcmode="lin" valueType="num">
                                      <p:cBhvr additive="base">
                                        <p:cTn id="19" dur="500" fill="hold"/>
                                        <p:tgtEl>
                                          <p:spTgt spid="7170">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170">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7170">
                                            <p:txEl>
                                              <p:pRg st="3" end="3"/>
                                            </p:txEl>
                                          </p:spTgt>
                                        </p:tgtEl>
                                        <p:attrNameLst>
                                          <p:attrName>style.visibility</p:attrName>
                                        </p:attrNameLst>
                                      </p:cBhvr>
                                      <p:to>
                                        <p:strVal val="visible"/>
                                      </p:to>
                                    </p:set>
                                    <p:anim calcmode="lin" valueType="num">
                                      <p:cBhvr additive="base">
                                        <p:cTn id="23" dur="500" fill="hold"/>
                                        <p:tgtEl>
                                          <p:spTgt spid="7170">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7170">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7170">
                                            <p:txEl>
                                              <p:pRg st="4" end="4"/>
                                            </p:txEl>
                                          </p:spTgt>
                                        </p:tgtEl>
                                        <p:attrNameLst>
                                          <p:attrName>style.visibility</p:attrName>
                                        </p:attrNameLst>
                                      </p:cBhvr>
                                      <p:to>
                                        <p:strVal val="visible"/>
                                      </p:to>
                                    </p:set>
                                    <p:anim calcmode="lin" valueType="num">
                                      <p:cBhvr additive="base">
                                        <p:cTn id="29" dur="500" fill="hold"/>
                                        <p:tgtEl>
                                          <p:spTgt spid="7170">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7170">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7170">
                                            <p:txEl>
                                              <p:pRg st="5" end="5"/>
                                            </p:txEl>
                                          </p:spTgt>
                                        </p:tgtEl>
                                        <p:attrNameLst>
                                          <p:attrName>style.visibility</p:attrName>
                                        </p:attrNameLst>
                                      </p:cBhvr>
                                      <p:to>
                                        <p:strVal val="visible"/>
                                      </p:to>
                                    </p:set>
                                    <p:anim calcmode="lin" valueType="num">
                                      <p:cBhvr additive="base">
                                        <p:cTn id="35" dur="500" fill="hold"/>
                                        <p:tgtEl>
                                          <p:spTgt spid="7170">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7170">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7170">
                                            <p:txEl>
                                              <p:pRg st="6" end="6"/>
                                            </p:txEl>
                                          </p:spTgt>
                                        </p:tgtEl>
                                        <p:attrNameLst>
                                          <p:attrName>style.visibility</p:attrName>
                                        </p:attrNameLst>
                                      </p:cBhvr>
                                      <p:to>
                                        <p:strVal val="visible"/>
                                      </p:to>
                                    </p:set>
                                    <p:anim calcmode="lin" valueType="num">
                                      <p:cBhvr additive="base">
                                        <p:cTn id="41" dur="500" fill="hold"/>
                                        <p:tgtEl>
                                          <p:spTgt spid="7170">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170">
                                            <p:txEl>
                                              <p:pRg st="6" end="6"/>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7170">
                                            <p:txEl>
                                              <p:pRg st="7" end="7"/>
                                            </p:txEl>
                                          </p:spTgt>
                                        </p:tgtEl>
                                        <p:attrNameLst>
                                          <p:attrName>style.visibility</p:attrName>
                                        </p:attrNameLst>
                                      </p:cBhvr>
                                      <p:to>
                                        <p:strVal val="visible"/>
                                      </p:to>
                                    </p:set>
                                    <p:anim calcmode="lin" valueType="num">
                                      <p:cBhvr additive="base">
                                        <p:cTn id="45" dur="500" fill="hold"/>
                                        <p:tgtEl>
                                          <p:spTgt spid="7170">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170">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7170">
                                            <p:txEl>
                                              <p:pRg st="8" end="8"/>
                                            </p:txEl>
                                          </p:spTgt>
                                        </p:tgtEl>
                                        <p:attrNameLst>
                                          <p:attrName>style.visibility</p:attrName>
                                        </p:attrNameLst>
                                      </p:cBhvr>
                                      <p:to>
                                        <p:strVal val="visible"/>
                                      </p:to>
                                    </p:set>
                                    <p:anim calcmode="lin" valueType="num">
                                      <p:cBhvr additive="base">
                                        <p:cTn id="51" dur="500" fill="hold"/>
                                        <p:tgtEl>
                                          <p:spTgt spid="7170">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170">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p:txBody>
          <a:bodyPr>
            <a:noAutofit/>
          </a:bodyPr>
          <a:lstStyle/>
          <a:p>
            <a:pPr>
              <a:buFontTx/>
              <a:buNone/>
            </a:pPr>
            <a:r>
              <a:rPr lang="zh-CN" altLang="en-US" dirty="0">
                <a:latin typeface="Times New Roman" panose="02020703060505090304" pitchFamily="18" charset="0"/>
              </a:rPr>
              <a:t> </a:t>
            </a:r>
            <a:endParaRPr lang="zh-CN" altLang="en-US" dirty="0">
              <a:latin typeface="Times New Roman" panose="02020703060505090304" pitchFamily="18" charset="0"/>
            </a:endParaRPr>
          </a:p>
        </p:txBody>
      </p:sp>
      <p:sp>
        <p:nvSpPr>
          <p:cNvPr id="8196" name="Rectangle 4"/>
          <p:cNvSpPr>
            <a:spLocks noChangeArrowheads="1"/>
          </p:cNvSpPr>
          <p:nvPr/>
        </p:nvSpPr>
        <p:spPr bwMode="auto">
          <a:xfrm>
            <a:off x="6015038" y="3338513"/>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4" name="Rectangle 3"/>
          <p:cNvSpPr txBox="1">
            <a:spLocks noChangeArrowheads="1"/>
          </p:cNvSpPr>
          <p:nvPr/>
        </p:nvSpPr>
        <p:spPr>
          <a:xfrm>
            <a:off x="405141" y="1166018"/>
            <a:ext cx="11219794" cy="4525963"/>
          </a:xfr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a:lnSpc>
                <a:spcPct val="200000"/>
              </a:lnSpc>
            </a:pPr>
            <a:r>
              <a:rPr lang="zh-CN" altLang="en-US" dirty="0">
                <a:latin typeface="Times New Roman" panose="02020703060505090304" pitchFamily="18" charset="0"/>
              </a:rPr>
              <a:t>综上所述，</a:t>
            </a:r>
            <a:r>
              <a:rPr lang="en-US" altLang="zh-CN" i="1" dirty="0">
                <a:latin typeface="Times New Roman" panose="02020703060505090304" pitchFamily="18" charset="0"/>
              </a:rPr>
              <a:t>E</a:t>
            </a:r>
            <a:r>
              <a:rPr lang="zh-CN" altLang="en-US" dirty="0">
                <a:latin typeface="Times New Roman" panose="02020703060505090304" pitchFamily="18" charset="0"/>
              </a:rPr>
              <a:t>在“ </a:t>
            </a:r>
            <a:r>
              <a:rPr lang="en-US" altLang="zh-CN" dirty="0">
                <a:latin typeface="Times New Roman" panose="02020703060505090304" pitchFamily="18" charset="0"/>
                <a:sym typeface="Symbol" pitchFamily="2" charset="2"/>
              </a:rPr>
              <a:t>+</a:t>
            </a:r>
            <a:r>
              <a:rPr lang="en-US" altLang="zh-CN" dirty="0">
                <a:latin typeface="Times New Roman" panose="02020703060505090304" pitchFamily="18" charset="0"/>
              </a:rPr>
              <a:t> ”</a:t>
            </a:r>
            <a:r>
              <a:rPr lang="zh-CN" altLang="en-US" dirty="0">
                <a:latin typeface="Times New Roman" panose="02020703060505090304" pitchFamily="18" charset="0"/>
              </a:rPr>
              <a:t>运算下形成一个</a:t>
            </a:r>
            <a:r>
              <a:rPr lang="en-US" altLang="zh-CN" dirty="0">
                <a:latin typeface="Times New Roman" panose="02020703060505090304" pitchFamily="18" charset="0"/>
              </a:rPr>
              <a:t>Abel</a:t>
            </a:r>
            <a:r>
              <a:rPr lang="zh-CN" altLang="en-US" dirty="0">
                <a:latin typeface="Times New Roman" panose="02020703060505090304" pitchFamily="18" charset="0"/>
              </a:rPr>
              <a:t>群，</a:t>
            </a:r>
            <a:r>
              <a:rPr lang="en-US" altLang="zh-CN" dirty="0" err="1">
                <a:latin typeface="Times New Roman" panose="02020703060505090304" pitchFamily="18" charset="0"/>
              </a:rPr>
              <a:t>θ</a:t>
            </a:r>
            <a:r>
              <a:rPr lang="zh-CN" altLang="en-US" dirty="0">
                <a:latin typeface="Times New Roman" panose="02020703060505090304" pitchFamily="18" charset="0"/>
              </a:rPr>
              <a:t>是加法单位元</a:t>
            </a:r>
            <a:r>
              <a:rPr lang="en-US" altLang="zh-CN" dirty="0">
                <a:latin typeface="Times New Roman" panose="02020703060505090304" pitchFamily="18" charset="0"/>
              </a:rPr>
              <a:t>(</a:t>
            </a:r>
            <a:r>
              <a:rPr lang="zh-CN" altLang="en-US" dirty="0">
                <a:latin typeface="Times New Roman" panose="02020703060505090304" pitchFamily="18" charset="0"/>
              </a:rPr>
              <a:t>零元</a:t>
            </a:r>
            <a:r>
              <a:rPr lang="en-US" altLang="zh-CN" dirty="0">
                <a:latin typeface="Times New Roman" panose="02020703060505090304" pitchFamily="18" charset="0"/>
              </a:rPr>
              <a:t>)</a:t>
            </a:r>
            <a:r>
              <a:rPr lang="zh-CN" altLang="en-US" dirty="0">
                <a:latin typeface="Times New Roman" panose="02020703060505090304" pitchFamily="18" charset="0"/>
              </a:rPr>
              <a:t>。 </a:t>
            </a:r>
            <a:endParaRPr lang="zh-CN" altLang="en-US" dirty="0">
              <a:latin typeface="Times New Roman" panose="02020703060505090304" pitchFamily="18" charset="0"/>
            </a:endParaRPr>
          </a:p>
          <a:p>
            <a:pPr>
              <a:lnSpc>
                <a:spcPct val="200000"/>
              </a:lnSpc>
            </a:pPr>
            <a:r>
              <a:rPr lang="zh-CN" altLang="en-US" dirty="0">
                <a:latin typeface="Times New Roman" panose="02020703060505090304" pitchFamily="18" charset="0"/>
              </a:rPr>
              <a:t>在密码学中用到的是有限域上的椭圆曲线。这种椭圆曲线定义在一个有限域上。 </a:t>
            </a:r>
            <a:endParaRPr lang="zh-CN" altLang="en-US" dirty="0">
              <a:latin typeface="Times New Roman" panose="02020703060505090304" pitchFamily="18" charset="0"/>
            </a:endParaRPr>
          </a:p>
          <a:p>
            <a:pPr>
              <a:lnSpc>
                <a:spcPct val="200000"/>
              </a:lnSpc>
            </a:pPr>
            <a:r>
              <a:rPr lang="zh-CN" altLang="en-US" dirty="0">
                <a:latin typeface="Times New Roman" panose="02020703060505090304" pitchFamily="18" charset="0"/>
              </a:rPr>
              <a:t>其中最基本的是含有素数</a:t>
            </a:r>
            <a:r>
              <a:rPr lang="en-US" altLang="zh-CN" i="1" dirty="0">
                <a:latin typeface="Times New Roman" panose="02020703060505090304" pitchFamily="18" charset="0"/>
              </a:rPr>
              <a:t>p</a:t>
            </a:r>
            <a:r>
              <a:rPr lang="zh-CN" altLang="en-US" dirty="0">
                <a:latin typeface="Times New Roman" panose="02020703060505090304" pitchFamily="18" charset="0"/>
              </a:rPr>
              <a:t>个元素的有限域</a:t>
            </a:r>
            <a:r>
              <a:rPr lang="en-US" altLang="zh-CN" i="1" dirty="0">
                <a:latin typeface="Times New Roman" panose="02020703060505090304" pitchFamily="18" charset="0"/>
              </a:rPr>
              <a:t>GF</a:t>
            </a:r>
            <a:r>
              <a:rPr lang="en-US" altLang="zh-CN" dirty="0">
                <a:latin typeface="Times New Roman" panose="02020703060505090304" pitchFamily="18" charset="0"/>
              </a:rPr>
              <a:t>(</a:t>
            </a:r>
            <a:r>
              <a:rPr lang="en-US" altLang="zh-CN" i="1" dirty="0">
                <a:latin typeface="Times New Roman" panose="02020703060505090304" pitchFamily="18" charset="0"/>
              </a:rPr>
              <a:t>p</a:t>
            </a:r>
            <a:r>
              <a:rPr lang="en-US" altLang="zh-CN" dirty="0">
                <a:latin typeface="Times New Roman" panose="02020703060505090304" pitchFamily="18" charset="0"/>
              </a:rPr>
              <a:t>)</a:t>
            </a:r>
            <a:r>
              <a:rPr lang="zh-CN" altLang="en-US" dirty="0">
                <a:latin typeface="Times New Roman" panose="02020703060505090304" pitchFamily="18" charset="0"/>
              </a:rPr>
              <a:t>上的椭圆曲线。</a:t>
            </a:r>
            <a:endParaRPr lang="zh-CN" altLang="en-US" dirty="0">
              <a:latin typeface="Times New Roman" panose="02020703060505090304" pitchFamily="18" charset="0"/>
            </a:endParaRPr>
          </a:p>
          <a:p>
            <a:pPr>
              <a:buFontTx/>
              <a:buNone/>
            </a:pPr>
            <a:r>
              <a:rPr lang="zh-CN" altLang="en-US" dirty="0">
                <a:latin typeface="Times New Roman" panose="02020703060505090304" pitchFamily="18" charset="0"/>
              </a:rPr>
              <a:t> </a:t>
            </a:r>
            <a:endParaRPr lang="zh-CN" altLang="en-US" dirty="0">
              <a:latin typeface="Times New Roman" panose="0202070306050509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blinds(horizontal)">
                                      <p:cBhvr>
                                        <p:cTn id="7" dur="500"/>
                                        <p:tgtEl>
                                          <p:spTgt spid="81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blinds(horizontal)">
                                      <p:cBhvr>
                                        <p:cTn id="17" dur="50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blinds(horizontal)">
                                      <p:cBhvr>
                                        <p:cTn id="22" dur="500"/>
                                        <p:tgtEl>
                                          <p:spTgt spid="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blinds(horizontal)">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autoUpdateAnimBg="0" build="p"/>
      <p:bldP spid="4" grpId="0" autoUpdateAnimBg="0" build="p"/>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p:txBody>
          <a:bodyPr/>
          <a:lstStyle/>
          <a:p>
            <a:pPr marL="0" indent="0">
              <a:buNone/>
            </a:pPr>
            <a:r>
              <a:rPr lang="zh-CN" altLang="en-US" dirty="0">
                <a:latin typeface="Times New Roman" panose="02020703060505090304" pitchFamily="18" charset="0"/>
              </a:rPr>
              <a:t> </a:t>
            </a:r>
            <a:endParaRPr lang="zh-CN" altLang="en-US" dirty="0">
              <a:latin typeface="Times New Roman" panose="02020703060505090304" pitchFamily="18" charset="0"/>
            </a:endParaRPr>
          </a:p>
        </p:txBody>
      </p:sp>
      <p:sp>
        <p:nvSpPr>
          <p:cNvPr id="8196" name="Rectangle 4"/>
          <p:cNvSpPr>
            <a:spLocks noChangeArrowheads="1"/>
          </p:cNvSpPr>
          <p:nvPr/>
        </p:nvSpPr>
        <p:spPr bwMode="auto">
          <a:xfrm>
            <a:off x="6015038" y="3338513"/>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4" name="Rectangle 3"/>
          <p:cNvSpPr>
            <a:spLocks noGrp="1" noChangeArrowheads="1"/>
          </p:cNvSpPr>
          <p:nvPr>
            <p:ph type="title"/>
          </p:nvPr>
        </p:nvSpPr>
        <p:spPr>
          <a:xfrm>
            <a:off x="258107" y="324992"/>
            <a:ext cx="5102169" cy="735725"/>
          </a:xfrm>
          <a:noFill/>
        </p:spPr>
        <p:txBody>
          <a:bodyPr/>
          <a:lstStyle/>
          <a:p>
            <a:r>
              <a:rPr lang="en-US" altLang="zh-CN" sz="3600" dirty="0">
                <a:latin typeface="Times New Roman" panose="02020703060505090304" pitchFamily="18" charset="0"/>
              </a:rPr>
              <a:t>3</a:t>
            </a:r>
            <a:r>
              <a:rPr lang="en-GB" altLang="zh-CN" sz="3600" dirty="0">
                <a:latin typeface="Times New Roman" panose="02020703060505090304" pitchFamily="18" charset="0"/>
              </a:rPr>
              <a:t>.</a:t>
            </a:r>
            <a:r>
              <a:rPr lang="en-US" altLang="zh-CN" sz="3600" dirty="0">
                <a:latin typeface="Times New Roman" panose="02020703060505090304" pitchFamily="18" charset="0"/>
              </a:rPr>
              <a:t>2</a:t>
            </a:r>
            <a:r>
              <a:rPr lang="en-GB" altLang="zh-CN" sz="3600" dirty="0">
                <a:latin typeface="Times New Roman" panose="02020703060505090304" pitchFamily="18" charset="0"/>
              </a:rPr>
              <a:t> </a:t>
            </a:r>
            <a:r>
              <a:rPr lang="zh-CN" altLang="en-GB" sz="3600" dirty="0">
                <a:latin typeface="Times New Roman" panose="02020703060505090304" pitchFamily="18" charset="0"/>
              </a:rPr>
              <a:t>有限域上的椭圆曲线</a:t>
            </a:r>
            <a:r>
              <a:rPr lang="zh-CN" altLang="en-GB" sz="3600" dirty="0"/>
              <a:t> </a:t>
            </a:r>
            <a:endParaRPr lang="zh-CN" altLang="en-US" sz="3600" dirty="0"/>
          </a:p>
        </p:txBody>
      </p:sp>
      <mc:AlternateContent xmlns:mc="http://schemas.openxmlformats.org/markup-compatibility/2006">
        <mc:Choice xmlns:a14="http://schemas.microsoft.com/office/drawing/2010/main" Requires="a14">
          <p:sp>
            <p:nvSpPr>
              <p:cNvPr id="2" name="矩形 1"/>
              <p:cNvSpPr/>
              <p:nvPr/>
            </p:nvSpPr>
            <p:spPr>
              <a:xfrm>
                <a:off x="717464" y="1663375"/>
                <a:ext cx="4399232" cy="3350276"/>
              </a:xfrm>
              <a:prstGeom prst="rect">
                <a:avLst/>
              </a:prstGeom>
            </p:spPr>
            <p:txBody>
              <a:bodyPr wrap="square">
                <a:spAutoFit/>
              </a:bodyPr>
              <a:lstStyle/>
              <a:p>
                <a:pPr>
                  <a:lnSpc>
                    <a:spcPct val="150000"/>
                  </a:lnSpc>
                </a:pPr>
                <a:r>
                  <a:rPr lang="zh-CN" altLang="en-US" sz="2400" dirty="0">
                    <a:solidFill>
                      <a:srgbClr val="4D4D4D"/>
                    </a:solidFill>
                    <a:latin typeface="Microsoft YaHei" panose="020B0503020204020204" pitchFamily="34" charset="-122"/>
                    <a:ea typeface="Microsoft YaHei" panose="020B0503020204020204" pitchFamily="34" charset="-122"/>
                  </a:rPr>
                  <a:t>整数坐标 </a:t>
                </a:r>
                <a:r>
                  <a:rPr lang="en-US" altLang="zh-CN" sz="2400" dirty="0">
                    <a:solidFill>
                      <a:srgbClr val="4D4D4D"/>
                    </a:solidFill>
                    <a:latin typeface="Microsoft YaHei" panose="020B0503020204020204" pitchFamily="34" charset="-122"/>
                    <a:ea typeface="Microsoft YaHei" panose="020B0503020204020204" pitchFamily="34" charset="-122"/>
                  </a:rPr>
                  <a:t>{</a:t>
                </a:r>
                <a:r>
                  <a:rPr lang="en-GB" altLang="zh-CN" sz="2400" dirty="0">
                    <a:solidFill>
                      <a:srgbClr val="4D4D4D"/>
                    </a:solidFill>
                    <a:latin typeface="Microsoft YaHei" panose="020B0503020204020204" pitchFamily="34" charset="-122"/>
                    <a:ea typeface="Microsoft YaHei" panose="020B0503020204020204" pitchFamily="34" charset="-122"/>
                  </a:rPr>
                  <a:t>x, y}</a:t>
                </a:r>
                <a:r>
                  <a:rPr lang="zh-CN" altLang="en-US" sz="2400" dirty="0">
                    <a:solidFill>
                      <a:srgbClr val="4D4D4D"/>
                    </a:solidFill>
                    <a:latin typeface="Microsoft YaHei" panose="020B0503020204020204" pitchFamily="34" charset="-122"/>
                    <a:ea typeface="Microsoft YaHei" panose="020B0503020204020204" pitchFamily="34" charset="-122"/>
                  </a:rPr>
                  <a:t>集合，</a:t>
                </a:r>
                <a:endParaRPr lang="en-US" altLang="zh-CN" sz="2400" dirty="0">
                  <a:solidFill>
                    <a:srgbClr val="4D4D4D"/>
                  </a:solidFill>
                  <a:latin typeface="Microsoft YaHei" panose="020B0503020204020204" pitchFamily="34" charset="-122"/>
                  <a:ea typeface="Microsoft YaHei" panose="020B0503020204020204" pitchFamily="34" charset="-122"/>
                </a:endParaRPr>
              </a:p>
              <a:p>
                <a:pPr>
                  <a:lnSpc>
                    <a:spcPct val="150000"/>
                  </a:lnSpc>
                </a:pPr>
                <a:r>
                  <a:rPr lang="zh-CN" altLang="en-US" sz="2400" dirty="0">
                    <a:solidFill>
                      <a:srgbClr val="4D4D4D"/>
                    </a:solidFill>
                    <a:latin typeface="Microsoft YaHei" panose="020B0503020204020204" pitchFamily="34" charset="-122"/>
                    <a:ea typeface="Microsoft YaHei" panose="020B0503020204020204" pitchFamily="34" charset="-122"/>
                  </a:rPr>
                  <a:t>满足</a:t>
                </a:r>
                <a:r>
                  <a:rPr lang="en-US" altLang="zh-CN" sz="2400" dirty="0">
                    <a:solidFill>
                      <a:srgbClr val="4D4D4D"/>
                    </a:solidFill>
                    <a:latin typeface="Microsoft YaHei" panose="020B0503020204020204" pitchFamily="34" charset="-122"/>
                    <a:ea typeface="Microsoft YaHei" panose="020B0503020204020204" pitchFamily="34" charset="-122"/>
                  </a:rPr>
                  <a:t>0 ≤ </a:t>
                </a:r>
                <a:r>
                  <a:rPr lang="en-GB" altLang="zh-CN" sz="2400" dirty="0">
                    <a:solidFill>
                      <a:srgbClr val="4D4D4D"/>
                    </a:solidFill>
                    <a:latin typeface="Microsoft YaHei" panose="020B0503020204020204" pitchFamily="34" charset="-122"/>
                    <a:ea typeface="Microsoft YaHei" panose="020B0503020204020204" pitchFamily="34" charset="-122"/>
                  </a:rPr>
                  <a:t>x, y &lt; p</a:t>
                </a:r>
                <a:r>
                  <a:rPr lang="zh-CN" altLang="en-US" sz="2400" dirty="0">
                    <a:solidFill>
                      <a:srgbClr val="4D4D4D"/>
                    </a:solidFill>
                    <a:latin typeface="Microsoft YaHei" panose="020B0503020204020204" pitchFamily="34" charset="-122"/>
                    <a:ea typeface="Microsoft YaHei" panose="020B0503020204020204" pitchFamily="34" charset="-122"/>
                  </a:rPr>
                  <a:t>；</a:t>
                </a:r>
                <a:endParaRPr lang="en-US" altLang="zh-CN" sz="2400" dirty="0">
                  <a:solidFill>
                    <a:srgbClr val="4D4D4D"/>
                  </a:solidFill>
                  <a:latin typeface="Microsoft YaHei" panose="020B0503020204020204" pitchFamily="34" charset="-122"/>
                  <a:ea typeface="Microsoft YaHei" panose="020B0503020204020204" pitchFamily="34" charset="-122"/>
                </a:endParaRPr>
              </a:p>
              <a:p>
                <a:pPr>
                  <a:lnSpc>
                    <a:spcPct val="150000"/>
                  </a:lnSpc>
                </a:pPr>
                <a:r>
                  <a:rPr lang="en-GB" altLang="zh-CN" sz="2400" dirty="0">
                    <a:solidFill>
                      <a:srgbClr val="4D4D4D"/>
                    </a:solidFill>
                    <a:latin typeface="Microsoft YaHei" panose="020B0503020204020204" pitchFamily="34" charset="-122"/>
                    <a:ea typeface="Microsoft YaHei" panose="020B0503020204020204" pitchFamily="34" charset="-122"/>
                  </a:rPr>
                  <a:t>{</a:t>
                </a:r>
                <a:r>
                  <a:rPr lang="en-GB" altLang="zh-CN" sz="2400" dirty="0" err="1">
                    <a:solidFill>
                      <a:srgbClr val="4D4D4D"/>
                    </a:solidFill>
                    <a:latin typeface="Microsoft YaHei" panose="020B0503020204020204" pitchFamily="34" charset="-122"/>
                    <a:ea typeface="Microsoft YaHei" panose="020B0503020204020204" pitchFamily="34" charset="-122"/>
                  </a:rPr>
                  <a:t>x,y</a:t>
                </a:r>
                <a:r>
                  <a:rPr lang="en-GB" altLang="zh-CN" sz="2400" dirty="0">
                    <a:solidFill>
                      <a:srgbClr val="4D4D4D"/>
                    </a:solidFill>
                    <a:latin typeface="Microsoft YaHei" panose="020B0503020204020204" pitchFamily="34" charset="-122"/>
                    <a:ea typeface="Microsoft YaHei" panose="020B0503020204020204" pitchFamily="34" charset="-122"/>
                  </a:rPr>
                  <a:t>}</a:t>
                </a:r>
                <a:r>
                  <a:rPr lang="zh-CN" altLang="en-US" sz="2400" dirty="0">
                    <a:solidFill>
                      <a:srgbClr val="4D4D4D"/>
                    </a:solidFill>
                    <a:latin typeface="Microsoft YaHei" panose="020B0503020204020204" pitchFamily="34" charset="-122"/>
                    <a:ea typeface="Microsoft YaHei" panose="020B0503020204020204" pitchFamily="34" charset="-122"/>
                  </a:rPr>
                  <a:t>在曲线上</a:t>
                </a:r>
                <a:r>
                  <a:rPr lang="en-US" altLang="zh-CN" sz="2400" dirty="0">
                    <a:solidFill>
                      <a:srgbClr val="4D4D4D"/>
                    </a:solidFill>
                    <a:latin typeface="Microsoft YaHei" panose="020B0503020204020204" pitchFamily="34" charset="-122"/>
                    <a:ea typeface="Microsoft YaHei" panose="020B0503020204020204" pitchFamily="34" charset="-122"/>
                  </a:rPr>
                  <a:t>: </a:t>
                </a:r>
                <a:endParaRPr lang="en-US" altLang="zh-CN" sz="2400" dirty="0">
                  <a:solidFill>
                    <a:srgbClr val="4D4D4D"/>
                  </a:solidFill>
                  <a:latin typeface="Microsoft YaHei" panose="020B0503020204020204" pitchFamily="34" charset="-122"/>
                  <a:ea typeface="Microsoft YaHei" panose="020B0503020204020204" pitchFamily="34" charset="-122"/>
                </a:endParaRPr>
              </a:p>
              <a:p>
                <a:pPr>
                  <a:lnSpc>
                    <a:spcPct val="150000"/>
                  </a:lnSpc>
                </a:pPr>
                <a14:m>
                  <m:oMath xmlns:m="http://schemas.openxmlformats.org/officeDocument/2006/math">
                    <m:sSup>
                      <m:sSupPr>
                        <m:ctrlPr>
                          <a:rPr lang="en-US" altLang="zh-CN" sz="2400" b="0" i="1" smtClean="0">
                            <a:solidFill>
                              <a:srgbClr val="4D4D4D"/>
                            </a:solidFill>
                            <a:latin typeface="Cambria Math" panose="02040503050406030204" pitchFamily="18" charset="0"/>
                            <a:ea typeface="Microsoft YaHei" panose="020B0503020204020204" pitchFamily="34" charset="-122"/>
                          </a:rPr>
                        </m:ctrlPr>
                      </m:sSupPr>
                      <m:e>
                        <m:r>
                          <a:rPr lang="en-US" altLang="zh-CN" sz="2400" b="0" i="1" smtClean="0">
                            <a:solidFill>
                              <a:srgbClr val="4D4D4D"/>
                            </a:solidFill>
                            <a:latin typeface="Cambria Math" panose="02040503050406030204" pitchFamily="18" charset="0"/>
                            <a:ea typeface="Microsoft YaHei" panose="020B0503020204020204" pitchFamily="34" charset="-122"/>
                          </a:rPr>
                          <m:t>𝑦</m:t>
                        </m:r>
                      </m:e>
                      <m:sup>
                        <m:r>
                          <a:rPr lang="en-US" altLang="zh-CN" sz="2400" b="0" i="1" smtClean="0">
                            <a:solidFill>
                              <a:srgbClr val="4D4D4D"/>
                            </a:solidFill>
                            <a:latin typeface="Cambria Math" panose="02040503050406030204" pitchFamily="18" charset="0"/>
                            <a:ea typeface="Microsoft YaHei" panose="020B0503020204020204" pitchFamily="34" charset="-122"/>
                          </a:rPr>
                          <m:t>2</m:t>
                        </m:r>
                      </m:sup>
                    </m:sSup>
                    <m:r>
                      <a:rPr lang="en-US" altLang="zh-CN" sz="2400" b="0" i="1" smtClean="0">
                        <a:solidFill>
                          <a:srgbClr val="4D4D4D"/>
                        </a:solidFill>
                        <a:latin typeface="Cambria Math" panose="02040503050406030204" pitchFamily="18" charset="0"/>
                        <a:ea typeface="Microsoft YaHei" panose="020B0503020204020204" pitchFamily="34" charset="-122"/>
                      </a:rPr>
                      <m:t>=</m:t>
                    </m:r>
                    <m:sSup>
                      <m:sSupPr>
                        <m:ctrlPr>
                          <a:rPr lang="en-US" altLang="zh-CN" sz="2400" b="0" i="1" smtClean="0">
                            <a:solidFill>
                              <a:srgbClr val="4D4D4D"/>
                            </a:solidFill>
                            <a:latin typeface="Cambria Math" panose="02040503050406030204" pitchFamily="18" charset="0"/>
                            <a:ea typeface="Microsoft YaHei" panose="020B0503020204020204" pitchFamily="34" charset="-122"/>
                          </a:rPr>
                        </m:ctrlPr>
                      </m:sSupPr>
                      <m:e>
                        <m:r>
                          <a:rPr lang="en-US" altLang="zh-CN" sz="2400" b="0" i="1" smtClean="0">
                            <a:solidFill>
                              <a:srgbClr val="4D4D4D"/>
                            </a:solidFill>
                            <a:latin typeface="Cambria Math" panose="02040503050406030204" pitchFamily="18" charset="0"/>
                            <a:ea typeface="Microsoft YaHei" panose="020B0503020204020204" pitchFamily="34" charset="-122"/>
                          </a:rPr>
                          <m:t>𝑥</m:t>
                        </m:r>
                      </m:e>
                      <m:sup>
                        <m:r>
                          <a:rPr lang="en-US" altLang="zh-CN" sz="2400" b="0" i="1" smtClean="0">
                            <a:solidFill>
                              <a:srgbClr val="4D4D4D"/>
                            </a:solidFill>
                            <a:latin typeface="Cambria Math" panose="02040503050406030204" pitchFamily="18" charset="0"/>
                            <a:ea typeface="Microsoft YaHei" panose="020B0503020204020204" pitchFamily="34" charset="-122"/>
                          </a:rPr>
                          <m:t>3</m:t>
                        </m:r>
                      </m:sup>
                    </m:sSup>
                    <m:r>
                      <a:rPr lang="en-US" altLang="zh-CN" sz="2400" b="0" i="1" smtClean="0">
                        <a:solidFill>
                          <a:srgbClr val="4D4D4D"/>
                        </a:solidFill>
                        <a:latin typeface="Cambria Math" panose="02040503050406030204" pitchFamily="18" charset="0"/>
                        <a:ea typeface="Microsoft YaHei" panose="020B0503020204020204" pitchFamily="34" charset="-122"/>
                      </a:rPr>
                      <m:t>+</m:t>
                    </m:r>
                    <m:r>
                      <a:rPr lang="en-US" altLang="zh-CN" sz="2400" b="0" i="1" smtClean="0">
                        <a:solidFill>
                          <a:srgbClr val="4D4D4D"/>
                        </a:solidFill>
                        <a:latin typeface="Cambria Math" panose="02040503050406030204" pitchFamily="18" charset="0"/>
                        <a:ea typeface="Microsoft YaHei" panose="020B0503020204020204" pitchFamily="34" charset="-122"/>
                      </a:rPr>
                      <m:t>𝑎𝑥</m:t>
                    </m:r>
                    <m:r>
                      <a:rPr lang="en-US" altLang="zh-CN" sz="2400" b="0" i="1" smtClean="0">
                        <a:solidFill>
                          <a:srgbClr val="4D4D4D"/>
                        </a:solidFill>
                        <a:latin typeface="Cambria Math" panose="02040503050406030204" pitchFamily="18" charset="0"/>
                        <a:ea typeface="Microsoft YaHei" panose="020B0503020204020204" pitchFamily="34" charset="-122"/>
                      </a:rPr>
                      <m:t>+</m:t>
                    </m:r>
                    <m:r>
                      <a:rPr lang="en-US" altLang="zh-CN" sz="2400" b="0" i="1" smtClean="0">
                        <a:solidFill>
                          <a:srgbClr val="4D4D4D"/>
                        </a:solidFill>
                        <a:latin typeface="Cambria Math" panose="02040503050406030204" pitchFamily="18" charset="0"/>
                        <a:ea typeface="Microsoft YaHei" panose="020B0503020204020204" pitchFamily="34" charset="-122"/>
                      </a:rPr>
                      <m:t>𝑏</m:t>
                    </m:r>
                    <m:r>
                      <a:rPr lang="en-US" altLang="zh-CN" sz="2400" b="0" i="1" smtClean="0">
                        <a:solidFill>
                          <a:srgbClr val="4D4D4D"/>
                        </a:solidFill>
                        <a:latin typeface="Cambria Math" panose="02040503050406030204" pitchFamily="18" charset="0"/>
                        <a:ea typeface="Microsoft YaHei" panose="020B0503020204020204" pitchFamily="34" charset="-122"/>
                      </a:rPr>
                      <m:t> (</m:t>
                    </m:r>
                    <m:r>
                      <m:rPr>
                        <m:sty m:val="p"/>
                      </m:rPr>
                      <a:rPr lang="en-US" altLang="zh-CN" sz="2400" b="0" i="1" smtClean="0">
                        <a:solidFill>
                          <a:srgbClr val="4D4D4D"/>
                        </a:solidFill>
                        <a:latin typeface="Cambria Math" panose="02040503050406030204" pitchFamily="18" charset="0"/>
                        <a:ea typeface="Microsoft YaHei" panose="020B0503020204020204" pitchFamily="34" charset="-122"/>
                      </a:rPr>
                      <m:t>mod</m:t>
                    </m:r>
                    <m:r>
                      <a:rPr lang="en-US" altLang="zh-CN" sz="2400" b="0" i="1" smtClean="0">
                        <a:solidFill>
                          <a:srgbClr val="4D4D4D"/>
                        </a:solidFill>
                        <a:latin typeface="Cambria Math" panose="02040503050406030204" pitchFamily="18" charset="0"/>
                        <a:ea typeface="Microsoft YaHei" panose="020B0503020204020204" pitchFamily="34" charset="-122"/>
                      </a:rPr>
                      <m:t>  </m:t>
                    </m:r>
                    <m:r>
                      <a:rPr lang="en-US" altLang="zh-CN" sz="2400" b="0" i="1" smtClean="0">
                        <a:solidFill>
                          <a:srgbClr val="4D4D4D"/>
                        </a:solidFill>
                        <a:latin typeface="Cambria Math" panose="02040503050406030204" pitchFamily="18" charset="0"/>
                        <a:ea typeface="Microsoft YaHei" panose="020B0503020204020204" pitchFamily="34" charset="-122"/>
                      </a:rPr>
                      <m:t>𝑝</m:t>
                    </m:r>
                    <m:r>
                      <a:rPr lang="en-US" altLang="zh-CN" sz="2400" b="0" i="1" smtClean="0">
                        <a:solidFill>
                          <a:srgbClr val="4D4D4D"/>
                        </a:solidFill>
                        <a:latin typeface="Cambria Math" panose="02040503050406030204" pitchFamily="18" charset="0"/>
                        <a:ea typeface="Microsoft YaHei" panose="020B0503020204020204" pitchFamily="34" charset="-122"/>
                      </a:rPr>
                      <m:t>) </m:t>
                    </m:r>
                  </m:oMath>
                </a14:m>
                <a:r>
                  <a:rPr lang="zh-CN" altLang="en-US" sz="2400" dirty="0">
                    <a:solidFill>
                      <a:srgbClr val="4D4D4D"/>
                    </a:solidFill>
                    <a:latin typeface="Microsoft YaHei" panose="020B0503020204020204" pitchFamily="34" charset="-122"/>
                    <a:ea typeface="Microsoft YaHei" panose="020B0503020204020204" pitchFamily="34" charset="-122"/>
                  </a:rPr>
                  <a:t>；</a:t>
                </a:r>
                <a:endParaRPr lang="en-US" altLang="zh-CN" sz="2400" dirty="0">
                  <a:solidFill>
                    <a:srgbClr val="4D4D4D"/>
                  </a:solidFill>
                  <a:latin typeface="Microsoft YaHei" panose="020B0503020204020204" pitchFamily="34" charset="-122"/>
                  <a:ea typeface="Microsoft YaHei" panose="020B0503020204020204" pitchFamily="34" charset="-122"/>
                </a:endParaRPr>
              </a:p>
              <a:p>
                <a:pPr>
                  <a:lnSpc>
                    <a:spcPct val="150000"/>
                  </a:lnSpc>
                </a:pPr>
                <a:r>
                  <a:rPr lang="zh-CN" altLang="en-US" sz="2400" dirty="0">
                    <a:solidFill>
                      <a:srgbClr val="4D4D4D"/>
                    </a:solidFill>
                    <a:latin typeface="Microsoft YaHei" panose="020B0503020204020204" pitchFamily="34" charset="-122"/>
                    <a:ea typeface="Microsoft YaHei" panose="020B0503020204020204" pitchFamily="34" charset="-122"/>
                  </a:rPr>
                  <a:t>一个有限域𝔽</a:t>
                </a:r>
                <a:r>
                  <a:rPr lang="en-US" altLang="zh-CN" sz="2400" dirty="0">
                    <a:solidFill>
                      <a:srgbClr val="4D4D4D"/>
                    </a:solidFill>
                    <a:latin typeface="Microsoft YaHei" panose="020B0503020204020204" pitchFamily="34" charset="-122"/>
                    <a:ea typeface="Microsoft YaHei" panose="020B0503020204020204" pitchFamily="34" charset="-122"/>
                  </a:rPr>
                  <a:t>17</a:t>
                </a:r>
                <a:r>
                  <a:rPr lang="zh-CN" altLang="en-US" sz="2400" dirty="0">
                    <a:solidFill>
                      <a:srgbClr val="4D4D4D"/>
                    </a:solidFill>
                    <a:latin typeface="Microsoft YaHei" panose="020B0503020204020204" pitchFamily="34" charset="-122"/>
                    <a:ea typeface="Microsoft YaHei" panose="020B0503020204020204" pitchFamily="34" charset="-122"/>
                  </a:rPr>
                  <a:t>的例子：</a:t>
                </a:r>
                <a:r>
                  <a:rPr lang="en-US" altLang="zh-CN" sz="2400" dirty="0">
                    <a:solidFill>
                      <a:srgbClr val="4D4D4D"/>
                    </a:solidFill>
                    <a:latin typeface="Microsoft YaHei" panose="020B0503020204020204" pitchFamily="34" charset="-122"/>
                    <a:ea typeface="Microsoft YaHei" panose="020B0503020204020204" pitchFamily="34" charset="-122"/>
                  </a:rPr>
                  <a:t> </a:t>
                </a:r>
                <a:endParaRPr lang="en-US" altLang="zh-CN" sz="2400" dirty="0">
                  <a:solidFill>
                    <a:srgbClr val="4D4D4D"/>
                  </a:solidFill>
                  <a:latin typeface="Microsoft YaHei" panose="020B0503020204020204" pitchFamily="34" charset="-122"/>
                  <a:ea typeface="Microsoft YaHei" panose="020B0503020204020204" pitchFamily="34" charset="-122"/>
                </a:endParaRPr>
              </a:p>
              <a:p>
                <a:pPr>
                  <a:lnSpc>
                    <a:spcPct val="150000"/>
                  </a:lnSpc>
                </a:pPr>
                <a14:m>
                  <m:oMath xmlns:m="http://schemas.openxmlformats.org/officeDocument/2006/math">
                    <m:sSup>
                      <m:sSupPr>
                        <m:ctrlPr>
                          <a:rPr lang="en-US" altLang="zh-CN" sz="2400" b="0" i="1" smtClean="0">
                            <a:solidFill>
                              <a:srgbClr val="4D4D4D"/>
                            </a:solidFill>
                            <a:latin typeface="Cambria Math" panose="02040503050406030204" pitchFamily="18" charset="0"/>
                            <a:ea typeface="Microsoft YaHei" panose="020B0503020204020204" pitchFamily="34" charset="-122"/>
                          </a:rPr>
                        </m:ctrlPr>
                      </m:sSupPr>
                      <m:e>
                        <m:r>
                          <a:rPr lang="en-US" altLang="zh-CN" sz="2400" b="0" i="1" smtClean="0">
                            <a:solidFill>
                              <a:srgbClr val="4D4D4D"/>
                            </a:solidFill>
                            <a:latin typeface="Cambria Math" panose="02040503050406030204" pitchFamily="18" charset="0"/>
                            <a:ea typeface="Microsoft YaHei" panose="020B0503020204020204" pitchFamily="34" charset="-122"/>
                          </a:rPr>
                          <m:t>𝑦</m:t>
                        </m:r>
                      </m:e>
                      <m:sup>
                        <m:r>
                          <a:rPr lang="en-US" altLang="zh-CN" sz="2400" b="0" i="1" smtClean="0">
                            <a:solidFill>
                              <a:srgbClr val="4D4D4D"/>
                            </a:solidFill>
                            <a:latin typeface="Cambria Math" panose="02040503050406030204" pitchFamily="18" charset="0"/>
                            <a:ea typeface="Microsoft YaHei" panose="020B0503020204020204" pitchFamily="34" charset="-122"/>
                          </a:rPr>
                          <m:t>2</m:t>
                        </m:r>
                      </m:sup>
                    </m:sSup>
                    <m:r>
                      <a:rPr lang="en-US" altLang="zh-CN" sz="2400" b="0" i="1" smtClean="0">
                        <a:solidFill>
                          <a:srgbClr val="4D4D4D"/>
                        </a:solidFill>
                        <a:latin typeface="Cambria Math" panose="02040503050406030204" pitchFamily="18" charset="0"/>
                        <a:ea typeface="Microsoft YaHei" panose="020B0503020204020204" pitchFamily="34" charset="-122"/>
                      </a:rPr>
                      <m:t>=</m:t>
                    </m:r>
                    <m:sSup>
                      <m:sSupPr>
                        <m:ctrlPr>
                          <a:rPr lang="en-US" altLang="zh-CN" sz="2400" b="0" i="1" smtClean="0">
                            <a:solidFill>
                              <a:srgbClr val="4D4D4D"/>
                            </a:solidFill>
                            <a:latin typeface="Cambria Math" panose="02040503050406030204" pitchFamily="18" charset="0"/>
                            <a:ea typeface="Microsoft YaHei" panose="020B0503020204020204" pitchFamily="34" charset="-122"/>
                          </a:rPr>
                        </m:ctrlPr>
                      </m:sSupPr>
                      <m:e>
                        <m:r>
                          <a:rPr lang="en-US" altLang="zh-CN" sz="2400" b="0" i="1" smtClean="0">
                            <a:solidFill>
                              <a:srgbClr val="4D4D4D"/>
                            </a:solidFill>
                            <a:latin typeface="Cambria Math" panose="02040503050406030204" pitchFamily="18" charset="0"/>
                            <a:ea typeface="Microsoft YaHei" panose="020B0503020204020204" pitchFamily="34" charset="-122"/>
                          </a:rPr>
                          <m:t>𝑥</m:t>
                        </m:r>
                      </m:e>
                      <m:sup>
                        <m:r>
                          <a:rPr lang="en-US" altLang="zh-CN" sz="2400" b="0" i="1" smtClean="0">
                            <a:solidFill>
                              <a:srgbClr val="4D4D4D"/>
                            </a:solidFill>
                            <a:latin typeface="Cambria Math" panose="02040503050406030204" pitchFamily="18" charset="0"/>
                            <a:ea typeface="Microsoft YaHei" panose="020B0503020204020204" pitchFamily="34" charset="-122"/>
                          </a:rPr>
                          <m:t>3</m:t>
                        </m:r>
                      </m:sup>
                    </m:sSup>
                    <m:r>
                      <a:rPr lang="en-US" altLang="zh-CN" sz="2400" b="0" i="1" smtClean="0">
                        <a:solidFill>
                          <a:srgbClr val="4D4D4D"/>
                        </a:solidFill>
                        <a:latin typeface="Cambria Math" panose="02040503050406030204" pitchFamily="18" charset="0"/>
                        <a:ea typeface="Microsoft YaHei" panose="020B0503020204020204" pitchFamily="34" charset="-122"/>
                      </a:rPr>
                      <m:t>+</m:t>
                    </m:r>
                    <m:r>
                      <a:rPr lang="en-US" altLang="zh-CN" sz="2400" b="0" i="1" smtClean="0">
                        <a:solidFill>
                          <a:srgbClr val="4D4D4D"/>
                        </a:solidFill>
                        <a:latin typeface="Cambria Math" panose="02040503050406030204" pitchFamily="18" charset="0"/>
                        <a:ea typeface="Microsoft YaHei" panose="020B0503020204020204" pitchFamily="34" charset="-122"/>
                      </a:rPr>
                      <m:t>7</m:t>
                    </m:r>
                    <m:r>
                      <a:rPr lang="en-US" altLang="zh-CN" sz="2400" b="0" i="1" smtClean="0">
                        <a:solidFill>
                          <a:srgbClr val="4D4D4D"/>
                        </a:solidFill>
                        <a:latin typeface="Cambria Math" panose="02040503050406030204" pitchFamily="18" charset="0"/>
                        <a:ea typeface="Microsoft YaHei" panose="020B0503020204020204" pitchFamily="34" charset="-122"/>
                      </a:rPr>
                      <m:t> (</m:t>
                    </m:r>
                    <m:r>
                      <a:rPr lang="en-US" altLang="zh-CN" sz="2400" b="0" i="1" smtClean="0">
                        <a:solidFill>
                          <a:srgbClr val="4D4D4D"/>
                        </a:solidFill>
                        <a:latin typeface="Cambria Math" panose="02040503050406030204" pitchFamily="18" charset="0"/>
                        <a:ea typeface="Microsoft YaHei" panose="020B0503020204020204" pitchFamily="34" charset="-122"/>
                      </a:rPr>
                      <m:t>𝑚𝑜𝑑</m:t>
                    </m:r>
                    <m:r>
                      <a:rPr lang="en-US" altLang="zh-CN" sz="2400" b="0" i="1" smtClean="0">
                        <a:solidFill>
                          <a:srgbClr val="4D4D4D"/>
                        </a:solidFill>
                        <a:latin typeface="Cambria Math" panose="02040503050406030204" pitchFamily="18" charset="0"/>
                        <a:ea typeface="Microsoft YaHei" panose="020B0503020204020204" pitchFamily="34" charset="-122"/>
                      </a:rPr>
                      <m:t> </m:t>
                    </m:r>
                    <m:r>
                      <a:rPr lang="en-US" altLang="zh-CN" sz="2400" b="0" i="1" smtClean="0">
                        <a:solidFill>
                          <a:srgbClr val="4D4D4D"/>
                        </a:solidFill>
                        <a:latin typeface="Cambria Math" panose="02040503050406030204" pitchFamily="18" charset="0"/>
                        <a:ea typeface="Microsoft YaHei" panose="020B0503020204020204" pitchFamily="34" charset="-122"/>
                      </a:rPr>
                      <m:t>17</m:t>
                    </m:r>
                    <m:r>
                      <a:rPr lang="en-US" altLang="zh-CN" sz="2400" b="0" i="1" smtClean="0">
                        <a:solidFill>
                          <a:srgbClr val="4D4D4D"/>
                        </a:solidFill>
                        <a:latin typeface="Cambria Math" panose="02040503050406030204" pitchFamily="18" charset="0"/>
                        <a:ea typeface="Microsoft YaHei" panose="020B0503020204020204" pitchFamily="34" charset="-122"/>
                      </a:rPr>
                      <m:t>)</m:t>
                    </m:r>
                  </m:oMath>
                </a14:m>
                <a:r>
                  <a:rPr lang="en-GB" altLang="zh-CN" sz="2400" dirty="0">
                    <a:solidFill>
                      <a:srgbClr val="4D4D4D"/>
                    </a:solidFill>
                    <a:latin typeface="Microsoft YaHei" panose="020B0503020204020204" pitchFamily="34" charset="-122"/>
                    <a:ea typeface="Microsoft YaHei" panose="020B0503020204020204" pitchFamily="34" charset="-122"/>
                  </a:rPr>
                  <a:t>.</a:t>
                </a:r>
                <a:endParaRPr lang="en-GB" altLang="zh-CN" sz="2400" dirty="0">
                  <a:solidFill>
                    <a:srgbClr val="4D4D4D"/>
                  </a:solidFill>
                  <a:latin typeface="Microsoft YaHei" panose="020B0503020204020204" pitchFamily="34" charset="-122"/>
                  <a:ea typeface="Microsoft YaHei" panose="020B0503020204020204" pitchFamily="34" charset="-122"/>
                </a:endParaRPr>
              </a:p>
            </p:txBody>
          </p:sp>
        </mc:Choice>
        <mc:Fallback>
          <p:sp>
            <p:nvSpPr>
              <p:cNvPr id="2" name="矩形 1"/>
              <p:cNvSpPr>
                <a:spLocks noRot="1" noChangeAspect="1" noMove="1" noResize="1" noEditPoints="1" noAdjustHandles="1" noChangeArrowheads="1" noChangeShapeType="1" noTextEdit="1"/>
              </p:cNvSpPr>
              <p:nvPr/>
            </p:nvSpPr>
            <p:spPr>
              <a:xfrm>
                <a:off x="717464" y="1663375"/>
                <a:ext cx="4399232" cy="3350276"/>
              </a:xfrm>
              <a:prstGeom prst="rect">
                <a:avLst/>
              </a:prstGeom>
              <a:blipFill rotWithShape="1">
                <a:blip r:embed="rId1"/>
                <a:stretch>
                  <a:fillRect l="-12" t="-9" r="11" b="-2037"/>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5233964" y="115613"/>
            <a:ext cx="6699929" cy="65374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blinds(horizontal)">
                                      <p:cBhvr>
                                        <p:cTn id="7" dur="500"/>
                                        <p:tgtEl>
                                          <p:spTgt spid="819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autoUpdateAnimBg="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16940" y="610747"/>
            <a:ext cx="2628900" cy="461932"/>
          </a:xfrm>
        </p:spPr>
        <p:txBody>
          <a:bodyPr/>
          <a:lstStyle/>
          <a:p>
            <a:pPr algn="l"/>
            <a:r>
              <a:rPr lang="zh-CN" altLang="en-US" dirty="0"/>
              <a:t>国外情况</a:t>
            </a:r>
            <a:endParaRPr lang="zh-CN" altLang="en-US" dirty="0"/>
          </a:p>
        </p:txBody>
      </p:sp>
      <p:sp>
        <p:nvSpPr>
          <p:cNvPr id="3" name="矩形 2"/>
          <p:cNvSpPr/>
          <p:nvPr/>
        </p:nvSpPr>
        <p:spPr>
          <a:xfrm>
            <a:off x="6096000" y="863874"/>
            <a:ext cx="5312847" cy="5262245"/>
          </a:xfrm>
          <a:prstGeom prst="rect">
            <a:avLst/>
          </a:prstGeom>
        </p:spPr>
        <p:txBody>
          <a:bodyPr wrap="square">
            <a:spAutoFit/>
          </a:bodyPr>
          <a:lstStyle/>
          <a:p>
            <a:pPr>
              <a:lnSpc>
                <a:spcPct val="200000"/>
              </a:lnSpc>
            </a:pPr>
            <a:r>
              <a:rPr lang="en-US" altLang="zh-CN" sz="2400" dirty="0">
                <a:latin typeface="SimSun" panose="02010600030101010101" pitchFamily="2" charset="-122"/>
                <a:ea typeface="SimSun" panose="02010600030101010101" pitchFamily="2" charset="-122"/>
                <a:cs typeface="宋体" panose="02010600030101010101" pitchFamily="2" charset="-122"/>
              </a:rPr>
              <a:t>2019</a:t>
            </a:r>
            <a:r>
              <a:rPr lang="zh-CN" altLang="en-US" sz="2400" dirty="0">
                <a:latin typeface="SimSun" panose="02010600030101010101" pitchFamily="2" charset="-122"/>
                <a:ea typeface="SimSun" panose="02010600030101010101" pitchFamily="2" charset="-122"/>
                <a:cs typeface="宋体" panose="02010600030101010101" pitchFamily="2" charset="-122"/>
              </a:rPr>
              <a:t>年</a:t>
            </a:r>
            <a:r>
              <a:rPr lang="en-US" altLang="zh-CN" sz="2400" dirty="0">
                <a:latin typeface="SimSun" panose="02010600030101010101" pitchFamily="2" charset="-122"/>
                <a:ea typeface="SimSun" panose="02010600030101010101" pitchFamily="2" charset="-122"/>
                <a:cs typeface="宋体" panose="02010600030101010101" pitchFamily="2" charset="-122"/>
              </a:rPr>
              <a:t>6</a:t>
            </a:r>
            <a:r>
              <a:rPr lang="zh-CN" altLang="en-US" sz="2400" dirty="0">
                <a:latin typeface="SimSun" panose="02010600030101010101" pitchFamily="2" charset="-122"/>
                <a:ea typeface="SimSun" panose="02010600030101010101" pitchFamily="2" charset="-122"/>
                <a:cs typeface="宋体" panose="02010600030101010101" pitchFamily="2" charset="-122"/>
              </a:rPr>
              <a:t>月</a:t>
            </a:r>
            <a:r>
              <a:rPr lang="en-US" altLang="zh-CN" sz="2400" dirty="0">
                <a:latin typeface="SimSun" panose="02010600030101010101" pitchFamily="2" charset="-122"/>
                <a:ea typeface="SimSun" panose="02010600030101010101" pitchFamily="2" charset="-122"/>
                <a:cs typeface="宋体" panose="02010600030101010101" pitchFamily="2" charset="-122"/>
              </a:rPr>
              <a:t>18</a:t>
            </a:r>
            <a:r>
              <a:rPr lang="zh-CN" altLang="en-US" sz="2400" dirty="0">
                <a:latin typeface="SimSun" panose="02010600030101010101" pitchFamily="2" charset="-122"/>
                <a:ea typeface="SimSun" panose="02010600030101010101" pitchFamily="2" charset="-122"/>
                <a:cs typeface="宋体" panose="02010600030101010101" pitchFamily="2" charset="-122"/>
              </a:rPr>
              <a:t>日，</a:t>
            </a:r>
            <a:r>
              <a:rPr lang="en-US" altLang="zh-CN" sz="2400" dirty="0">
                <a:solidFill>
                  <a:srgbClr val="FF0000"/>
                </a:solidFill>
                <a:latin typeface="SimSun" panose="02010600030101010101" pitchFamily="2" charset="-122"/>
                <a:ea typeface="SimSun" panose="02010600030101010101" pitchFamily="2" charset="-122"/>
                <a:cs typeface="宋体" panose="02010600030101010101" pitchFamily="2" charset="-122"/>
              </a:rPr>
              <a:t>Facebook</a:t>
            </a:r>
            <a:r>
              <a:rPr lang="zh-CN" altLang="en-US" sz="2400" dirty="0">
                <a:solidFill>
                  <a:srgbClr val="FF0000"/>
                </a:solidFill>
                <a:latin typeface="SimSun" panose="02010600030101010101" pitchFamily="2" charset="-122"/>
                <a:ea typeface="SimSun" panose="02010600030101010101" pitchFamily="2" charset="-122"/>
                <a:cs typeface="宋体" panose="02010600030101010101" pitchFamily="2" charset="-122"/>
              </a:rPr>
              <a:t>发布</a:t>
            </a:r>
            <a:r>
              <a:rPr lang="en-US" altLang="zh-CN" sz="2400" dirty="0">
                <a:solidFill>
                  <a:srgbClr val="FF0000"/>
                </a:solidFill>
                <a:latin typeface="SimSun" panose="02010600030101010101" pitchFamily="2" charset="-122"/>
                <a:ea typeface="SimSun" panose="02010600030101010101" pitchFamily="2" charset="-122"/>
                <a:cs typeface="宋体" panose="02010600030101010101" pitchFamily="2" charset="-122"/>
              </a:rPr>
              <a:t>Libra</a:t>
            </a:r>
            <a:r>
              <a:rPr lang="zh-CN" altLang="en-US" sz="2400" dirty="0">
                <a:solidFill>
                  <a:srgbClr val="FF0000"/>
                </a:solidFill>
                <a:latin typeface="SimSun" panose="02010600030101010101" pitchFamily="2" charset="-122"/>
                <a:ea typeface="SimSun" panose="02010600030101010101" pitchFamily="2" charset="-122"/>
                <a:cs typeface="宋体" panose="02010600030101010101" pitchFamily="2" charset="-122"/>
              </a:rPr>
              <a:t>白皮书</a:t>
            </a:r>
            <a:r>
              <a:rPr lang="zh-CN" altLang="en-US" sz="2400" dirty="0">
                <a:latin typeface="SimSun" panose="02010600030101010101" pitchFamily="2" charset="-122"/>
                <a:ea typeface="SimSun" panose="02010600030101010101" pitchFamily="2" charset="-122"/>
                <a:cs typeface="宋体" panose="02010600030101010101" pitchFamily="2" charset="-122"/>
              </a:rPr>
              <a:t>，称其将与</a:t>
            </a:r>
            <a:r>
              <a:rPr lang="en-US" altLang="zh-CN" sz="2400" dirty="0">
                <a:latin typeface="SimSun" panose="02010600030101010101" pitchFamily="2" charset="-122"/>
                <a:ea typeface="SimSun" panose="02010600030101010101" pitchFamily="2" charset="-122"/>
                <a:cs typeface="宋体" panose="02010600030101010101" pitchFamily="2" charset="-122"/>
              </a:rPr>
              <a:t>VISA</a:t>
            </a:r>
            <a:r>
              <a:rPr lang="zh-CN" altLang="en-US" sz="2400" dirty="0">
                <a:latin typeface="SimSun" panose="02010600030101010101" pitchFamily="2" charset="-122"/>
                <a:ea typeface="SimSun" panose="02010600030101010101" pitchFamily="2" charset="-122"/>
                <a:cs typeface="宋体" panose="02010600030101010101" pitchFamily="2" charset="-122"/>
              </a:rPr>
              <a:t>、</a:t>
            </a:r>
            <a:r>
              <a:rPr lang="en-US" altLang="zh-CN" sz="2400" dirty="0">
                <a:latin typeface="SimSun" panose="02010600030101010101" pitchFamily="2" charset="-122"/>
                <a:ea typeface="SimSun" panose="02010600030101010101" pitchFamily="2" charset="-122"/>
                <a:cs typeface="宋体" panose="02010600030101010101" pitchFamily="2" charset="-122"/>
              </a:rPr>
              <a:t>MASTER Card</a:t>
            </a:r>
            <a:r>
              <a:rPr lang="zh-CN" altLang="en-US" sz="2400" dirty="0">
                <a:latin typeface="SimSun" panose="02010600030101010101" pitchFamily="2" charset="-122"/>
                <a:ea typeface="SimSun" panose="02010600030101010101" pitchFamily="2" charset="-122"/>
                <a:cs typeface="宋体" panose="02010600030101010101" pitchFamily="2" charset="-122"/>
              </a:rPr>
              <a:t>、</a:t>
            </a:r>
            <a:r>
              <a:rPr lang="en-US" altLang="zh-CN" sz="2400" dirty="0">
                <a:latin typeface="SimSun" panose="02010600030101010101" pitchFamily="2" charset="-122"/>
                <a:ea typeface="SimSun" panose="02010600030101010101" pitchFamily="2" charset="-122"/>
                <a:cs typeface="宋体" panose="02010600030101010101" pitchFamily="2" charset="-122"/>
              </a:rPr>
              <a:t>PAYPAL</a:t>
            </a:r>
            <a:r>
              <a:rPr lang="zh-CN" altLang="en-US" sz="2400" dirty="0">
                <a:latin typeface="SimSun" panose="02010600030101010101" pitchFamily="2" charset="-122"/>
                <a:ea typeface="SimSun" panose="02010600030101010101" pitchFamily="2" charset="-122"/>
                <a:cs typeface="宋体" panose="02010600030101010101" pitchFamily="2" charset="-122"/>
              </a:rPr>
              <a:t>等业界巨头携手，一齐创建</a:t>
            </a:r>
            <a:r>
              <a:rPr lang="en-US" altLang="zh-CN" sz="2400" dirty="0">
                <a:latin typeface="SimSun" panose="02010600030101010101" pitchFamily="2" charset="-122"/>
                <a:ea typeface="SimSun" panose="02010600030101010101" pitchFamily="2" charset="-122"/>
                <a:cs typeface="宋体" panose="02010600030101010101" pitchFamily="2" charset="-122"/>
              </a:rPr>
              <a:t>Libra</a:t>
            </a:r>
            <a:r>
              <a:rPr lang="zh-CN" altLang="en-US" sz="2400" dirty="0">
                <a:latin typeface="SimSun" panose="02010600030101010101" pitchFamily="2" charset="-122"/>
                <a:ea typeface="SimSun" panose="02010600030101010101" pitchFamily="2" charset="-122"/>
                <a:cs typeface="宋体" panose="02010600030101010101" pitchFamily="2" charset="-122"/>
              </a:rPr>
              <a:t>协会，打造全球性数字货币</a:t>
            </a:r>
            <a:r>
              <a:rPr lang="en-US" altLang="zh-CN" sz="2400" dirty="0">
                <a:latin typeface="SimSun" panose="02010600030101010101" pitchFamily="2" charset="-122"/>
                <a:ea typeface="SimSun" panose="02010600030101010101" pitchFamily="2" charset="-122"/>
                <a:cs typeface="宋体" panose="02010600030101010101" pitchFamily="2" charset="-122"/>
              </a:rPr>
              <a:t>Libra</a:t>
            </a:r>
            <a:r>
              <a:rPr lang="zh-CN" altLang="en-US" sz="2400" dirty="0">
                <a:latin typeface="SimSun" panose="02010600030101010101" pitchFamily="2" charset="-122"/>
                <a:ea typeface="SimSun" panose="02010600030101010101" pitchFamily="2" charset="-122"/>
                <a:cs typeface="宋体" panose="02010600030101010101" pitchFamily="2" charset="-122"/>
              </a:rPr>
              <a:t>。</a:t>
            </a:r>
            <a:r>
              <a:rPr lang="zh-CN" altLang="en-US" sz="2400" dirty="0">
                <a:latin typeface="SimSun" panose="02010600030101010101" pitchFamily="2" charset="-122"/>
                <a:ea typeface="SimSun" panose="02010600030101010101" pitchFamily="2" charset="-122"/>
              </a:rPr>
              <a:t>目标是：通过协会会员、分布式技术、分布式治理创新方法来创建一个开放且可信赖的系统。</a:t>
            </a:r>
            <a:endParaRPr lang="en-US" altLang="zh-CN" sz="2400" dirty="0">
              <a:latin typeface="SimSun" panose="02010600030101010101" pitchFamily="2" charset="-122"/>
              <a:ea typeface="SimSun" panose="02010600030101010101" pitchFamily="2" charset="-122"/>
              <a:cs typeface="宋体" panose="02010600030101010101" pitchFamily="2" charset="-122"/>
            </a:endParaRPr>
          </a:p>
        </p:txBody>
      </p:sp>
      <p:pic>
        <p:nvPicPr>
          <p:cNvPr id="2" name="图片 1"/>
          <p:cNvPicPr>
            <a:picLocks noChangeAspect="1"/>
          </p:cNvPicPr>
          <p:nvPr/>
        </p:nvPicPr>
        <p:blipFill>
          <a:blip r:embed="rId1"/>
          <a:stretch>
            <a:fillRect/>
          </a:stretch>
        </p:blipFill>
        <p:spPr>
          <a:xfrm>
            <a:off x="491890" y="1986455"/>
            <a:ext cx="5312847" cy="3665538"/>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p:txBody>
          <a:bodyPr/>
          <a:lstStyle/>
          <a:p>
            <a:pPr marL="0" indent="0">
              <a:buNone/>
            </a:pPr>
            <a:r>
              <a:rPr lang="zh-CN" altLang="en-US" dirty="0">
                <a:latin typeface="Times New Roman" panose="02020703060505090304" pitchFamily="18" charset="0"/>
              </a:rPr>
              <a:t> </a:t>
            </a:r>
            <a:endParaRPr lang="zh-CN" altLang="en-US" dirty="0">
              <a:latin typeface="Times New Roman" panose="02020703060505090304" pitchFamily="18" charset="0"/>
            </a:endParaRPr>
          </a:p>
        </p:txBody>
      </p:sp>
      <p:sp>
        <p:nvSpPr>
          <p:cNvPr id="8196" name="Rectangle 4"/>
          <p:cNvSpPr>
            <a:spLocks noChangeArrowheads="1"/>
          </p:cNvSpPr>
          <p:nvPr/>
        </p:nvSpPr>
        <p:spPr bwMode="auto">
          <a:xfrm>
            <a:off x="6015038" y="3338513"/>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4" name="Rectangle 3"/>
          <p:cNvSpPr>
            <a:spLocks noGrp="1" noChangeArrowheads="1"/>
          </p:cNvSpPr>
          <p:nvPr>
            <p:ph type="title"/>
          </p:nvPr>
        </p:nvSpPr>
        <p:spPr>
          <a:xfrm>
            <a:off x="3673969" y="367033"/>
            <a:ext cx="5102169" cy="735725"/>
          </a:xfrm>
          <a:noFill/>
        </p:spPr>
        <p:txBody>
          <a:bodyPr/>
          <a:lstStyle/>
          <a:p>
            <a:r>
              <a:rPr lang="zh-CN" altLang="en-US" sz="3600" dirty="0">
                <a:ea typeface="黑体" panose="02010609060101010101" pitchFamily="49" charset="-122"/>
              </a:rPr>
              <a:t>椭圆曲线离散对数问题 </a:t>
            </a:r>
            <a:endParaRPr lang="zh-CN" altLang="en-US" sz="3600" dirty="0"/>
          </a:p>
        </p:txBody>
      </p:sp>
      <p:sp>
        <p:nvSpPr>
          <p:cNvPr id="7" name="Rectangle 3"/>
          <p:cNvSpPr txBox="1">
            <a:spLocks noChangeArrowheads="1"/>
          </p:cNvSpPr>
          <p:nvPr/>
        </p:nvSpPr>
        <p:spPr>
          <a:xfrm>
            <a:off x="637189" y="1102758"/>
            <a:ext cx="10917622" cy="4972221"/>
          </a:xfr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a:lnSpc>
                <a:spcPct val="150000"/>
              </a:lnSpc>
            </a:pPr>
            <a:r>
              <a:rPr lang="zh-CN" altLang="en-US" b="1" dirty="0">
                <a:latin typeface="Times New Roman" panose="02020703060505090304" pitchFamily="18" charset="0"/>
              </a:rPr>
              <a:t>定义</a:t>
            </a:r>
            <a:r>
              <a:rPr lang="en-US" altLang="zh-CN" b="1" dirty="0">
                <a:latin typeface="Times New Roman" panose="02020703060505090304" pitchFamily="18" charset="0"/>
              </a:rPr>
              <a:t>5-7(</a:t>
            </a:r>
            <a:r>
              <a:rPr lang="zh-CN" altLang="en-US" b="1" dirty="0">
                <a:latin typeface="Times New Roman" panose="02020703060505090304" pitchFamily="18" charset="0"/>
              </a:rPr>
              <a:t>椭圆曲线上的点的阶</a:t>
            </a:r>
            <a:r>
              <a:rPr lang="en-US" altLang="zh-CN" b="1" dirty="0">
                <a:latin typeface="Times New Roman" panose="02020703060505090304" pitchFamily="18" charset="0"/>
              </a:rPr>
              <a:t>):</a:t>
            </a:r>
            <a:r>
              <a:rPr lang="zh-CN" altLang="en-US" dirty="0">
                <a:latin typeface="Times New Roman" panose="02020703060505090304" pitchFamily="18" charset="0"/>
              </a:rPr>
              <a:t>椭圆曲线</a:t>
            </a:r>
            <a:r>
              <a:rPr lang="en-US" altLang="zh-CN" i="1" dirty="0">
                <a:latin typeface="Times New Roman" panose="02020703060505090304" pitchFamily="18" charset="0"/>
              </a:rPr>
              <a:t>E</a:t>
            </a:r>
            <a:r>
              <a:rPr lang="en-US" altLang="zh-CN" i="1" baseline="-25000" dirty="0">
                <a:latin typeface="Times New Roman" panose="02020703060505090304" pitchFamily="18" charset="0"/>
              </a:rPr>
              <a:t>p</a:t>
            </a:r>
            <a:r>
              <a:rPr lang="en-US" altLang="zh-CN" dirty="0">
                <a:latin typeface="Times New Roman" panose="02020703060505090304" pitchFamily="18" charset="0"/>
              </a:rPr>
              <a:t>(</a:t>
            </a:r>
            <a:r>
              <a:rPr lang="en-US" altLang="zh-CN" i="1" dirty="0">
                <a:latin typeface="Times New Roman" panose="02020703060505090304" pitchFamily="18" charset="0"/>
              </a:rPr>
              <a:t>a</a:t>
            </a:r>
            <a:r>
              <a:rPr lang="zh-CN" altLang="en-US" dirty="0">
                <a:latin typeface="Times New Roman" panose="02020703060505090304" pitchFamily="18" charset="0"/>
              </a:rPr>
              <a:t>，</a:t>
            </a:r>
            <a:r>
              <a:rPr lang="en-US" altLang="zh-CN" i="1" dirty="0">
                <a:latin typeface="Times New Roman" panose="02020703060505090304" pitchFamily="18" charset="0"/>
              </a:rPr>
              <a:t>b</a:t>
            </a:r>
            <a:r>
              <a:rPr lang="en-US" altLang="zh-CN" dirty="0">
                <a:latin typeface="Times New Roman" panose="02020703060505090304" pitchFamily="18" charset="0"/>
              </a:rPr>
              <a:t>)</a:t>
            </a:r>
            <a:r>
              <a:rPr lang="zh-CN" altLang="en-US" dirty="0">
                <a:latin typeface="Times New Roman" panose="02020703060505090304" pitchFamily="18" charset="0"/>
              </a:rPr>
              <a:t>上点</a:t>
            </a:r>
            <a:r>
              <a:rPr lang="en-US" altLang="zh-CN" i="1" dirty="0">
                <a:latin typeface="Times New Roman" panose="02020703060505090304" pitchFamily="18" charset="0"/>
              </a:rPr>
              <a:t>P</a:t>
            </a:r>
            <a:r>
              <a:rPr lang="zh-CN" altLang="en-US" dirty="0">
                <a:latin typeface="Times New Roman" panose="02020703060505090304" pitchFamily="18" charset="0"/>
              </a:rPr>
              <a:t>的阶是指</a:t>
            </a:r>
            <a:r>
              <a:rPr lang="en-US" altLang="zh-CN" i="1" dirty="0">
                <a:latin typeface="Times New Roman" panose="02020703060505090304" pitchFamily="18" charset="0"/>
              </a:rPr>
              <a:t>P</a:t>
            </a:r>
            <a:r>
              <a:rPr lang="zh-CN" altLang="en-US" dirty="0">
                <a:latin typeface="Times New Roman" panose="02020703060505090304" pitchFamily="18" charset="0"/>
              </a:rPr>
              <a:t>在加法群</a:t>
            </a:r>
            <a:r>
              <a:rPr lang="en-US" altLang="zh-CN" i="1" dirty="0">
                <a:latin typeface="Times New Roman" panose="02020703060505090304" pitchFamily="18" charset="0"/>
              </a:rPr>
              <a:t>E</a:t>
            </a:r>
            <a:r>
              <a:rPr lang="en-US" altLang="zh-CN" i="1" baseline="-25000" dirty="0">
                <a:latin typeface="Times New Roman" panose="02020703060505090304" pitchFamily="18" charset="0"/>
              </a:rPr>
              <a:t>p</a:t>
            </a:r>
            <a:r>
              <a:rPr lang="en-US" altLang="zh-CN" dirty="0">
                <a:latin typeface="Times New Roman" panose="02020703060505090304" pitchFamily="18" charset="0"/>
              </a:rPr>
              <a:t>(</a:t>
            </a:r>
            <a:r>
              <a:rPr lang="en-US" altLang="zh-CN" i="1" dirty="0">
                <a:latin typeface="Times New Roman" panose="02020703060505090304" pitchFamily="18" charset="0"/>
              </a:rPr>
              <a:t>a</a:t>
            </a:r>
            <a:r>
              <a:rPr lang="zh-CN" altLang="en-US" dirty="0">
                <a:latin typeface="Times New Roman" panose="02020703060505090304" pitchFamily="18" charset="0"/>
              </a:rPr>
              <a:t>，</a:t>
            </a:r>
            <a:r>
              <a:rPr lang="en-US" altLang="zh-CN" i="1" dirty="0">
                <a:latin typeface="Times New Roman" panose="02020703060505090304" pitchFamily="18" charset="0"/>
              </a:rPr>
              <a:t>b</a:t>
            </a:r>
            <a:r>
              <a:rPr lang="en-US" altLang="zh-CN" dirty="0">
                <a:latin typeface="Times New Roman" panose="02020703060505090304" pitchFamily="18" charset="0"/>
              </a:rPr>
              <a:t>)</a:t>
            </a:r>
            <a:r>
              <a:rPr lang="zh-CN" altLang="en-US" dirty="0">
                <a:latin typeface="Times New Roman" panose="02020703060505090304" pitchFamily="18" charset="0"/>
              </a:rPr>
              <a:t>中的阶，即使得</a:t>
            </a:r>
            <a:r>
              <a:rPr lang="en-US" altLang="zh-CN" i="1" dirty="0" err="1">
                <a:latin typeface="Times New Roman" panose="02020703060505090304" pitchFamily="18" charset="0"/>
              </a:rPr>
              <a:t>nP</a:t>
            </a:r>
            <a:r>
              <a:rPr lang="en-US" altLang="zh-CN" dirty="0">
                <a:latin typeface="Times New Roman" panose="02020703060505090304" pitchFamily="18" charset="0"/>
              </a:rPr>
              <a:t>=</a:t>
            </a:r>
            <a:r>
              <a:rPr lang="en-US" altLang="zh-CN" dirty="0" err="1">
                <a:latin typeface="Times New Roman" panose="02020703060505090304" pitchFamily="18" charset="0"/>
              </a:rPr>
              <a:t>θ</a:t>
            </a:r>
            <a:r>
              <a:rPr lang="zh-CN" altLang="en-US" dirty="0">
                <a:latin typeface="Times New Roman" panose="02020703060505090304" pitchFamily="18" charset="0"/>
              </a:rPr>
              <a:t>的最小正整数</a:t>
            </a:r>
            <a:r>
              <a:rPr lang="en-US" altLang="zh-CN" i="1" dirty="0">
                <a:latin typeface="Times New Roman" panose="02020703060505090304" pitchFamily="18" charset="0"/>
              </a:rPr>
              <a:t>n</a:t>
            </a:r>
            <a:r>
              <a:rPr lang="zh-CN" altLang="en-US" dirty="0">
                <a:latin typeface="Times New Roman" panose="02020703060505090304" pitchFamily="18" charset="0"/>
              </a:rPr>
              <a:t>。</a:t>
            </a:r>
            <a:endParaRPr lang="zh-CN" altLang="en-US" dirty="0">
              <a:latin typeface="Times New Roman" panose="02020703060505090304" pitchFamily="18" charset="0"/>
            </a:endParaRPr>
          </a:p>
          <a:p>
            <a:pPr>
              <a:lnSpc>
                <a:spcPct val="150000"/>
              </a:lnSpc>
            </a:pPr>
            <a:r>
              <a:rPr lang="zh-CN" altLang="en-US" b="1" dirty="0">
                <a:latin typeface="Times New Roman" panose="02020703060505090304" pitchFamily="18" charset="0"/>
              </a:rPr>
              <a:t>定义</a:t>
            </a:r>
            <a:r>
              <a:rPr lang="en-US" altLang="zh-CN" b="1" dirty="0">
                <a:latin typeface="Times New Roman" panose="02020703060505090304" pitchFamily="18" charset="0"/>
              </a:rPr>
              <a:t>5-8(</a:t>
            </a:r>
            <a:r>
              <a:rPr lang="zh-CN" altLang="en-US" b="1" dirty="0">
                <a:latin typeface="Times New Roman" panose="02020703060505090304" pitchFamily="18" charset="0"/>
              </a:rPr>
              <a:t>椭圆曲线</a:t>
            </a:r>
            <a:r>
              <a:rPr lang="en-US" altLang="zh-CN" b="1" i="1" dirty="0">
                <a:latin typeface="Times New Roman" panose="02020703060505090304" pitchFamily="18" charset="0"/>
              </a:rPr>
              <a:t>E</a:t>
            </a:r>
            <a:r>
              <a:rPr lang="en-US" altLang="zh-CN" b="1" i="1" baseline="-25000" dirty="0">
                <a:latin typeface="Times New Roman" panose="02020703060505090304" pitchFamily="18" charset="0"/>
              </a:rPr>
              <a:t>p</a:t>
            </a:r>
            <a:r>
              <a:rPr lang="en-US" altLang="zh-CN" b="1" dirty="0">
                <a:latin typeface="Times New Roman" panose="02020703060505090304" pitchFamily="18" charset="0"/>
              </a:rPr>
              <a:t>(</a:t>
            </a:r>
            <a:r>
              <a:rPr lang="en-US" altLang="zh-CN" b="1" i="1" dirty="0">
                <a:latin typeface="Times New Roman" panose="02020703060505090304" pitchFamily="18" charset="0"/>
              </a:rPr>
              <a:t>a</a:t>
            </a:r>
            <a:r>
              <a:rPr lang="zh-CN" altLang="en-US" b="1" dirty="0">
                <a:latin typeface="Times New Roman" panose="02020703060505090304" pitchFamily="18" charset="0"/>
              </a:rPr>
              <a:t>，</a:t>
            </a:r>
            <a:r>
              <a:rPr lang="en-US" altLang="zh-CN" b="1" i="1" dirty="0">
                <a:latin typeface="Times New Roman" panose="02020703060505090304" pitchFamily="18" charset="0"/>
              </a:rPr>
              <a:t>b</a:t>
            </a:r>
            <a:r>
              <a:rPr lang="en-US" altLang="zh-CN" b="1" dirty="0">
                <a:latin typeface="Times New Roman" panose="02020703060505090304" pitchFamily="18" charset="0"/>
              </a:rPr>
              <a:t>)</a:t>
            </a:r>
            <a:r>
              <a:rPr lang="zh-CN" altLang="en-US" b="1" dirty="0">
                <a:latin typeface="Times New Roman" panose="02020703060505090304" pitchFamily="18" charset="0"/>
              </a:rPr>
              <a:t>上的离散对数</a:t>
            </a:r>
            <a:r>
              <a:rPr lang="en-US" altLang="zh-CN" b="1" dirty="0">
                <a:latin typeface="Times New Roman" panose="02020703060505090304" pitchFamily="18" charset="0"/>
              </a:rPr>
              <a:t>)</a:t>
            </a:r>
            <a:r>
              <a:rPr lang="zh-CN" altLang="en-US" dirty="0">
                <a:latin typeface="Times New Roman" panose="02020703060505090304" pitchFamily="18" charset="0"/>
              </a:rPr>
              <a:t>给定定义在有限域</a:t>
            </a:r>
            <a:r>
              <a:rPr lang="en-US" altLang="zh-CN" i="1" dirty="0">
                <a:latin typeface="Times New Roman" panose="02020703060505090304" pitchFamily="18" charset="0"/>
              </a:rPr>
              <a:t>K</a:t>
            </a:r>
            <a:r>
              <a:rPr lang="zh-CN" altLang="en-US" dirty="0">
                <a:latin typeface="Times New Roman" panose="02020703060505090304" pitchFamily="18" charset="0"/>
              </a:rPr>
              <a:t>上的椭圆曲线</a:t>
            </a:r>
            <a:r>
              <a:rPr lang="en-US" altLang="zh-CN" i="1" dirty="0">
                <a:latin typeface="Times New Roman" panose="02020703060505090304" pitchFamily="18" charset="0"/>
              </a:rPr>
              <a:t>E</a:t>
            </a:r>
            <a:r>
              <a:rPr lang="zh-CN" altLang="en-US" dirty="0">
                <a:latin typeface="Times New Roman" panose="02020703060505090304" pitchFamily="18" charset="0"/>
              </a:rPr>
              <a:t>，及</a:t>
            </a:r>
            <a:r>
              <a:rPr lang="en-US" altLang="zh-CN" i="1" dirty="0">
                <a:latin typeface="Times New Roman" panose="02020703060505090304" pitchFamily="18" charset="0"/>
              </a:rPr>
              <a:t>E</a:t>
            </a:r>
            <a:r>
              <a:rPr lang="zh-CN" altLang="en-US" dirty="0">
                <a:latin typeface="Times New Roman" panose="02020703060505090304" pitchFamily="18" charset="0"/>
              </a:rPr>
              <a:t>上的一个</a:t>
            </a:r>
            <a:r>
              <a:rPr lang="en-US" altLang="zh-CN" i="1" dirty="0">
                <a:latin typeface="Times New Roman" panose="02020703060505090304" pitchFamily="18" charset="0"/>
              </a:rPr>
              <a:t>n</a:t>
            </a:r>
            <a:r>
              <a:rPr lang="zh-CN" altLang="en-US" dirty="0">
                <a:latin typeface="Times New Roman" panose="02020703060505090304" pitchFamily="18" charset="0"/>
              </a:rPr>
              <a:t>阶点</a:t>
            </a:r>
            <a:r>
              <a:rPr lang="en-US" altLang="zh-CN" i="1" dirty="0">
                <a:latin typeface="Times New Roman" panose="02020703060505090304" pitchFamily="18" charset="0"/>
              </a:rPr>
              <a:t>P</a:t>
            </a:r>
            <a:r>
              <a:rPr lang="zh-CN" altLang="en-US" dirty="0">
                <a:latin typeface="Times New Roman" panose="02020703060505090304" pitchFamily="18" charset="0"/>
              </a:rPr>
              <a:t>，和另一点</a:t>
            </a:r>
            <a:r>
              <a:rPr lang="en-US" altLang="zh-CN" i="1" dirty="0">
                <a:latin typeface="Times New Roman" panose="02020703060505090304" pitchFamily="18" charset="0"/>
              </a:rPr>
              <a:t>Q</a:t>
            </a:r>
            <a:r>
              <a:rPr lang="zh-CN" altLang="en-US" dirty="0">
                <a:latin typeface="Times New Roman" panose="02020703060505090304" pitchFamily="18" charset="0"/>
              </a:rPr>
              <a:t>，如果存在</a:t>
            </a:r>
            <a:r>
              <a:rPr lang="en-US" altLang="zh-CN" i="1" dirty="0">
                <a:latin typeface="Times New Roman" panose="02020703060505090304" pitchFamily="18" charset="0"/>
              </a:rPr>
              <a:t>m</a:t>
            </a:r>
            <a:r>
              <a:rPr lang="zh-CN" altLang="en-US" dirty="0">
                <a:latin typeface="Times New Roman" panose="02020703060505090304" pitchFamily="18" charset="0"/>
              </a:rPr>
              <a:t>，</a:t>
            </a:r>
            <a:r>
              <a:rPr lang="en-US" altLang="zh-CN" dirty="0">
                <a:latin typeface="Times New Roman" panose="02020703060505090304" pitchFamily="18" charset="0"/>
              </a:rPr>
              <a:t>0&lt;</a:t>
            </a:r>
            <a:r>
              <a:rPr lang="en-US" altLang="zh-CN" i="1" dirty="0">
                <a:latin typeface="Times New Roman" panose="02020703060505090304" pitchFamily="18" charset="0"/>
              </a:rPr>
              <a:t>m</a:t>
            </a:r>
            <a:r>
              <a:rPr lang="en-US" altLang="zh-CN" dirty="0">
                <a:latin typeface="Times New Roman" panose="02020703060505090304" pitchFamily="18" charset="0"/>
              </a:rPr>
              <a:t>&lt;</a:t>
            </a:r>
            <a:r>
              <a:rPr lang="en-US" altLang="zh-CN" i="1" dirty="0">
                <a:latin typeface="Times New Roman" panose="02020703060505090304" pitchFamily="18" charset="0"/>
              </a:rPr>
              <a:t>n</a:t>
            </a:r>
            <a:r>
              <a:rPr lang="en-US" altLang="zh-CN" dirty="0">
                <a:latin typeface="Times New Roman" panose="02020703060505090304" pitchFamily="18" charset="0"/>
              </a:rPr>
              <a:t>-1,</a:t>
            </a:r>
            <a:r>
              <a:rPr lang="zh-CN" altLang="en-US" dirty="0">
                <a:latin typeface="Times New Roman" panose="02020703060505090304" pitchFamily="18" charset="0"/>
              </a:rPr>
              <a:t>使</a:t>
            </a:r>
            <a:r>
              <a:rPr lang="en-US" altLang="zh-CN" i="1" dirty="0">
                <a:latin typeface="Times New Roman" panose="02020703060505090304" pitchFamily="18" charset="0"/>
              </a:rPr>
              <a:t>Q</a:t>
            </a:r>
            <a:r>
              <a:rPr lang="en-US" altLang="zh-CN" dirty="0">
                <a:latin typeface="Times New Roman" panose="02020703060505090304" pitchFamily="18" charset="0"/>
              </a:rPr>
              <a:t>=</a:t>
            </a:r>
            <a:r>
              <a:rPr lang="en-US" altLang="zh-CN" i="1" dirty="0" err="1">
                <a:latin typeface="Times New Roman" panose="02020703060505090304" pitchFamily="18" charset="0"/>
              </a:rPr>
              <a:t>mP</a:t>
            </a:r>
            <a:r>
              <a:rPr lang="en-US" altLang="zh-CN" dirty="0">
                <a:latin typeface="Times New Roman" panose="02020703060505090304" pitchFamily="18" charset="0"/>
              </a:rPr>
              <a:t>,</a:t>
            </a:r>
            <a:r>
              <a:rPr lang="zh-CN" altLang="en-US" dirty="0">
                <a:latin typeface="Times New Roman" panose="02020703060505090304" pitchFamily="18" charset="0"/>
              </a:rPr>
              <a:t>则称</a:t>
            </a:r>
            <a:r>
              <a:rPr lang="en-US" altLang="zh-CN" i="1" dirty="0">
                <a:latin typeface="Times New Roman" panose="02020703060505090304" pitchFamily="18" charset="0"/>
              </a:rPr>
              <a:t>m</a:t>
            </a:r>
            <a:r>
              <a:rPr lang="zh-CN" altLang="en-US" dirty="0">
                <a:latin typeface="Times New Roman" panose="02020703060505090304" pitchFamily="18" charset="0"/>
              </a:rPr>
              <a:t>是</a:t>
            </a:r>
            <a:r>
              <a:rPr lang="en-US" altLang="zh-CN" i="1" dirty="0">
                <a:latin typeface="Times New Roman" panose="02020703060505090304" pitchFamily="18" charset="0"/>
              </a:rPr>
              <a:t>Q</a:t>
            </a:r>
            <a:r>
              <a:rPr lang="zh-CN" altLang="en-US" dirty="0">
                <a:latin typeface="Times New Roman" panose="02020703060505090304" pitchFamily="18" charset="0"/>
              </a:rPr>
              <a:t>的以</a:t>
            </a:r>
            <a:r>
              <a:rPr lang="en-US" altLang="zh-CN" i="1" dirty="0">
                <a:latin typeface="Times New Roman" panose="02020703060505090304" pitchFamily="18" charset="0"/>
              </a:rPr>
              <a:t>P</a:t>
            </a:r>
            <a:r>
              <a:rPr lang="zh-CN" altLang="en-US" dirty="0">
                <a:latin typeface="Times New Roman" panose="02020703060505090304" pitchFamily="18" charset="0"/>
              </a:rPr>
              <a:t>为基的离散对数。给定椭圆曲线</a:t>
            </a:r>
            <a:r>
              <a:rPr lang="en-US" altLang="zh-CN" i="1" dirty="0">
                <a:latin typeface="Times New Roman" panose="02020703060505090304" pitchFamily="18" charset="0"/>
              </a:rPr>
              <a:t>E</a:t>
            </a:r>
            <a:r>
              <a:rPr lang="zh-CN" altLang="en-US" dirty="0">
                <a:latin typeface="Times New Roman" panose="02020703060505090304" pitchFamily="18" charset="0"/>
              </a:rPr>
              <a:t>上的一个点</a:t>
            </a:r>
            <a:r>
              <a:rPr lang="en-US" altLang="zh-CN" i="1" dirty="0">
                <a:latin typeface="Times New Roman" panose="02020703060505090304" pitchFamily="18" charset="0"/>
              </a:rPr>
              <a:t>P</a:t>
            </a:r>
            <a:r>
              <a:rPr lang="zh-CN" altLang="en-US" dirty="0">
                <a:latin typeface="Times New Roman" panose="02020703060505090304" pitchFamily="18" charset="0"/>
              </a:rPr>
              <a:t>，对任意的点</a:t>
            </a:r>
            <a:r>
              <a:rPr lang="en-US" altLang="zh-CN" i="1" dirty="0">
                <a:latin typeface="Times New Roman" panose="02020703060505090304" pitchFamily="18" charset="0"/>
              </a:rPr>
              <a:t>Q</a:t>
            </a:r>
            <a:r>
              <a:rPr lang="zh-CN" altLang="en-US" dirty="0">
                <a:latin typeface="Times New Roman" panose="02020703060505090304" pitchFamily="18" charset="0"/>
              </a:rPr>
              <a:t>，确定整数</a:t>
            </a:r>
            <a:r>
              <a:rPr lang="en-US" altLang="zh-CN" i="1" dirty="0">
                <a:latin typeface="Times New Roman" panose="02020703060505090304" pitchFamily="18" charset="0"/>
              </a:rPr>
              <a:t>m</a:t>
            </a:r>
            <a:r>
              <a:rPr lang="zh-CN" altLang="en-US" dirty="0">
                <a:latin typeface="Times New Roman" panose="02020703060505090304" pitchFamily="18" charset="0"/>
              </a:rPr>
              <a:t>，使</a:t>
            </a:r>
            <a:r>
              <a:rPr lang="en-US" altLang="zh-CN" i="1" dirty="0">
                <a:latin typeface="Times New Roman" panose="02020703060505090304" pitchFamily="18" charset="0"/>
              </a:rPr>
              <a:t>Q</a:t>
            </a:r>
            <a:r>
              <a:rPr lang="en-US" altLang="zh-CN" dirty="0">
                <a:latin typeface="Times New Roman" panose="02020703060505090304" pitchFamily="18" charset="0"/>
              </a:rPr>
              <a:t>=</a:t>
            </a:r>
            <a:r>
              <a:rPr lang="en-US" altLang="zh-CN" i="1" dirty="0" err="1">
                <a:latin typeface="Times New Roman" panose="02020703060505090304" pitchFamily="18" charset="0"/>
              </a:rPr>
              <a:t>mP</a:t>
            </a:r>
            <a:r>
              <a:rPr lang="en-US" altLang="zh-CN" dirty="0">
                <a:latin typeface="Times New Roman" panose="02020703060505090304" pitchFamily="18" charset="0"/>
              </a:rPr>
              <a:t>(</a:t>
            </a:r>
            <a:r>
              <a:rPr lang="zh-CN" altLang="en-US" dirty="0">
                <a:latin typeface="Times New Roman" panose="02020703060505090304" pitchFamily="18" charset="0"/>
              </a:rPr>
              <a:t>如果这样的</a:t>
            </a:r>
            <a:r>
              <a:rPr lang="en-US" altLang="zh-CN" i="1" dirty="0">
                <a:latin typeface="Times New Roman" panose="02020703060505090304" pitchFamily="18" charset="0"/>
              </a:rPr>
              <a:t>m</a:t>
            </a:r>
            <a:r>
              <a:rPr lang="zh-CN" altLang="en-US" dirty="0">
                <a:latin typeface="Times New Roman" panose="02020703060505090304" pitchFamily="18" charset="0"/>
              </a:rPr>
              <a:t>存在的话</a:t>
            </a:r>
            <a:r>
              <a:rPr lang="en-US" altLang="zh-CN" dirty="0">
                <a:latin typeface="Times New Roman" panose="02020703060505090304" pitchFamily="18" charset="0"/>
              </a:rPr>
              <a:t>)</a:t>
            </a:r>
            <a:r>
              <a:rPr lang="zh-CN" altLang="en-US" dirty="0">
                <a:latin typeface="Times New Roman" panose="02020703060505090304" pitchFamily="18" charset="0"/>
              </a:rPr>
              <a:t>的问题，称为</a:t>
            </a:r>
            <a:r>
              <a:rPr lang="zh-CN" altLang="en-US" dirty="0">
                <a:solidFill>
                  <a:schemeClr val="accent2"/>
                </a:solidFill>
                <a:latin typeface="Times New Roman" panose="02020703060505090304" pitchFamily="18" charset="0"/>
              </a:rPr>
              <a:t>椭圆曲线上的离散对数问题</a:t>
            </a:r>
            <a:r>
              <a:rPr lang="zh-CN" altLang="en-US" dirty="0">
                <a:latin typeface="Times New Roman" panose="02020703060505090304" pitchFamily="18" charset="0"/>
              </a:rPr>
              <a:t>。简记为</a:t>
            </a:r>
            <a:r>
              <a:rPr lang="en-US" altLang="zh-CN" dirty="0">
                <a:latin typeface="Times New Roman" panose="02020703060505090304" pitchFamily="18" charset="0"/>
              </a:rPr>
              <a:t>ECDLP</a:t>
            </a:r>
            <a:r>
              <a:rPr lang="zh-CN" altLang="en-US" dirty="0">
                <a:latin typeface="Times New Roman" panose="02020703060505090304" pitchFamily="18" charset="0"/>
              </a:rPr>
              <a:t>。  </a:t>
            </a:r>
            <a:endParaRPr lang="zh-CN" altLang="en-US" dirty="0">
              <a:latin typeface="Times New Roman" panose="02020703060505090304" pitchFamily="18" charset="0"/>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blinds(horizontal)">
                                      <p:cBhvr>
                                        <p:cTn id="7" dur="500"/>
                                        <p:tgtEl>
                                          <p:spTgt spid="81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blinds(horizontal)">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blinds(horizontal)">
                                      <p:cBhvr>
                                        <p:cTn id="17"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autoUpdateAnimBg="0" build="p"/>
      <p:bldP spid="7" grpId="0" autoUpdateAnimBg="0" build="p"/>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p:txBody>
          <a:bodyPr/>
          <a:lstStyle/>
          <a:p>
            <a:pPr marL="0" indent="0">
              <a:buNone/>
            </a:pPr>
            <a:r>
              <a:rPr lang="zh-CN" altLang="en-US" dirty="0">
                <a:latin typeface="Times New Roman" panose="02020703060505090304" pitchFamily="18" charset="0"/>
              </a:rPr>
              <a:t> </a:t>
            </a:r>
            <a:endParaRPr lang="zh-CN" altLang="en-US" dirty="0">
              <a:latin typeface="Times New Roman" panose="02020703060505090304" pitchFamily="18" charset="0"/>
            </a:endParaRPr>
          </a:p>
        </p:txBody>
      </p:sp>
      <p:sp>
        <p:nvSpPr>
          <p:cNvPr id="8196" name="Rectangle 4"/>
          <p:cNvSpPr>
            <a:spLocks noChangeArrowheads="1"/>
          </p:cNvSpPr>
          <p:nvPr/>
        </p:nvSpPr>
        <p:spPr bwMode="auto">
          <a:xfrm>
            <a:off x="6015038" y="3338513"/>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4" name="Rectangle 3"/>
          <p:cNvSpPr>
            <a:spLocks noGrp="1" noChangeArrowheads="1"/>
          </p:cNvSpPr>
          <p:nvPr>
            <p:ph type="title"/>
          </p:nvPr>
        </p:nvSpPr>
        <p:spPr>
          <a:xfrm>
            <a:off x="3463953" y="503668"/>
            <a:ext cx="5102169" cy="735725"/>
          </a:xfrm>
          <a:noFill/>
        </p:spPr>
        <p:txBody>
          <a:bodyPr/>
          <a:lstStyle/>
          <a:p>
            <a:pPr algn="ctr"/>
            <a:r>
              <a:rPr lang="en-US" altLang="zh-CN" sz="3600" dirty="0">
                <a:latin typeface="Times New Roman" panose="02020703060505090304" pitchFamily="18" charset="0"/>
              </a:rPr>
              <a:t>3</a:t>
            </a:r>
            <a:r>
              <a:rPr lang="en-GB" altLang="zh-CN" sz="3600" dirty="0">
                <a:latin typeface="Times New Roman" panose="02020703060505090304" pitchFamily="18" charset="0"/>
              </a:rPr>
              <a:t>.</a:t>
            </a:r>
            <a:r>
              <a:rPr lang="en-US" altLang="zh-CN" sz="3600" dirty="0">
                <a:latin typeface="Times New Roman" panose="02020703060505090304" pitchFamily="18" charset="0"/>
              </a:rPr>
              <a:t>3</a:t>
            </a:r>
            <a:r>
              <a:rPr lang="en-GB" altLang="zh-CN" sz="3600" dirty="0">
                <a:latin typeface="Times New Roman" panose="02020703060505090304" pitchFamily="18" charset="0"/>
              </a:rPr>
              <a:t> Secp256k1</a:t>
            </a:r>
            <a:r>
              <a:rPr lang="zh-CN" altLang="en-GB" sz="3600" dirty="0">
                <a:latin typeface="Times New Roman" panose="02020703060505090304" pitchFamily="18" charset="0"/>
              </a:rPr>
              <a:t>椭圆曲线</a:t>
            </a:r>
            <a:r>
              <a:rPr lang="zh-CN" altLang="en-GB" sz="3600" dirty="0"/>
              <a:t> </a:t>
            </a:r>
            <a:endParaRPr lang="zh-CN" altLang="en-US" sz="3600" dirty="0"/>
          </a:p>
        </p:txBody>
      </p:sp>
      <p:sp>
        <p:nvSpPr>
          <p:cNvPr id="5" name="矩形 4"/>
          <p:cNvSpPr/>
          <p:nvPr/>
        </p:nvSpPr>
        <p:spPr>
          <a:xfrm>
            <a:off x="441215" y="1150910"/>
            <a:ext cx="6127531" cy="5545749"/>
          </a:xfrm>
          <a:prstGeom prst="rect">
            <a:avLst/>
          </a:prstGeom>
        </p:spPr>
        <p:txBody>
          <a:bodyPr wrap="square">
            <a:spAutoFit/>
          </a:bodyPr>
          <a:lstStyle/>
          <a:p>
            <a:pPr>
              <a:lnSpc>
                <a:spcPct val="150000"/>
              </a:lnSpc>
            </a:pPr>
            <a:r>
              <a:rPr lang="en-GB" altLang="zh-CN" sz="2400" b="1" dirty="0">
                <a:solidFill>
                  <a:srgbClr val="FF0000"/>
                </a:solidFill>
                <a:latin typeface="SimSun" panose="02010600030101010101" pitchFamily="2" charset="-122"/>
                <a:ea typeface="SimSun" panose="02010600030101010101" pitchFamily="2" charset="-122"/>
              </a:rPr>
              <a:t>Secp256k1</a:t>
            </a:r>
            <a:r>
              <a:rPr lang="zh-CN" altLang="en-US" sz="2400" b="1" dirty="0">
                <a:solidFill>
                  <a:srgbClr val="FF0000"/>
                </a:solidFill>
                <a:latin typeface="SimSun" panose="02010600030101010101" pitchFamily="2" charset="-122"/>
                <a:ea typeface="SimSun" panose="02010600030101010101" pitchFamily="2" charset="-122"/>
              </a:rPr>
              <a:t>是指比特币中使用的</a:t>
            </a:r>
            <a:r>
              <a:rPr lang="en-GB" altLang="zh-CN" sz="2400" b="1" dirty="0">
                <a:solidFill>
                  <a:srgbClr val="FF0000"/>
                </a:solidFill>
                <a:latin typeface="SimSun" panose="02010600030101010101" pitchFamily="2" charset="-122"/>
                <a:ea typeface="SimSun" panose="02010600030101010101" pitchFamily="2" charset="-122"/>
              </a:rPr>
              <a:t>ECDSA(</a:t>
            </a:r>
            <a:r>
              <a:rPr lang="zh-CN" altLang="en-US" sz="2400" b="1" dirty="0">
                <a:solidFill>
                  <a:srgbClr val="FF0000"/>
                </a:solidFill>
                <a:latin typeface="SimSun" panose="02010600030101010101" pitchFamily="2" charset="-122"/>
                <a:ea typeface="SimSun" panose="02010600030101010101" pitchFamily="2" charset="-122"/>
              </a:rPr>
              <a:t>椭圆曲线数字签名算法</a:t>
            </a:r>
            <a:r>
              <a:rPr lang="en-US" altLang="zh-CN" sz="2400" b="1" dirty="0">
                <a:solidFill>
                  <a:srgbClr val="FF0000"/>
                </a:solidFill>
                <a:latin typeface="SimSun" panose="02010600030101010101" pitchFamily="2" charset="-122"/>
                <a:ea typeface="SimSun" panose="02010600030101010101" pitchFamily="2" charset="-122"/>
              </a:rPr>
              <a:t>)</a:t>
            </a:r>
            <a:r>
              <a:rPr lang="zh-CN" altLang="en-US" sz="2400" b="1" dirty="0">
                <a:solidFill>
                  <a:srgbClr val="FF0000"/>
                </a:solidFill>
                <a:latin typeface="SimSun" panose="02010600030101010101" pitchFamily="2" charset="-122"/>
                <a:ea typeface="SimSun" panose="02010600030101010101" pitchFamily="2" charset="-122"/>
              </a:rPr>
              <a:t>曲线的参数</a:t>
            </a:r>
            <a:r>
              <a:rPr lang="en-US" altLang="zh-CN" sz="2400" b="1" dirty="0">
                <a:solidFill>
                  <a:srgbClr val="FF0000"/>
                </a:solidFill>
                <a:latin typeface="SimSun" panose="02010600030101010101" pitchFamily="2" charset="-122"/>
                <a:ea typeface="SimSun" panose="02010600030101010101" pitchFamily="2" charset="-122"/>
              </a:rPr>
              <a:t>:</a:t>
            </a:r>
            <a:endParaRPr lang="en-US" altLang="zh-CN" sz="2400" b="1" dirty="0">
              <a:solidFill>
                <a:srgbClr val="FF0000"/>
              </a:solidFill>
              <a:latin typeface="SimSun" panose="02010600030101010101" pitchFamily="2" charset="-122"/>
              <a:ea typeface="SimSun" panose="02010600030101010101" pitchFamily="2" charset="-122"/>
            </a:endParaRPr>
          </a:p>
          <a:p>
            <a:pPr>
              <a:lnSpc>
                <a:spcPct val="150000"/>
              </a:lnSpc>
            </a:pPr>
            <a:r>
              <a:rPr lang="en-GB" altLang="zh-CN" sz="2400" dirty="0">
                <a:solidFill>
                  <a:srgbClr val="191919"/>
                </a:solidFill>
                <a:latin typeface="SimSun" panose="02010600030101010101" pitchFamily="2" charset="-122"/>
                <a:ea typeface="SimSun" panose="02010600030101010101" pitchFamily="2" charset="-122"/>
              </a:rPr>
              <a:t>Secp256k1</a:t>
            </a:r>
            <a:r>
              <a:rPr lang="zh-CN" altLang="en-US" sz="2400" dirty="0">
                <a:solidFill>
                  <a:srgbClr val="191919"/>
                </a:solidFill>
                <a:latin typeface="SimSun" panose="02010600030101010101" pitchFamily="2" charset="-122"/>
                <a:ea typeface="SimSun" panose="02010600030101010101" pitchFamily="2" charset="-122"/>
              </a:rPr>
              <a:t>为基于</a:t>
            </a:r>
            <a:r>
              <a:rPr lang="en-GB" altLang="zh-CN" sz="2400" dirty="0" err="1">
                <a:solidFill>
                  <a:srgbClr val="191919"/>
                </a:solidFill>
                <a:latin typeface="SimSun" panose="02010600030101010101" pitchFamily="2" charset="-122"/>
                <a:ea typeface="SimSun" panose="02010600030101010101" pitchFamily="2" charset="-122"/>
              </a:rPr>
              <a:t>Fp</a:t>
            </a:r>
            <a:r>
              <a:rPr lang="zh-CN" altLang="en-US" sz="2400" dirty="0">
                <a:solidFill>
                  <a:srgbClr val="191919"/>
                </a:solidFill>
                <a:latin typeface="SimSun" panose="02010600030101010101" pitchFamily="2" charset="-122"/>
                <a:ea typeface="SimSun" panose="02010600030101010101" pitchFamily="2" charset="-122"/>
              </a:rPr>
              <a:t>有限域上的椭圆曲线，由于其特殊构造的特殊性，其优化后的实现比其他曲线性能上可以特高</a:t>
            </a:r>
            <a:r>
              <a:rPr lang="en-US" altLang="zh-CN" sz="2400" dirty="0">
                <a:solidFill>
                  <a:srgbClr val="191919"/>
                </a:solidFill>
                <a:latin typeface="SimSun" panose="02010600030101010101" pitchFamily="2" charset="-122"/>
                <a:ea typeface="SimSun" panose="02010600030101010101" pitchFamily="2" charset="-122"/>
              </a:rPr>
              <a:t>30</a:t>
            </a:r>
            <a:r>
              <a:rPr lang="zh-CN" altLang="en-US" sz="2400" dirty="0">
                <a:solidFill>
                  <a:srgbClr val="191919"/>
                </a:solidFill>
                <a:latin typeface="SimSun" panose="02010600030101010101" pitchFamily="2" charset="-122"/>
                <a:ea typeface="SimSun" panose="02010600030101010101" pitchFamily="2" charset="-122"/>
              </a:rPr>
              <a:t>％，有明显以下两个优点：</a:t>
            </a:r>
            <a:endParaRPr lang="zh-CN" altLang="en-US" sz="2400" dirty="0">
              <a:solidFill>
                <a:srgbClr val="191919"/>
              </a:solidFill>
              <a:latin typeface="SimSun" panose="02010600030101010101" pitchFamily="2" charset="-122"/>
              <a:ea typeface="SimSun" panose="02010600030101010101" pitchFamily="2" charset="-122"/>
            </a:endParaRPr>
          </a:p>
          <a:p>
            <a:pPr>
              <a:lnSpc>
                <a:spcPct val="150000"/>
              </a:lnSpc>
            </a:pPr>
            <a:r>
              <a:rPr lang="en-US" altLang="zh-CN" sz="2400" dirty="0">
                <a:solidFill>
                  <a:srgbClr val="191919"/>
                </a:solidFill>
                <a:latin typeface="SimSun" panose="02010600030101010101" pitchFamily="2" charset="-122"/>
                <a:ea typeface="SimSun" panose="02010600030101010101" pitchFamily="2" charset="-122"/>
              </a:rPr>
              <a:t>1</a:t>
            </a:r>
            <a:r>
              <a:rPr lang="zh-CN" altLang="en-US" sz="2400" dirty="0">
                <a:solidFill>
                  <a:srgbClr val="191919"/>
                </a:solidFill>
                <a:latin typeface="SimSun" panose="02010600030101010101" pitchFamily="2" charset="-122"/>
                <a:ea typeface="SimSun" panose="02010600030101010101" pitchFamily="2" charset="-122"/>
              </a:rPr>
              <a:t>）占用很少的带宽和存储资源，密钥的长度很短。</a:t>
            </a:r>
            <a:endParaRPr lang="zh-CN" altLang="en-US" sz="2400" dirty="0">
              <a:solidFill>
                <a:srgbClr val="191919"/>
              </a:solidFill>
              <a:latin typeface="SimSun" panose="02010600030101010101" pitchFamily="2" charset="-122"/>
              <a:ea typeface="SimSun" panose="02010600030101010101" pitchFamily="2" charset="-122"/>
            </a:endParaRPr>
          </a:p>
          <a:p>
            <a:pPr>
              <a:lnSpc>
                <a:spcPct val="150000"/>
              </a:lnSpc>
            </a:pPr>
            <a:r>
              <a:rPr lang="en-US" altLang="zh-CN" sz="2400" dirty="0">
                <a:solidFill>
                  <a:srgbClr val="191919"/>
                </a:solidFill>
                <a:latin typeface="SimSun" panose="02010600030101010101" pitchFamily="2" charset="-122"/>
                <a:ea typeface="SimSun" panose="02010600030101010101" pitchFamily="2" charset="-122"/>
              </a:rPr>
              <a:t>2</a:t>
            </a:r>
            <a:r>
              <a:rPr lang="zh-CN" altLang="en-US" sz="2400" dirty="0">
                <a:solidFill>
                  <a:srgbClr val="191919"/>
                </a:solidFill>
                <a:latin typeface="SimSun" panose="02010600030101010101" pitchFamily="2" charset="-122"/>
                <a:ea typeface="SimSun" panose="02010600030101010101" pitchFamily="2" charset="-122"/>
              </a:rPr>
              <a:t>）所有的用户都可以使用同样的操作完成域运算。</a:t>
            </a:r>
            <a:endParaRPr lang="zh-CN" altLang="en-US" sz="2400" dirty="0">
              <a:solidFill>
                <a:srgbClr val="191919"/>
              </a:solidFill>
              <a:latin typeface="SimSun" panose="02010600030101010101" pitchFamily="2" charset="-122"/>
              <a:ea typeface="SimSun" panose="02010600030101010101" pitchFamily="2" charset="-122"/>
            </a:endParaRPr>
          </a:p>
        </p:txBody>
      </p:sp>
      <p:pic>
        <p:nvPicPr>
          <p:cNvPr id="6" name="图片 5"/>
          <p:cNvPicPr>
            <a:picLocks noChangeAspect="1"/>
          </p:cNvPicPr>
          <p:nvPr/>
        </p:nvPicPr>
        <p:blipFill>
          <a:blip r:embed="rId1"/>
          <a:stretch>
            <a:fillRect/>
          </a:stretch>
        </p:blipFill>
        <p:spPr>
          <a:xfrm>
            <a:off x="6568746" y="1228170"/>
            <a:ext cx="4642459" cy="4959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blinds(horizontal)">
                                      <p:cBhvr>
                                        <p:cTn id="7" dur="500"/>
                                        <p:tgtEl>
                                          <p:spTgt spid="819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autoUpdateAnimBg="0" build="p"/>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p:txBody>
          <a:bodyPr/>
          <a:lstStyle/>
          <a:p>
            <a:pPr marL="0" indent="0">
              <a:buNone/>
            </a:pPr>
            <a:r>
              <a:rPr lang="zh-CN" altLang="en-US" dirty="0">
                <a:latin typeface="Times New Roman" panose="02020703060505090304" pitchFamily="18" charset="0"/>
              </a:rPr>
              <a:t> </a:t>
            </a:r>
            <a:endParaRPr lang="zh-CN" altLang="en-US" dirty="0">
              <a:latin typeface="Times New Roman" panose="02020703060505090304" pitchFamily="18" charset="0"/>
            </a:endParaRPr>
          </a:p>
        </p:txBody>
      </p:sp>
      <p:sp>
        <p:nvSpPr>
          <p:cNvPr id="8196" name="Rectangle 4"/>
          <p:cNvSpPr>
            <a:spLocks noChangeArrowheads="1"/>
          </p:cNvSpPr>
          <p:nvPr/>
        </p:nvSpPr>
        <p:spPr bwMode="auto">
          <a:xfrm>
            <a:off x="6015038" y="3338513"/>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4" name="Rectangle 3"/>
          <p:cNvSpPr>
            <a:spLocks noGrp="1" noChangeArrowheads="1"/>
          </p:cNvSpPr>
          <p:nvPr>
            <p:ph type="title"/>
          </p:nvPr>
        </p:nvSpPr>
        <p:spPr>
          <a:xfrm>
            <a:off x="2769098" y="152031"/>
            <a:ext cx="5102169" cy="735725"/>
          </a:xfrm>
          <a:noFill/>
        </p:spPr>
        <p:txBody>
          <a:bodyPr/>
          <a:lstStyle/>
          <a:p>
            <a:pPr algn="ctr"/>
            <a:r>
              <a:rPr lang="en-US" altLang="zh-CN" sz="3600" dirty="0">
                <a:latin typeface="Times New Roman" panose="02020703060505090304" pitchFamily="18" charset="0"/>
              </a:rPr>
              <a:t>3</a:t>
            </a:r>
            <a:r>
              <a:rPr lang="en-GB" altLang="zh-CN" sz="3600" dirty="0">
                <a:latin typeface="Times New Roman" panose="02020703060505090304" pitchFamily="18" charset="0"/>
              </a:rPr>
              <a:t>.</a:t>
            </a:r>
            <a:r>
              <a:rPr lang="en-US" altLang="zh-CN" sz="3600" dirty="0">
                <a:latin typeface="Times New Roman" panose="02020703060505090304" pitchFamily="18" charset="0"/>
              </a:rPr>
              <a:t>3</a:t>
            </a:r>
            <a:r>
              <a:rPr lang="en-GB" altLang="zh-CN" sz="3600" dirty="0">
                <a:latin typeface="Times New Roman" panose="02020703060505090304" pitchFamily="18" charset="0"/>
              </a:rPr>
              <a:t> Secp256k1</a:t>
            </a:r>
            <a:r>
              <a:rPr lang="zh-CN" altLang="en-GB" sz="3600" dirty="0">
                <a:latin typeface="Times New Roman" panose="02020703060505090304" pitchFamily="18" charset="0"/>
              </a:rPr>
              <a:t>椭圆曲线</a:t>
            </a:r>
            <a:r>
              <a:rPr lang="zh-CN" altLang="en-GB" sz="3600" dirty="0"/>
              <a:t> </a:t>
            </a:r>
            <a:endParaRPr lang="zh-CN" altLang="en-US" sz="3600" dirty="0"/>
          </a:p>
        </p:txBody>
      </p:sp>
      <p:sp>
        <p:nvSpPr>
          <p:cNvPr id="2" name="矩形 1"/>
          <p:cNvSpPr/>
          <p:nvPr/>
        </p:nvSpPr>
        <p:spPr>
          <a:xfrm>
            <a:off x="322733" y="874739"/>
            <a:ext cx="8946406" cy="400110"/>
          </a:xfrm>
          <a:prstGeom prst="rect">
            <a:avLst/>
          </a:prstGeom>
        </p:spPr>
        <p:txBody>
          <a:bodyPr wrap="square">
            <a:spAutoFit/>
          </a:bodyPr>
          <a:lstStyle/>
          <a:p>
            <a:r>
              <a:rPr lang="en-GB" altLang="zh-CN" sz="2000" dirty="0">
                <a:solidFill>
                  <a:srgbClr val="191919"/>
                </a:solidFill>
                <a:latin typeface="Microsoft YaHei" panose="020B0503020204020204" pitchFamily="34" charset="-122"/>
                <a:ea typeface="Microsoft YaHei" panose="020B0503020204020204" pitchFamily="34" charset="-122"/>
              </a:rPr>
              <a:t>Secp256k1</a:t>
            </a:r>
            <a:r>
              <a:rPr lang="zh-CN" altLang="en-US" sz="2000" dirty="0">
                <a:solidFill>
                  <a:srgbClr val="191919"/>
                </a:solidFill>
                <a:latin typeface="Microsoft YaHei" panose="020B0503020204020204" pitchFamily="34" charset="-122"/>
                <a:ea typeface="Microsoft YaHei" panose="020B0503020204020204" pitchFamily="34" charset="-122"/>
              </a:rPr>
              <a:t>椭圆曲线参数由单元</a:t>
            </a:r>
            <a:r>
              <a:rPr lang="en-GB" altLang="zh-CN" sz="2000" dirty="0">
                <a:solidFill>
                  <a:srgbClr val="191919"/>
                </a:solidFill>
                <a:latin typeface="Microsoft YaHei" panose="020B0503020204020204" pitchFamily="34" charset="-122"/>
                <a:ea typeface="Microsoft YaHei" panose="020B0503020204020204" pitchFamily="34" charset="-122"/>
              </a:rPr>
              <a:t>T =</a:t>
            </a:r>
            <a:r>
              <a:rPr lang="zh-CN" altLang="en-GB" sz="2000" dirty="0">
                <a:solidFill>
                  <a:srgbClr val="191919"/>
                </a:solidFill>
                <a:latin typeface="Microsoft YaHei" panose="020B0503020204020204" pitchFamily="34" charset="-122"/>
                <a:ea typeface="Microsoft YaHei" panose="020B0503020204020204" pitchFamily="34" charset="-122"/>
              </a:rPr>
              <a:t>（</a:t>
            </a:r>
            <a:r>
              <a:rPr lang="en-GB" altLang="zh-CN" sz="2000" i="1" dirty="0">
                <a:solidFill>
                  <a:srgbClr val="191919"/>
                </a:solidFill>
                <a:latin typeface="Microsoft YaHei" panose="020B0503020204020204" pitchFamily="34" charset="-122"/>
                <a:ea typeface="Microsoft YaHei" panose="020B0503020204020204" pitchFamily="34" charset="-122"/>
              </a:rPr>
              <a:t>p</a:t>
            </a:r>
            <a:r>
              <a:rPr lang="zh-CN" altLang="en-GB" sz="2000" i="1" dirty="0">
                <a:solidFill>
                  <a:srgbClr val="191919"/>
                </a:solidFill>
                <a:latin typeface="Microsoft YaHei" panose="020B0503020204020204" pitchFamily="34" charset="-122"/>
                <a:ea typeface="Microsoft YaHei" panose="020B0503020204020204" pitchFamily="34" charset="-122"/>
              </a:rPr>
              <a:t>，</a:t>
            </a:r>
            <a:r>
              <a:rPr lang="en-GB" altLang="zh-CN" sz="2000" i="1" dirty="0">
                <a:solidFill>
                  <a:srgbClr val="191919"/>
                </a:solidFill>
                <a:latin typeface="Microsoft YaHei" panose="020B0503020204020204" pitchFamily="34" charset="-122"/>
                <a:ea typeface="Microsoft YaHei" panose="020B0503020204020204" pitchFamily="34" charset="-122"/>
              </a:rPr>
              <a:t>a</a:t>
            </a:r>
            <a:r>
              <a:rPr lang="zh-CN" altLang="en-GB" sz="2000" i="1" dirty="0">
                <a:solidFill>
                  <a:srgbClr val="191919"/>
                </a:solidFill>
                <a:latin typeface="Microsoft YaHei" panose="020B0503020204020204" pitchFamily="34" charset="-122"/>
                <a:ea typeface="Microsoft YaHei" panose="020B0503020204020204" pitchFamily="34" charset="-122"/>
              </a:rPr>
              <a:t>，</a:t>
            </a:r>
            <a:r>
              <a:rPr lang="en-GB" altLang="zh-CN" sz="2000" i="1" dirty="0">
                <a:solidFill>
                  <a:srgbClr val="191919"/>
                </a:solidFill>
                <a:latin typeface="Microsoft YaHei" panose="020B0503020204020204" pitchFamily="34" charset="-122"/>
                <a:ea typeface="Microsoft YaHei" panose="020B0503020204020204" pitchFamily="34" charset="-122"/>
              </a:rPr>
              <a:t>b</a:t>
            </a:r>
            <a:r>
              <a:rPr lang="zh-CN" altLang="en-GB" sz="2000" i="1" dirty="0">
                <a:solidFill>
                  <a:srgbClr val="191919"/>
                </a:solidFill>
                <a:latin typeface="Microsoft YaHei" panose="020B0503020204020204" pitchFamily="34" charset="-122"/>
                <a:ea typeface="Microsoft YaHei" panose="020B0503020204020204" pitchFamily="34" charset="-122"/>
              </a:rPr>
              <a:t>，</a:t>
            </a:r>
            <a:r>
              <a:rPr lang="en-GB" altLang="zh-CN" sz="2000" i="1" dirty="0">
                <a:solidFill>
                  <a:srgbClr val="191919"/>
                </a:solidFill>
                <a:latin typeface="Microsoft YaHei" panose="020B0503020204020204" pitchFamily="34" charset="-122"/>
                <a:ea typeface="Microsoft YaHei" panose="020B0503020204020204" pitchFamily="34" charset="-122"/>
              </a:rPr>
              <a:t>G</a:t>
            </a:r>
            <a:r>
              <a:rPr lang="zh-CN" altLang="en-GB" sz="2000" i="1" dirty="0">
                <a:solidFill>
                  <a:srgbClr val="191919"/>
                </a:solidFill>
                <a:latin typeface="Microsoft YaHei" panose="020B0503020204020204" pitchFamily="34" charset="-122"/>
                <a:ea typeface="Microsoft YaHei" panose="020B0503020204020204" pitchFamily="34" charset="-122"/>
              </a:rPr>
              <a:t>，</a:t>
            </a:r>
            <a:r>
              <a:rPr lang="en-GB" altLang="zh-CN" sz="2000" i="1" dirty="0">
                <a:solidFill>
                  <a:srgbClr val="191919"/>
                </a:solidFill>
                <a:latin typeface="Microsoft YaHei" panose="020B0503020204020204" pitchFamily="34" charset="-122"/>
                <a:ea typeface="Microsoft YaHei" panose="020B0503020204020204" pitchFamily="34" charset="-122"/>
              </a:rPr>
              <a:t>n</a:t>
            </a:r>
            <a:r>
              <a:rPr lang="zh-CN" altLang="en-GB" sz="2000" i="1" dirty="0">
                <a:solidFill>
                  <a:srgbClr val="191919"/>
                </a:solidFill>
                <a:latin typeface="Microsoft YaHei" panose="020B0503020204020204" pitchFamily="34" charset="-122"/>
                <a:ea typeface="Microsoft YaHei" panose="020B0503020204020204" pitchFamily="34" charset="-122"/>
              </a:rPr>
              <a:t>，</a:t>
            </a:r>
            <a:r>
              <a:rPr lang="en-GB" altLang="zh-CN" sz="2000" i="1" dirty="0">
                <a:solidFill>
                  <a:srgbClr val="191919"/>
                </a:solidFill>
                <a:latin typeface="Microsoft YaHei" panose="020B0503020204020204" pitchFamily="34" charset="-122"/>
                <a:ea typeface="Microsoft YaHei" panose="020B0503020204020204" pitchFamily="34" charset="-122"/>
              </a:rPr>
              <a:t>h</a:t>
            </a:r>
            <a:r>
              <a:rPr lang="zh-CN" altLang="en-GB" sz="2000" dirty="0">
                <a:solidFill>
                  <a:srgbClr val="191919"/>
                </a:solidFill>
                <a:latin typeface="Microsoft YaHei" panose="020B0503020204020204" pitchFamily="34" charset="-122"/>
                <a:ea typeface="Microsoft YaHei" panose="020B0503020204020204" pitchFamily="34" charset="-122"/>
              </a:rPr>
              <a:t>）</a:t>
            </a:r>
            <a:r>
              <a:rPr lang="zh-CN" altLang="en-US" sz="2000" dirty="0">
                <a:solidFill>
                  <a:srgbClr val="191919"/>
                </a:solidFill>
                <a:latin typeface="Microsoft YaHei" panose="020B0503020204020204" pitchFamily="34" charset="-122"/>
                <a:ea typeface="Microsoft YaHei" panose="020B0503020204020204" pitchFamily="34" charset="-122"/>
              </a:rPr>
              <a:t>指定</a:t>
            </a:r>
            <a:endParaRPr lang="zh-CN" altLang="en-US" sz="2000" b="0" i="0" dirty="0">
              <a:solidFill>
                <a:srgbClr val="191919"/>
              </a:solidFill>
              <a:effectLst/>
              <a:latin typeface="Microsoft YaHei" panose="020B0503020204020204" pitchFamily="34" charset="-122"/>
              <a:ea typeface="Microsoft YaHei" panose="020B0503020204020204" pitchFamily="34" charset="-122"/>
            </a:endParaRPr>
          </a:p>
        </p:txBody>
      </p:sp>
      <p:pic>
        <p:nvPicPr>
          <p:cNvPr id="3" name="图片 2"/>
          <p:cNvPicPr>
            <a:picLocks noChangeAspect="1"/>
          </p:cNvPicPr>
          <p:nvPr/>
        </p:nvPicPr>
        <p:blipFill>
          <a:blip r:embed="rId1"/>
          <a:stretch>
            <a:fillRect/>
          </a:stretch>
        </p:blipFill>
        <p:spPr>
          <a:xfrm>
            <a:off x="7548837" y="1274849"/>
            <a:ext cx="3941947" cy="3386615"/>
          </a:xfrm>
          <a:prstGeom prst="rect">
            <a:avLst/>
          </a:prstGeom>
        </p:spPr>
      </p:pic>
      <p:pic>
        <p:nvPicPr>
          <p:cNvPr id="7" name="图片 6"/>
          <p:cNvPicPr>
            <a:picLocks noChangeAspect="1"/>
          </p:cNvPicPr>
          <p:nvPr/>
        </p:nvPicPr>
        <p:blipFill>
          <a:blip r:embed="rId2"/>
          <a:stretch>
            <a:fillRect/>
          </a:stretch>
        </p:blipFill>
        <p:spPr>
          <a:xfrm>
            <a:off x="397355" y="1734137"/>
            <a:ext cx="7072063" cy="685800"/>
          </a:xfrm>
          <a:prstGeom prst="rect">
            <a:avLst/>
          </a:prstGeom>
        </p:spPr>
      </p:pic>
      <p:pic>
        <p:nvPicPr>
          <p:cNvPr id="9" name="图片 8"/>
          <p:cNvPicPr>
            <a:picLocks noChangeAspect="1"/>
          </p:cNvPicPr>
          <p:nvPr/>
        </p:nvPicPr>
        <p:blipFill>
          <a:blip r:embed="rId3"/>
          <a:stretch>
            <a:fillRect/>
          </a:stretch>
        </p:blipFill>
        <p:spPr>
          <a:xfrm>
            <a:off x="222317" y="2453016"/>
            <a:ext cx="7247101" cy="2387600"/>
          </a:xfrm>
          <a:prstGeom prst="rect">
            <a:avLst/>
          </a:prstGeom>
        </p:spPr>
      </p:pic>
      <p:pic>
        <p:nvPicPr>
          <p:cNvPr id="10" name="图片 9"/>
          <p:cNvPicPr>
            <a:picLocks noChangeAspect="1"/>
          </p:cNvPicPr>
          <p:nvPr/>
        </p:nvPicPr>
        <p:blipFill>
          <a:blip r:embed="rId4"/>
          <a:stretch>
            <a:fillRect/>
          </a:stretch>
        </p:blipFill>
        <p:spPr>
          <a:xfrm>
            <a:off x="322733" y="4824413"/>
            <a:ext cx="9994900" cy="1803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blinds(horizontal)">
                                      <p:cBhvr>
                                        <p:cTn id="7" dur="500"/>
                                        <p:tgtEl>
                                          <p:spTgt spid="819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autoUpdateAnimBg="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p:nvPr/>
        </p:nvSpPr>
        <p:spPr>
          <a:xfrm>
            <a:off x="235131" y="2573382"/>
            <a:ext cx="11704320" cy="1110344"/>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marL="0" indent="0" algn="ctr">
              <a:lnSpc>
                <a:spcPct val="150000"/>
              </a:lnSpc>
              <a:buNone/>
            </a:pPr>
            <a:r>
              <a:rPr lang="zh-CN" altLang="en-US" sz="4400" b="1" dirty="0">
                <a:solidFill>
                  <a:srgbClr val="4472C4">
                    <a:lumMod val="75000"/>
                  </a:srgbClr>
                </a:solidFill>
                <a:latin typeface="微软雅黑" panose="020B0503020204020204" pitchFamily="34" charset="-122"/>
              </a:rPr>
              <a:t>四、环签名</a:t>
            </a:r>
            <a:endParaRPr lang="zh-CN" altLang="en-US" sz="4400" b="1" dirty="0">
              <a:solidFill>
                <a:srgbClr val="4472C4">
                  <a:lumMod val="75000"/>
                </a:srgbClr>
              </a:solidFill>
              <a:latin typeface="微软雅黑" panose="020B0503020204020204" pitchFamily="34" charset="-122"/>
            </a:endParaRPr>
          </a:p>
          <a:p>
            <a:pPr marL="0" indent="0" algn="ctr">
              <a:lnSpc>
                <a:spcPct val="150000"/>
              </a:lnSpc>
              <a:buNone/>
            </a:pPr>
            <a:endParaRPr lang="zh-CN" altLang="en-US" sz="4400" b="1" dirty="0">
              <a:solidFill>
                <a:srgbClr val="4472C4">
                  <a:lumMod val="75000"/>
                </a:srgbClr>
              </a:solidFill>
              <a:latin typeface="微软雅黑" panose="020B0503020204020204" pitchFamily="34" charset="-122"/>
            </a:endParaRPr>
          </a:p>
          <a:p>
            <a:pPr marL="0" indent="0" algn="ctr">
              <a:lnSpc>
                <a:spcPct val="150000"/>
              </a:lnSpc>
              <a:buNone/>
            </a:pPr>
            <a:endParaRPr lang="zh-CN" altLang="en-US" sz="4400" b="1" dirty="0">
              <a:solidFill>
                <a:srgbClr val="4472C4">
                  <a:lumMod val="75000"/>
                </a:srgbClr>
              </a:solidFill>
              <a:latin typeface="微软雅黑" panose="020B0503020204020204" pitchFamily="34" charset="-122"/>
            </a:endParaRPr>
          </a:p>
          <a:p>
            <a:pPr marL="0" indent="0" algn="ctr">
              <a:lnSpc>
                <a:spcPct val="150000"/>
              </a:lnSpc>
              <a:buNone/>
            </a:pPr>
            <a:endParaRPr lang="en-US" altLang="zh-CN" sz="4400" b="1" dirty="0">
              <a:solidFill>
                <a:srgbClr val="4472C4">
                  <a:lumMod val="75000"/>
                </a:srgbClr>
              </a:solidFill>
              <a:latin typeface="微软雅黑" panose="020B0503020204020204" pitchFamily="34" charset="-122"/>
            </a:endParaRPr>
          </a:p>
        </p:txBody>
      </p:sp>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p:nvPr/>
        </p:nvSpPr>
        <p:spPr>
          <a:xfrm>
            <a:off x="235131" y="2573382"/>
            <a:ext cx="11704320" cy="1110344"/>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marL="0" indent="0" algn="ctr">
              <a:lnSpc>
                <a:spcPct val="150000"/>
              </a:lnSpc>
              <a:buNone/>
            </a:pPr>
            <a:r>
              <a:rPr lang="en-US" altLang="zh-CN" sz="4400" b="1" dirty="0">
                <a:solidFill>
                  <a:srgbClr val="4472C4">
                    <a:lumMod val="75000"/>
                  </a:srgbClr>
                </a:solidFill>
                <a:latin typeface="微软雅黑" panose="020B0503020204020204" pitchFamily="34" charset="-122"/>
              </a:rPr>
              <a:t>4.1</a:t>
            </a:r>
            <a:r>
              <a:rPr lang="zh-CN" altLang="en-US" sz="4400" b="1" dirty="0">
                <a:solidFill>
                  <a:srgbClr val="4472C4">
                    <a:lumMod val="75000"/>
                  </a:srgbClr>
                </a:solidFill>
                <a:latin typeface="微软雅黑" panose="020B0503020204020204" pitchFamily="34" charset="-122"/>
              </a:rPr>
              <a:t>、环签名的概念</a:t>
            </a:r>
            <a:endParaRPr lang="zh-CN" altLang="en-US" sz="4400" b="1" dirty="0">
              <a:solidFill>
                <a:srgbClr val="4472C4">
                  <a:lumMod val="75000"/>
                </a:srgbClr>
              </a:solidFill>
              <a:latin typeface="微软雅黑" panose="020B0503020204020204" pitchFamily="34" charset="-122"/>
            </a:endParaRPr>
          </a:p>
          <a:p>
            <a:pPr marL="0" indent="0" algn="ctr">
              <a:lnSpc>
                <a:spcPct val="150000"/>
              </a:lnSpc>
              <a:buNone/>
            </a:pPr>
            <a:endParaRPr lang="en-US" altLang="zh-CN" sz="4400" b="1" dirty="0">
              <a:solidFill>
                <a:srgbClr val="4472C4">
                  <a:lumMod val="75000"/>
                </a:srgbClr>
              </a:solidFill>
              <a:latin typeface="微软雅黑" panose="020B0503020204020204" pitchFamily="34" charset="-122"/>
            </a:endParaRPr>
          </a:p>
        </p:txBody>
      </p:sp>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4" name="图片 3"/>
          <p:cNvPicPr>
            <a:picLocks noChangeAspect="1"/>
          </p:cNvPicPr>
          <p:nvPr/>
        </p:nvPicPr>
        <p:blipFill>
          <a:blip r:embed="rId1"/>
          <a:stretch>
            <a:fillRect/>
          </a:stretch>
        </p:blipFill>
        <p:spPr>
          <a:xfrm>
            <a:off x="1081252" y="1078625"/>
            <a:ext cx="1600200" cy="497927"/>
          </a:xfrm>
          <a:prstGeom prst="rect">
            <a:avLst/>
          </a:prstGeom>
        </p:spPr>
      </p:pic>
      <p:pic>
        <p:nvPicPr>
          <p:cNvPr id="7" name="图片 6"/>
          <p:cNvPicPr>
            <a:picLocks noChangeAspect="1"/>
          </p:cNvPicPr>
          <p:nvPr/>
        </p:nvPicPr>
        <p:blipFill>
          <a:blip r:embed="rId2"/>
          <a:stretch>
            <a:fillRect/>
          </a:stretch>
        </p:blipFill>
        <p:spPr>
          <a:xfrm>
            <a:off x="451943" y="5127063"/>
            <a:ext cx="10867697" cy="896199"/>
          </a:xfrm>
          <a:prstGeom prst="rect">
            <a:avLst/>
          </a:prstGeom>
        </p:spPr>
      </p:pic>
      <p:pic>
        <p:nvPicPr>
          <p:cNvPr id="8" name="图片 7"/>
          <p:cNvPicPr>
            <a:picLocks noChangeAspect="1"/>
          </p:cNvPicPr>
          <p:nvPr/>
        </p:nvPicPr>
        <p:blipFill>
          <a:blip r:embed="rId3"/>
          <a:stretch>
            <a:fillRect/>
          </a:stretch>
        </p:blipFill>
        <p:spPr>
          <a:xfrm>
            <a:off x="10399766" y="5758862"/>
            <a:ext cx="919874" cy="448898"/>
          </a:xfrm>
          <a:prstGeom prst="rect">
            <a:avLst/>
          </a:prstGeom>
        </p:spPr>
      </p:pic>
      <p:sp>
        <p:nvSpPr>
          <p:cNvPr id="9" name="矩形 8"/>
          <p:cNvSpPr/>
          <p:nvPr/>
        </p:nvSpPr>
        <p:spPr>
          <a:xfrm>
            <a:off x="714702" y="1225546"/>
            <a:ext cx="10762596" cy="3901517"/>
          </a:xfrm>
          <a:prstGeom prst="rect">
            <a:avLst/>
          </a:prstGeom>
        </p:spPr>
        <p:txBody>
          <a:bodyPr wrap="square">
            <a:spAutoFit/>
          </a:bodyPr>
          <a:lstStyle/>
          <a:p>
            <a:pPr>
              <a:lnSpc>
                <a:spcPct val="150000"/>
              </a:lnSpc>
            </a:pPr>
            <a:r>
              <a:rPr lang="zh-CN" altLang="en-US" sz="2800" b="1" dirty="0"/>
              <a:t>环签名</a:t>
            </a:r>
            <a:r>
              <a:rPr lang="zh-CN" altLang="en-US" sz="2800" dirty="0"/>
              <a:t>：</a:t>
            </a:r>
            <a:r>
              <a:rPr lang="en-US" altLang="zh-CN" sz="2800" dirty="0"/>
              <a:t>2001</a:t>
            </a:r>
            <a:r>
              <a:rPr lang="zh-CN" altLang="en-US" sz="2800" dirty="0"/>
              <a:t>年，</a:t>
            </a:r>
            <a:r>
              <a:rPr lang="en-GB" altLang="zh-CN" sz="2800" dirty="0" err="1"/>
              <a:t>Rivest</a:t>
            </a:r>
            <a:r>
              <a:rPr lang="en-GB" altLang="zh-CN" sz="2800" dirty="0"/>
              <a:t>, </a:t>
            </a:r>
            <a:r>
              <a:rPr lang="en-GB" altLang="zh-CN" sz="2800" dirty="0" err="1"/>
              <a:t>shamir</a:t>
            </a:r>
            <a:r>
              <a:rPr lang="zh-CN" altLang="en-US" sz="2800" dirty="0"/>
              <a:t>和</a:t>
            </a:r>
            <a:r>
              <a:rPr lang="en-GB" altLang="zh-CN" sz="2800" dirty="0" err="1"/>
              <a:t>Tauman</a:t>
            </a:r>
            <a:r>
              <a:rPr lang="zh-CN" altLang="en-US" sz="2800" dirty="0"/>
              <a:t>三位密码学家首次提出了环签名。是一种简化的群签名，只有环成员没有管理者，不需要环成员间的合作。环签名方案中签名者首先选定一个临时的签名者集合</a:t>
            </a:r>
            <a:r>
              <a:rPr lang="en-US" altLang="zh-CN" sz="2800" dirty="0"/>
              <a:t>,</a:t>
            </a:r>
            <a:r>
              <a:rPr lang="zh-CN" altLang="en-US" sz="2800" dirty="0"/>
              <a:t>集合中包括签名者。然后签名者利用自己的私钥和签名集合中其他人的公钥就可以独立的产生签名</a:t>
            </a:r>
            <a:r>
              <a:rPr lang="en-US" altLang="zh-CN" sz="2800" dirty="0"/>
              <a:t>,</a:t>
            </a:r>
            <a:r>
              <a:rPr lang="zh-CN" altLang="en-US" sz="2800" dirty="0"/>
              <a:t>而无需他人的帮助。签名者集合中的成员可能并不知道自己被包含在其中。</a:t>
            </a:r>
            <a:endParaRPr lang="zh-CN" altLang="en-US" sz="2800" dirty="0"/>
          </a:p>
        </p:txBody>
      </p:sp>
      <p:sp>
        <p:nvSpPr>
          <p:cNvPr id="11" name="矩形 10"/>
          <p:cNvSpPr/>
          <p:nvPr/>
        </p:nvSpPr>
        <p:spPr>
          <a:xfrm>
            <a:off x="527254" y="581767"/>
            <a:ext cx="2444900" cy="584775"/>
          </a:xfrm>
          <a:prstGeom prst="rect">
            <a:avLst/>
          </a:prstGeom>
        </p:spPr>
        <p:txBody>
          <a:bodyPr wrap="none">
            <a:spAutoFit/>
          </a:bodyPr>
          <a:lstStyle/>
          <a:p>
            <a:r>
              <a:rPr lang="en-US" altLang="zh-CN" sz="3200" b="1" dirty="0">
                <a:solidFill>
                  <a:srgbClr val="0432FF"/>
                </a:solidFill>
              </a:rPr>
              <a:t>1</a:t>
            </a:r>
            <a:r>
              <a:rPr lang="zh-CN" altLang="en-US" sz="3200" b="1" dirty="0">
                <a:solidFill>
                  <a:srgbClr val="0432FF"/>
                </a:solidFill>
              </a:rPr>
              <a:t>、问题提出</a:t>
            </a:r>
            <a:endParaRPr lang="zh-CN" altLang="en-US" sz="3200" b="1" dirty="0">
              <a:solidFill>
                <a:srgbClr val="0432FF"/>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327660" y="504968"/>
            <a:ext cx="11493500" cy="5443011"/>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294290" y="786464"/>
            <a:ext cx="11330152" cy="3718072"/>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315309" y="1063681"/>
            <a:ext cx="11316795" cy="384027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399392" y="1084645"/>
            <a:ext cx="11416205" cy="42229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16940" y="610747"/>
            <a:ext cx="2628900" cy="461932"/>
          </a:xfrm>
        </p:spPr>
        <p:txBody>
          <a:bodyPr/>
          <a:lstStyle/>
          <a:p>
            <a:pPr algn="l"/>
            <a:r>
              <a:rPr lang="zh-CN" altLang="en-US" dirty="0"/>
              <a:t>国外情况</a:t>
            </a:r>
            <a:endParaRPr lang="zh-CN" altLang="en-US" dirty="0"/>
          </a:p>
        </p:txBody>
      </p:sp>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04403" y="1216343"/>
            <a:ext cx="4287637" cy="2326957"/>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5407417" y="1716838"/>
            <a:ext cx="6066906" cy="3784600"/>
          </a:xfrm>
          <a:prstGeom prst="rect">
            <a:avLst/>
          </a:prstGeom>
        </p:spPr>
        <p:txBody>
          <a:bodyPr wrap="square">
            <a:spAutoFit/>
          </a:bodyPr>
          <a:lstStyle/>
          <a:p>
            <a:pPr>
              <a:lnSpc>
                <a:spcPct val="200000"/>
              </a:lnSpc>
            </a:pPr>
            <a:r>
              <a:rPr lang="en-US" altLang="zh-CN" sz="2400" dirty="0">
                <a:latin typeface="SimSun" panose="02010600030101010101" pitchFamily="2" charset="-122"/>
                <a:ea typeface="SimSun" panose="02010600030101010101" pitchFamily="2" charset="-122"/>
              </a:rPr>
              <a:t>F</a:t>
            </a:r>
            <a:r>
              <a:rPr lang="zh-CN" altLang="en-US" sz="2400" dirty="0">
                <a:latin typeface="SimSun" panose="02010600030101010101" pitchFamily="2" charset="-122"/>
                <a:ea typeface="SimSun" panose="02010600030101010101" pitchFamily="2" charset="-122"/>
              </a:rPr>
              <a:t>abric是由IBM贡献的超级账本框架</a:t>
            </a:r>
            <a:r>
              <a:rPr lang="en-US" altLang="zh-CN" sz="2400" dirty="0">
                <a:latin typeface="SimSun" panose="02010600030101010101" pitchFamily="2" charset="-122"/>
                <a:ea typeface="SimSun" panose="02010600030101010101" pitchFamily="2" charset="-122"/>
              </a:rPr>
              <a:t>,</a:t>
            </a:r>
            <a:r>
              <a:rPr lang="zh-CN" altLang="en-US" sz="2400" dirty="0">
                <a:latin typeface="SimSun" panose="02010600030101010101" pitchFamily="2" charset="-122"/>
                <a:ea typeface="SimSun" panose="02010600030101010101" pitchFamily="2" charset="-122"/>
              </a:rPr>
              <a:t>它是一个利用现有成熟的技术组合而成的一个区块链技术。它是一种</a:t>
            </a:r>
            <a:r>
              <a:rPr lang="zh-CN" altLang="en-US" sz="2400" dirty="0">
                <a:solidFill>
                  <a:srgbClr val="FF0000"/>
                </a:solidFill>
                <a:latin typeface="SimSun" panose="02010600030101010101" pitchFamily="2" charset="-122"/>
                <a:ea typeface="SimSun" panose="02010600030101010101" pitchFamily="2" charset="-122"/>
              </a:rPr>
              <a:t>允许可插拔实现各种功能的模块化架构</a:t>
            </a:r>
            <a:r>
              <a:rPr lang="zh-CN" altLang="en-US" sz="2400" dirty="0">
                <a:latin typeface="SimSun" panose="02010600030101010101" pitchFamily="2" charset="-122"/>
                <a:ea typeface="SimSun" panose="02010600030101010101" pitchFamily="2" charset="-122"/>
              </a:rPr>
              <a:t>，具有强大的容器技术，承载各种主流语言来编写的智能合约。</a:t>
            </a:r>
            <a:endParaRPr lang="zh-CN" altLang="en-US" sz="2400" dirty="0">
              <a:latin typeface="SimSun" panose="02010600030101010101" pitchFamily="2" charset="-122"/>
              <a:ea typeface="SimSun" panose="02010600030101010101" pitchFamily="2" charset="-122"/>
            </a:endParaRPr>
          </a:p>
        </p:txBody>
      </p:sp>
      <p:sp>
        <p:nvSpPr>
          <p:cNvPr id="6" name="矩形 5"/>
          <p:cNvSpPr/>
          <p:nvPr/>
        </p:nvSpPr>
        <p:spPr>
          <a:xfrm>
            <a:off x="6948313" y="549459"/>
            <a:ext cx="2985113" cy="523220"/>
          </a:xfrm>
          <a:prstGeom prst="rect">
            <a:avLst/>
          </a:prstGeom>
        </p:spPr>
        <p:txBody>
          <a:bodyPr wrap="none">
            <a:spAutoFit/>
          </a:bodyPr>
          <a:lstStyle/>
          <a:p>
            <a:r>
              <a:rPr lang="en-GB" altLang="zh-CN" sz="2800" dirty="0">
                <a:latin typeface="Times New Roman" panose="02020703060505090304" pitchFamily="18" charset="0"/>
                <a:cs typeface="Times New Roman" panose="02020703060505090304" pitchFamily="18" charset="0"/>
              </a:rPr>
              <a:t>Hyperledger Fabric</a:t>
            </a:r>
            <a:endParaRPr lang="en-GB" altLang="zh-CN" sz="2800" dirty="0">
              <a:latin typeface="Times New Roman" panose="02020703060505090304" pitchFamily="18" charset="0"/>
              <a:cs typeface="Times New Roman" panose="02020703060505090304" pitchFamily="18" charset="0"/>
            </a:endParaRPr>
          </a:p>
        </p:txBody>
      </p:sp>
      <p:pic>
        <p:nvPicPr>
          <p:cNvPr id="2" name="图片 1"/>
          <p:cNvPicPr>
            <a:picLocks noChangeAspect="1"/>
          </p:cNvPicPr>
          <p:nvPr/>
        </p:nvPicPr>
        <p:blipFill>
          <a:blip r:embed="rId2"/>
          <a:stretch>
            <a:fillRect/>
          </a:stretch>
        </p:blipFill>
        <p:spPr>
          <a:xfrm>
            <a:off x="604403" y="3775833"/>
            <a:ext cx="4287637" cy="2326957"/>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p:nvPr/>
        </p:nvSpPr>
        <p:spPr>
          <a:xfrm>
            <a:off x="235131" y="2573382"/>
            <a:ext cx="11704320" cy="1110344"/>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marL="0" indent="0" algn="ctr">
              <a:lnSpc>
                <a:spcPct val="150000"/>
              </a:lnSpc>
              <a:buNone/>
            </a:pPr>
            <a:r>
              <a:rPr lang="en-US" altLang="zh-CN" sz="4400" b="1" dirty="0">
                <a:solidFill>
                  <a:srgbClr val="4472C4">
                    <a:lumMod val="75000"/>
                  </a:srgbClr>
                </a:solidFill>
                <a:latin typeface="微软雅黑" panose="020B0503020204020204" pitchFamily="34" charset="-122"/>
              </a:rPr>
              <a:t>4.2</a:t>
            </a:r>
            <a:r>
              <a:rPr lang="zh-CN" altLang="en-US" sz="4400" b="1" dirty="0">
                <a:solidFill>
                  <a:srgbClr val="4472C4">
                    <a:lumMod val="75000"/>
                  </a:srgbClr>
                </a:solidFill>
                <a:latin typeface="微软雅黑" panose="020B0503020204020204" pitchFamily="34" charset="-122"/>
              </a:rPr>
              <a:t>、</a:t>
            </a:r>
            <a:r>
              <a:rPr lang="en-GB" altLang="zh-CN" sz="4400" b="1" dirty="0">
                <a:solidFill>
                  <a:srgbClr val="4472C4">
                    <a:lumMod val="75000"/>
                  </a:srgbClr>
                </a:solidFill>
                <a:latin typeface="微软雅黑" panose="020B0503020204020204" pitchFamily="34" charset="-122"/>
              </a:rPr>
              <a:t>RST</a:t>
            </a:r>
            <a:r>
              <a:rPr lang="zh-CN" altLang="en-US" sz="4400" b="1" dirty="0">
                <a:solidFill>
                  <a:srgbClr val="4472C4">
                    <a:lumMod val="75000"/>
                  </a:srgbClr>
                </a:solidFill>
                <a:latin typeface="微软雅黑" panose="020B0503020204020204" pitchFamily="34" charset="-122"/>
              </a:rPr>
              <a:t>环签名算法</a:t>
            </a:r>
            <a:endParaRPr lang="zh-CN" altLang="en-US" sz="4400" b="1" dirty="0">
              <a:solidFill>
                <a:srgbClr val="4472C4">
                  <a:lumMod val="75000"/>
                </a:srgbClr>
              </a:solidFill>
              <a:latin typeface="微软雅黑" panose="020B0503020204020204" pitchFamily="34" charset="-122"/>
            </a:endParaRPr>
          </a:p>
          <a:p>
            <a:pPr marL="0" indent="0" algn="ctr">
              <a:lnSpc>
                <a:spcPct val="150000"/>
              </a:lnSpc>
              <a:buNone/>
            </a:pPr>
            <a:endParaRPr lang="en-US" altLang="zh-CN" sz="4400" b="1" dirty="0">
              <a:solidFill>
                <a:srgbClr val="4472C4">
                  <a:lumMod val="75000"/>
                </a:srgbClr>
              </a:solidFill>
              <a:latin typeface="微软雅黑" panose="020B0503020204020204" pitchFamily="34" charset="-122"/>
            </a:endParaRPr>
          </a:p>
        </p:txBody>
      </p:sp>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sp>
        <p:nvSpPr>
          <p:cNvPr id="2" name="矩形 1"/>
          <p:cNvSpPr/>
          <p:nvPr/>
        </p:nvSpPr>
        <p:spPr>
          <a:xfrm>
            <a:off x="451945" y="5284430"/>
            <a:ext cx="10899227" cy="923330"/>
          </a:xfrm>
          <a:prstGeom prst="rect">
            <a:avLst/>
          </a:prstGeom>
        </p:spPr>
        <p:txBody>
          <a:bodyPr wrap="square">
            <a:spAutoFit/>
          </a:bodyPr>
          <a:lstStyle/>
          <a:p>
            <a:r>
              <a:rPr lang="zh-CN" altLang="en-US" dirty="0"/>
              <a:t>[1]Rivest R L ， Shamir A ， Tauman Y . How to Leak a Secret[C]// Proceedings of the 7th International Conference on the Theory and Application of Cryptology and Information Security: Advances in Cryptology. Springer， Berlin， Heidelberg，</a:t>
            </a:r>
            <a:r>
              <a:rPr lang="en-GB" altLang="zh-CN" dirty="0"/>
              <a:t>  ASIACRYPT 2001</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597009" y="692156"/>
            <a:ext cx="10997981" cy="4931316"/>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343338" y="1352338"/>
            <a:ext cx="11505324" cy="4153323"/>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315310" y="642273"/>
            <a:ext cx="11371974" cy="5227536"/>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501759" y="1292410"/>
            <a:ext cx="11188481" cy="37929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304799" y="630111"/>
            <a:ext cx="11601589" cy="4099543"/>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262759" y="280908"/>
            <a:ext cx="11666482" cy="5816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268962" y="882869"/>
            <a:ext cx="11397519" cy="3892119"/>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323850" y="1092200"/>
            <a:ext cx="11544300" cy="4673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p:nvPr/>
        </p:nvSpPr>
        <p:spPr>
          <a:xfrm>
            <a:off x="235131" y="2573382"/>
            <a:ext cx="11704320" cy="1110344"/>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marL="0" indent="0" algn="ctr">
              <a:lnSpc>
                <a:spcPct val="150000"/>
              </a:lnSpc>
              <a:buNone/>
            </a:pPr>
            <a:r>
              <a:rPr lang="en-US" altLang="zh-CN" sz="4400" b="1" dirty="0">
                <a:solidFill>
                  <a:srgbClr val="4472C4">
                    <a:lumMod val="75000"/>
                  </a:srgbClr>
                </a:solidFill>
                <a:latin typeface="微软雅黑" panose="020B0503020204020204" pitchFamily="34" charset="-122"/>
              </a:rPr>
              <a:t>4.3</a:t>
            </a:r>
            <a:r>
              <a:rPr lang="zh-CN" altLang="en-US" sz="4400" b="1" dirty="0">
                <a:solidFill>
                  <a:srgbClr val="4472C4">
                    <a:lumMod val="75000"/>
                  </a:srgbClr>
                </a:solidFill>
                <a:latin typeface="微软雅黑" panose="020B0503020204020204" pitchFamily="34" charset="-122"/>
              </a:rPr>
              <a:t>、环签名在区块链中的应用</a:t>
            </a:r>
            <a:endParaRPr lang="zh-CN" altLang="en-US" sz="4400" b="1" dirty="0">
              <a:solidFill>
                <a:srgbClr val="4472C4">
                  <a:lumMod val="75000"/>
                </a:srgbClr>
              </a:solidFill>
              <a:latin typeface="微软雅黑" panose="020B0503020204020204" pitchFamily="34" charset="-122"/>
            </a:endParaRPr>
          </a:p>
          <a:p>
            <a:pPr marL="0" indent="0" algn="ctr">
              <a:lnSpc>
                <a:spcPct val="150000"/>
              </a:lnSpc>
              <a:buNone/>
            </a:pPr>
            <a:endParaRPr lang="en-US" altLang="zh-CN" sz="4400" b="1" dirty="0">
              <a:solidFill>
                <a:srgbClr val="4472C4">
                  <a:lumMod val="75000"/>
                </a:srgbClr>
              </a:solidFill>
              <a:latin typeface="微软雅黑" panose="020B0503020204020204" pitchFamily="34" charset="-122"/>
            </a:endParaRPr>
          </a:p>
        </p:txBody>
      </p:sp>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16940" y="610747"/>
            <a:ext cx="2628900" cy="461932"/>
          </a:xfrm>
        </p:spPr>
        <p:txBody>
          <a:bodyPr/>
          <a:lstStyle/>
          <a:p>
            <a:pPr algn="l"/>
            <a:r>
              <a:rPr lang="zh-CN" altLang="en-US" dirty="0"/>
              <a:t>国外情况</a:t>
            </a:r>
            <a:endParaRPr lang="zh-CN" altLang="en-US" dirty="0"/>
          </a:p>
        </p:txBody>
      </p:sp>
      <p:sp>
        <p:nvSpPr>
          <p:cNvPr id="3" name="矩形 2"/>
          <p:cNvSpPr/>
          <p:nvPr/>
        </p:nvSpPr>
        <p:spPr>
          <a:xfrm>
            <a:off x="4813738" y="1317520"/>
            <a:ext cx="6737129" cy="3327899"/>
          </a:xfrm>
          <a:prstGeom prst="rect">
            <a:avLst/>
          </a:prstGeom>
        </p:spPr>
        <p:txBody>
          <a:bodyPr wrap="square">
            <a:spAutoFit/>
          </a:bodyPr>
          <a:lstStyle/>
          <a:p>
            <a:pPr>
              <a:lnSpc>
                <a:spcPct val="150000"/>
              </a:lnSpc>
            </a:pPr>
            <a:r>
              <a:rPr lang="zh-CN" altLang="en-US" sz="3600" dirty="0">
                <a:solidFill>
                  <a:srgbClr val="191919"/>
                </a:solidFill>
                <a:latin typeface="PingFang SC" panose="020B0400000000000000" pitchFamily="34" charset="-122"/>
                <a:ea typeface="PingFang SC" panose="020B0400000000000000" pitchFamily="34" charset="-122"/>
              </a:rPr>
              <a:t>美国白宫</a:t>
            </a:r>
            <a:r>
              <a:rPr lang="en-US" altLang="zh-CN" sz="3600" dirty="0">
                <a:solidFill>
                  <a:srgbClr val="191919"/>
                </a:solidFill>
                <a:latin typeface="PingFang SC" panose="020B0400000000000000" pitchFamily="34" charset="-122"/>
                <a:ea typeface="PingFang SC" panose="020B0400000000000000" pitchFamily="34" charset="-122"/>
              </a:rPr>
              <a:t>2020</a:t>
            </a:r>
            <a:r>
              <a:rPr lang="zh-CN" altLang="en-US" sz="3600" dirty="0">
                <a:solidFill>
                  <a:srgbClr val="191919"/>
                </a:solidFill>
                <a:latin typeface="PingFang SC" panose="020B0400000000000000" pitchFamily="34" charset="-122"/>
                <a:ea typeface="PingFang SC" panose="020B0400000000000000" pitchFamily="34" charset="-122"/>
              </a:rPr>
              <a:t>年</a:t>
            </a:r>
            <a:r>
              <a:rPr lang="en-US" altLang="zh-CN" sz="3600" dirty="0">
                <a:solidFill>
                  <a:srgbClr val="191919"/>
                </a:solidFill>
                <a:latin typeface="PingFang SC" panose="020B0400000000000000" pitchFamily="34" charset="-122"/>
                <a:ea typeface="PingFang SC" panose="020B0400000000000000" pitchFamily="34" charset="-122"/>
              </a:rPr>
              <a:t>10</a:t>
            </a:r>
            <a:r>
              <a:rPr lang="zh-CN" altLang="en-US" sz="3600" dirty="0">
                <a:solidFill>
                  <a:srgbClr val="191919"/>
                </a:solidFill>
                <a:latin typeface="PingFang SC" panose="020B0400000000000000" pitchFamily="34" charset="-122"/>
                <a:ea typeface="PingFang SC" panose="020B0400000000000000" pitchFamily="34" charset="-122"/>
              </a:rPr>
              <a:t>月发布“关键和新兴技术国家战略”以及技术清单，</a:t>
            </a:r>
            <a:r>
              <a:rPr lang="zh-CN" altLang="en-US" sz="3600" dirty="0"/>
              <a:t>区块链和芯片技术都被列为美国国家安全技术。</a:t>
            </a:r>
            <a:endParaRPr lang="zh-CN" altLang="en-US" sz="3600" dirty="0"/>
          </a:p>
        </p:txBody>
      </p:sp>
      <p:sp>
        <p:nvSpPr>
          <p:cNvPr id="7" name="矩形 6"/>
          <p:cNvSpPr/>
          <p:nvPr/>
        </p:nvSpPr>
        <p:spPr>
          <a:xfrm>
            <a:off x="4887309" y="241548"/>
            <a:ext cx="6737129" cy="1200329"/>
          </a:xfrm>
          <a:prstGeom prst="rect">
            <a:avLst/>
          </a:prstGeom>
        </p:spPr>
        <p:txBody>
          <a:bodyPr wrap="square">
            <a:spAutoFit/>
          </a:bodyPr>
          <a:lstStyle/>
          <a:p>
            <a:r>
              <a:rPr lang="zh-CN" altLang="en-US" sz="3600" dirty="0">
                <a:solidFill>
                  <a:srgbClr val="000000"/>
                </a:solidFill>
                <a:latin typeface="Arial" panose="020B0604020202090204" pitchFamily="34" charset="0"/>
              </a:rPr>
              <a:t>美国不再提供区块链关键技术，拿来主义一夜失效</a:t>
            </a:r>
            <a:endParaRPr lang="zh-CN" altLang="en-US" sz="3600" dirty="0"/>
          </a:p>
        </p:txBody>
      </p:sp>
      <p:pic>
        <p:nvPicPr>
          <p:cNvPr id="8" name="图片 7"/>
          <p:cNvPicPr>
            <a:picLocks noChangeAspect="1"/>
          </p:cNvPicPr>
          <p:nvPr/>
        </p:nvPicPr>
        <p:blipFill>
          <a:blip r:embed="rId1"/>
          <a:stretch>
            <a:fillRect/>
          </a:stretch>
        </p:blipFill>
        <p:spPr>
          <a:xfrm>
            <a:off x="233309" y="220230"/>
            <a:ext cx="4433284" cy="3056102"/>
          </a:xfrm>
          <a:prstGeom prst="rect">
            <a:avLst/>
          </a:prstGeom>
        </p:spPr>
      </p:pic>
      <p:sp>
        <p:nvSpPr>
          <p:cNvPr id="10" name="矩形 9"/>
          <p:cNvSpPr/>
          <p:nvPr/>
        </p:nvSpPr>
        <p:spPr>
          <a:xfrm>
            <a:off x="4813738" y="4645419"/>
            <a:ext cx="6999890" cy="1754326"/>
          </a:xfrm>
          <a:prstGeom prst="rect">
            <a:avLst/>
          </a:prstGeom>
        </p:spPr>
        <p:txBody>
          <a:bodyPr wrap="square">
            <a:spAutoFit/>
          </a:bodyPr>
          <a:lstStyle/>
          <a:p>
            <a:pPr algn="just"/>
            <a:r>
              <a:rPr lang="zh-CN" altLang="en-US" dirty="0">
                <a:solidFill>
                  <a:srgbClr val="333333"/>
                </a:solidFill>
                <a:latin typeface="Arial" panose="020B0604020202090204" pitchFamily="34" charset="0"/>
              </a:rPr>
              <a:t>美国共和党参议员科顿和布莱克</a:t>
            </a:r>
            <a:r>
              <a:rPr lang="en-US" altLang="zh-CN" dirty="0">
                <a:solidFill>
                  <a:srgbClr val="333333"/>
                </a:solidFill>
                <a:latin typeface="Arial" panose="020B0604020202090204" pitchFamily="34" charset="0"/>
              </a:rPr>
              <a:t>2020</a:t>
            </a:r>
            <a:r>
              <a:rPr lang="zh-CN" altLang="en-US" dirty="0">
                <a:solidFill>
                  <a:srgbClr val="333333"/>
                </a:solidFill>
                <a:latin typeface="Arial" panose="020B0604020202090204" pitchFamily="34" charset="0"/>
              </a:rPr>
              <a:t>年</a:t>
            </a:r>
            <a:r>
              <a:rPr lang="en-US" altLang="zh-CN" dirty="0">
                <a:solidFill>
                  <a:srgbClr val="333333"/>
                </a:solidFill>
                <a:latin typeface="Arial" panose="020B0604020202090204" pitchFamily="34" charset="0"/>
              </a:rPr>
              <a:t>5</a:t>
            </a:r>
            <a:r>
              <a:rPr lang="zh-CN" altLang="en-US" dirty="0">
                <a:solidFill>
                  <a:srgbClr val="333333"/>
                </a:solidFill>
                <a:latin typeface="Arial" panose="020B0604020202090204" pitchFamily="34" charset="0"/>
              </a:rPr>
              <a:t>月</a:t>
            </a:r>
            <a:r>
              <a:rPr lang="en-US" altLang="zh-CN" dirty="0">
                <a:solidFill>
                  <a:srgbClr val="333333"/>
                </a:solidFill>
                <a:latin typeface="Arial" panose="020B0604020202090204" pitchFamily="34" charset="0"/>
              </a:rPr>
              <a:t>27</a:t>
            </a:r>
            <a:r>
              <a:rPr lang="zh-CN" altLang="en-US" dirty="0">
                <a:solidFill>
                  <a:srgbClr val="333333"/>
                </a:solidFill>
                <a:latin typeface="Arial" panose="020B0604020202090204" pitchFamily="34" charset="0"/>
              </a:rPr>
              <a:t>日提出“</a:t>
            </a:r>
            <a:r>
              <a:rPr lang="zh-CN" altLang="en-US" b="1" dirty="0">
                <a:solidFill>
                  <a:srgbClr val="333333"/>
                </a:solidFill>
                <a:latin typeface="Arial" panose="020B0604020202090204" pitchFamily="34" charset="0"/>
              </a:rPr>
              <a:t>安全校园法案</a:t>
            </a:r>
            <a:r>
              <a:rPr lang="zh-CN" altLang="en-US" dirty="0">
                <a:solidFill>
                  <a:srgbClr val="333333"/>
                </a:solidFill>
                <a:latin typeface="Arial" panose="020B0604020202090204" pitchFamily="34" charset="0"/>
              </a:rPr>
              <a:t>”，将禁止中国公民获得前来美国进行理工科领域研究生以上学位学习和研究的签证。该法案还限制中国海外人才招聘项目的参与者，包括：</a:t>
            </a:r>
            <a:r>
              <a:rPr lang="zh-CN" altLang="en-US" b="1" dirty="0">
                <a:solidFill>
                  <a:srgbClr val="333333"/>
                </a:solidFill>
                <a:latin typeface="Arial" panose="020B0604020202090204" pitchFamily="34" charset="0"/>
              </a:rPr>
              <a:t>禁止中国公民赴美国进行“科学、技术、工程、教学”领域研究生以上学习的学生或研究签证；禁止中国公民和中国海外人才招募计划等。</a:t>
            </a:r>
            <a:endParaRPr lang="zh-CN" altLang="en-US" b="0" i="0" dirty="0">
              <a:solidFill>
                <a:srgbClr val="333333"/>
              </a:solidFill>
              <a:effectLst/>
              <a:latin typeface="Arial" panose="020B0604020202090204" pitchFamily="34" charset="0"/>
            </a:endParaRPr>
          </a:p>
        </p:txBody>
      </p:sp>
      <p:sp>
        <p:nvSpPr>
          <p:cNvPr id="2" name="矩形 1"/>
          <p:cNvSpPr/>
          <p:nvPr/>
        </p:nvSpPr>
        <p:spPr>
          <a:xfrm>
            <a:off x="233309" y="3920221"/>
            <a:ext cx="4433284" cy="1675459"/>
          </a:xfrm>
          <a:prstGeom prst="rect">
            <a:avLst/>
          </a:prstGeom>
        </p:spPr>
        <p:txBody>
          <a:bodyPr wrap="square">
            <a:spAutoFit/>
          </a:bodyPr>
          <a:lstStyle/>
          <a:p>
            <a:pPr>
              <a:lnSpc>
                <a:spcPct val="200000"/>
              </a:lnSpc>
            </a:pPr>
            <a:r>
              <a:rPr lang="en-US" altLang="zh-CN" dirty="0">
                <a:solidFill>
                  <a:srgbClr val="333333"/>
                </a:solidFill>
                <a:latin typeface="Arial" panose="020B0604020202090204" pitchFamily="34" charset="0"/>
              </a:rPr>
              <a:t>7</a:t>
            </a:r>
            <a:r>
              <a:rPr lang="zh-CN" altLang="en-US" dirty="0">
                <a:solidFill>
                  <a:srgbClr val="333333"/>
                </a:solidFill>
                <a:latin typeface="Arial" panose="020B0604020202090204" pitchFamily="34" charset="0"/>
              </a:rPr>
              <a:t>月</a:t>
            </a:r>
            <a:r>
              <a:rPr lang="en-US" altLang="zh-CN" dirty="0">
                <a:solidFill>
                  <a:srgbClr val="333333"/>
                </a:solidFill>
                <a:latin typeface="Arial" panose="020B0604020202090204" pitchFamily="34" charset="0"/>
              </a:rPr>
              <a:t>6</a:t>
            </a:r>
            <a:r>
              <a:rPr lang="zh-CN" altLang="en-US" dirty="0">
                <a:solidFill>
                  <a:srgbClr val="333333"/>
                </a:solidFill>
                <a:latin typeface="Arial" panose="020B0604020202090204" pitchFamily="34" charset="0"/>
              </a:rPr>
              <a:t>日，据</a:t>
            </a:r>
            <a:r>
              <a:rPr lang="en-US" altLang="zh-CN" dirty="0">
                <a:solidFill>
                  <a:srgbClr val="333333"/>
                </a:solidFill>
                <a:latin typeface="Arial" panose="020B0604020202090204" pitchFamily="34" charset="0"/>
              </a:rPr>
              <a:t>《</a:t>
            </a:r>
            <a:r>
              <a:rPr lang="zh-CN" altLang="en-US" dirty="0">
                <a:solidFill>
                  <a:srgbClr val="333333"/>
                </a:solidFill>
                <a:latin typeface="Arial" panose="020B0604020202090204" pitchFamily="34" charset="0"/>
              </a:rPr>
              <a:t>澎湃新闻</a:t>
            </a:r>
            <a:r>
              <a:rPr lang="en-US" altLang="zh-CN" dirty="0">
                <a:solidFill>
                  <a:srgbClr val="333333"/>
                </a:solidFill>
                <a:latin typeface="Arial" panose="020B0604020202090204" pitchFamily="34" charset="0"/>
              </a:rPr>
              <a:t>》</a:t>
            </a:r>
            <a:r>
              <a:rPr lang="zh-CN" altLang="en-US" dirty="0">
                <a:solidFill>
                  <a:srgbClr val="333333"/>
                </a:solidFill>
                <a:latin typeface="Arial" panose="020B0604020202090204" pitchFamily="34" charset="0"/>
              </a:rPr>
              <a:t>报道，有</a:t>
            </a:r>
            <a:r>
              <a:rPr lang="en-US" altLang="zh-CN" dirty="0">
                <a:solidFill>
                  <a:srgbClr val="333333"/>
                </a:solidFill>
                <a:latin typeface="Arial" panose="020B0604020202090204" pitchFamily="34" charset="0"/>
              </a:rPr>
              <a:t>500</a:t>
            </a:r>
            <a:r>
              <a:rPr lang="zh-CN" altLang="en-US" dirty="0">
                <a:solidFill>
                  <a:srgbClr val="333333"/>
                </a:solidFill>
                <a:latin typeface="Arial" panose="020B0604020202090204" pitchFamily="34" charset="0"/>
              </a:rPr>
              <a:t>名中国留学生被美国拒签，导致不能去美国顶尖名校留学。</a:t>
            </a:r>
            <a:endParaRPr lang="zh-CN" altLang="en-U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304800" y="314539"/>
            <a:ext cx="11582400" cy="5893221"/>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309726" y="364210"/>
            <a:ext cx="11572547" cy="612958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459827" y="355600"/>
            <a:ext cx="11125200" cy="55372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694011" y="1422325"/>
            <a:ext cx="10803978" cy="3189746"/>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662151" y="1147324"/>
            <a:ext cx="10623331" cy="38100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p:nvPr/>
        </p:nvSpPr>
        <p:spPr>
          <a:xfrm>
            <a:off x="235131" y="2573382"/>
            <a:ext cx="11704320" cy="1110344"/>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marL="0" indent="0" algn="ctr">
              <a:lnSpc>
                <a:spcPct val="150000"/>
              </a:lnSpc>
              <a:buNone/>
            </a:pPr>
            <a:r>
              <a:rPr lang="zh-CN" altLang="en-US" sz="4400" b="1" dirty="0">
                <a:solidFill>
                  <a:srgbClr val="4472C4">
                    <a:lumMod val="75000"/>
                  </a:srgbClr>
                </a:solidFill>
                <a:latin typeface="微软雅黑" panose="020B0503020204020204" pitchFamily="34" charset="-122"/>
              </a:rPr>
              <a:t>五、零知识证明</a:t>
            </a:r>
            <a:endParaRPr lang="zh-CN" altLang="en-US" sz="4400" b="1" dirty="0">
              <a:solidFill>
                <a:srgbClr val="4472C4">
                  <a:lumMod val="75000"/>
                </a:srgbClr>
              </a:solidFill>
              <a:latin typeface="微软雅黑" panose="020B0503020204020204" pitchFamily="34" charset="-122"/>
            </a:endParaRPr>
          </a:p>
          <a:p>
            <a:pPr marL="0" indent="0" algn="ctr">
              <a:lnSpc>
                <a:spcPct val="150000"/>
              </a:lnSpc>
              <a:buNone/>
            </a:pPr>
            <a:endParaRPr lang="zh-CN" altLang="en-US" sz="4400" b="1" dirty="0">
              <a:solidFill>
                <a:srgbClr val="4472C4">
                  <a:lumMod val="75000"/>
                </a:srgbClr>
              </a:solidFill>
              <a:latin typeface="微软雅黑" panose="020B0503020204020204" pitchFamily="34" charset="-122"/>
            </a:endParaRPr>
          </a:p>
          <a:p>
            <a:pPr marL="0" indent="0" algn="ctr">
              <a:lnSpc>
                <a:spcPct val="150000"/>
              </a:lnSpc>
              <a:buNone/>
            </a:pPr>
            <a:endParaRPr lang="zh-CN" altLang="en-US" sz="4400" b="1" dirty="0">
              <a:solidFill>
                <a:srgbClr val="4472C4">
                  <a:lumMod val="75000"/>
                </a:srgbClr>
              </a:solidFill>
              <a:latin typeface="微软雅黑" panose="020B0503020204020204" pitchFamily="34" charset="-122"/>
            </a:endParaRPr>
          </a:p>
          <a:p>
            <a:pPr marL="0" indent="0" algn="ctr">
              <a:lnSpc>
                <a:spcPct val="150000"/>
              </a:lnSpc>
              <a:buNone/>
            </a:pPr>
            <a:endParaRPr lang="en-US" altLang="zh-CN" sz="4400" b="1" dirty="0">
              <a:solidFill>
                <a:srgbClr val="4472C4">
                  <a:lumMod val="75000"/>
                </a:srgbClr>
              </a:solidFill>
              <a:latin typeface="微软雅黑" panose="020B0503020204020204" pitchFamily="34" charset="-122"/>
            </a:endParaRPr>
          </a:p>
        </p:txBody>
      </p:sp>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p:nvPr/>
        </p:nvSpPr>
        <p:spPr>
          <a:xfrm>
            <a:off x="235131" y="2573382"/>
            <a:ext cx="11704320" cy="1110344"/>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marL="0" indent="0" algn="ctr">
              <a:lnSpc>
                <a:spcPct val="150000"/>
              </a:lnSpc>
              <a:buNone/>
            </a:pPr>
            <a:r>
              <a:rPr lang="en-US" altLang="zh-CN" sz="4400" b="1" dirty="0">
                <a:solidFill>
                  <a:srgbClr val="4472C4">
                    <a:lumMod val="75000"/>
                  </a:srgbClr>
                </a:solidFill>
                <a:latin typeface="微软雅黑" panose="020B0503020204020204" pitchFamily="34" charset="-122"/>
              </a:rPr>
              <a:t>5.1</a:t>
            </a:r>
            <a:r>
              <a:rPr lang="zh-CN" altLang="en-US" sz="4400" b="1" dirty="0">
                <a:solidFill>
                  <a:srgbClr val="4472C4">
                    <a:lumMod val="75000"/>
                  </a:srgbClr>
                </a:solidFill>
                <a:latin typeface="微软雅黑" panose="020B0503020204020204" pitchFamily="34" charset="-122"/>
              </a:rPr>
              <a:t>、引言</a:t>
            </a:r>
            <a:endParaRPr lang="zh-CN" altLang="en-US" sz="4400" b="1" dirty="0">
              <a:solidFill>
                <a:srgbClr val="4472C4">
                  <a:lumMod val="75000"/>
                </a:srgbClr>
              </a:solidFill>
              <a:latin typeface="微软雅黑" panose="020B0503020204020204" pitchFamily="34" charset="-122"/>
            </a:endParaRPr>
          </a:p>
          <a:p>
            <a:pPr marL="0" indent="0" algn="ctr">
              <a:lnSpc>
                <a:spcPct val="150000"/>
              </a:lnSpc>
              <a:buNone/>
            </a:pPr>
            <a:endParaRPr lang="zh-CN" altLang="en-US" sz="4400" b="1" dirty="0">
              <a:solidFill>
                <a:srgbClr val="4472C4">
                  <a:lumMod val="75000"/>
                </a:srgbClr>
              </a:solidFill>
              <a:latin typeface="微软雅黑" panose="020B0503020204020204" pitchFamily="34" charset="-122"/>
            </a:endParaRPr>
          </a:p>
          <a:p>
            <a:pPr marL="0" indent="0" algn="ctr">
              <a:lnSpc>
                <a:spcPct val="150000"/>
              </a:lnSpc>
              <a:buNone/>
            </a:pPr>
            <a:endParaRPr lang="en-US" altLang="zh-CN" sz="4400" b="1" dirty="0">
              <a:solidFill>
                <a:srgbClr val="4472C4">
                  <a:lumMod val="75000"/>
                </a:srgbClr>
              </a:solidFill>
              <a:latin typeface="微软雅黑" panose="020B0503020204020204" pitchFamily="34" charset="-122"/>
            </a:endParaRPr>
          </a:p>
        </p:txBody>
      </p:sp>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4" name="图片 3"/>
          <p:cNvPicPr>
            <a:picLocks noChangeAspect="1"/>
          </p:cNvPicPr>
          <p:nvPr/>
        </p:nvPicPr>
        <p:blipFill>
          <a:blip r:embed="rId1"/>
          <a:stretch>
            <a:fillRect/>
          </a:stretch>
        </p:blipFill>
        <p:spPr>
          <a:xfrm>
            <a:off x="283066" y="1310727"/>
            <a:ext cx="11625868" cy="4236545"/>
          </a:xfrm>
          <a:prstGeom prst="rect">
            <a:avLst/>
          </a:prstGeom>
        </p:spPr>
      </p:pic>
      <p:sp>
        <p:nvSpPr>
          <p:cNvPr id="2" name="矩形 1"/>
          <p:cNvSpPr/>
          <p:nvPr/>
        </p:nvSpPr>
        <p:spPr>
          <a:xfrm>
            <a:off x="341229" y="280908"/>
            <a:ext cx="11509541" cy="954107"/>
          </a:xfrm>
          <a:prstGeom prst="rect">
            <a:avLst/>
          </a:prstGeom>
        </p:spPr>
        <p:txBody>
          <a:bodyPr wrap="square">
            <a:spAutoFit/>
          </a:bodyPr>
          <a:lstStyle/>
          <a:p>
            <a:r>
              <a:rPr lang="zh-CN" altLang="en-US" sz="1400" dirty="0">
                <a:solidFill>
                  <a:srgbClr val="111111"/>
                </a:solidFill>
                <a:latin typeface="Helvetica" pitchFamily="2" charset="0"/>
              </a:rPr>
              <a:t>计算机科学与工程界的诺贝尔奖</a:t>
            </a:r>
            <a:r>
              <a:rPr lang="en-US" altLang="zh-CN" sz="1400" dirty="0">
                <a:solidFill>
                  <a:srgbClr val="111111"/>
                </a:solidFill>
                <a:latin typeface="Helvetica" pitchFamily="2" charset="0"/>
              </a:rPr>
              <a:t>--2012</a:t>
            </a:r>
            <a:r>
              <a:rPr lang="zh-CN" altLang="en-US" sz="1400" dirty="0">
                <a:solidFill>
                  <a:srgbClr val="111111"/>
                </a:solidFill>
                <a:latin typeface="Helvetica" pitchFamily="2" charset="0"/>
              </a:rPr>
              <a:t>图灵奖于</a:t>
            </a:r>
            <a:r>
              <a:rPr lang="en-US" altLang="zh-CN" sz="1400" dirty="0">
                <a:solidFill>
                  <a:srgbClr val="111111"/>
                </a:solidFill>
                <a:latin typeface="Helvetica" pitchFamily="2" charset="0"/>
              </a:rPr>
              <a:t>2013</a:t>
            </a:r>
            <a:r>
              <a:rPr lang="zh-CN" altLang="en-US" sz="1400" dirty="0">
                <a:solidFill>
                  <a:srgbClr val="111111"/>
                </a:solidFill>
                <a:latin typeface="Helvetica" pitchFamily="2" charset="0"/>
              </a:rPr>
              <a:t>年</a:t>
            </a:r>
            <a:r>
              <a:rPr lang="en-US" altLang="zh-CN" sz="1400" dirty="0">
                <a:solidFill>
                  <a:srgbClr val="111111"/>
                </a:solidFill>
                <a:latin typeface="Helvetica" pitchFamily="2" charset="0"/>
              </a:rPr>
              <a:t>3</a:t>
            </a:r>
            <a:r>
              <a:rPr lang="zh-CN" altLang="en-US" sz="1400" dirty="0">
                <a:solidFill>
                  <a:srgbClr val="111111"/>
                </a:solidFill>
                <a:latin typeface="Helvetica" pitchFamily="2" charset="0"/>
              </a:rPr>
              <a:t>月</a:t>
            </a:r>
            <a:r>
              <a:rPr lang="en-US" altLang="zh-CN" sz="1400" dirty="0">
                <a:solidFill>
                  <a:srgbClr val="111111"/>
                </a:solidFill>
                <a:latin typeface="Helvetica" pitchFamily="2" charset="0"/>
              </a:rPr>
              <a:t>13</a:t>
            </a:r>
            <a:r>
              <a:rPr lang="zh-CN" altLang="en-US" sz="1400" dirty="0">
                <a:solidFill>
                  <a:srgbClr val="111111"/>
                </a:solidFill>
                <a:latin typeface="Helvetica" pitchFamily="2" charset="0"/>
              </a:rPr>
              <a:t>日揭晓，</a:t>
            </a:r>
            <a:r>
              <a:rPr lang="en-GB" altLang="zh-CN" sz="1400" dirty="0" err="1">
                <a:solidFill>
                  <a:srgbClr val="0432FF"/>
                </a:solidFill>
                <a:latin typeface="Helvetica" pitchFamily="2" charset="0"/>
              </a:rPr>
              <a:t>Shafi</a:t>
            </a:r>
            <a:r>
              <a:rPr lang="en-GB" altLang="zh-CN" sz="1400" dirty="0">
                <a:solidFill>
                  <a:srgbClr val="0432FF"/>
                </a:solidFill>
                <a:latin typeface="Helvetica" pitchFamily="2" charset="0"/>
              </a:rPr>
              <a:t> Goldwasser</a:t>
            </a:r>
            <a:r>
              <a:rPr lang="zh-CN" altLang="en-US" sz="1400" dirty="0">
                <a:solidFill>
                  <a:srgbClr val="0432FF"/>
                </a:solidFill>
                <a:latin typeface="Helvetica" pitchFamily="2" charset="0"/>
              </a:rPr>
              <a:t>和</a:t>
            </a:r>
            <a:r>
              <a:rPr lang="en-GB" altLang="zh-CN" sz="1400" dirty="0">
                <a:solidFill>
                  <a:srgbClr val="0432FF"/>
                </a:solidFill>
                <a:latin typeface="Helvetica" pitchFamily="2" charset="0"/>
              </a:rPr>
              <a:t>Silvio </a:t>
            </a:r>
            <a:r>
              <a:rPr lang="en-GB" altLang="zh-CN" sz="1400" dirty="0" err="1">
                <a:solidFill>
                  <a:srgbClr val="0432FF"/>
                </a:solidFill>
                <a:latin typeface="Helvetica" pitchFamily="2" charset="0"/>
              </a:rPr>
              <a:t>Micali</a:t>
            </a:r>
            <a:r>
              <a:rPr lang="zh-CN" altLang="en-US" sz="1400" dirty="0">
                <a:solidFill>
                  <a:srgbClr val="111111"/>
                </a:solidFill>
                <a:latin typeface="Helvetica" pitchFamily="2" charset="0"/>
              </a:rPr>
              <a:t>因为在理论密码学领域做出的杰出贡献而获得</a:t>
            </a:r>
            <a:r>
              <a:rPr lang="en-US" altLang="zh-CN" sz="1400" dirty="0">
                <a:solidFill>
                  <a:srgbClr val="111111"/>
                </a:solidFill>
                <a:latin typeface="Helvetica" pitchFamily="2" charset="0"/>
              </a:rPr>
              <a:t>2012 </a:t>
            </a:r>
            <a:r>
              <a:rPr lang="en-GB" altLang="zh-CN" sz="1400" dirty="0">
                <a:solidFill>
                  <a:srgbClr val="111111"/>
                </a:solidFill>
                <a:latin typeface="Helvetica" pitchFamily="2" charset="0"/>
              </a:rPr>
              <a:t>ACM</a:t>
            </a:r>
            <a:r>
              <a:rPr lang="zh-CN" altLang="en-US" sz="1400" dirty="0">
                <a:solidFill>
                  <a:srgbClr val="111111"/>
                </a:solidFill>
                <a:latin typeface="Helvetica" pitchFamily="2" charset="0"/>
              </a:rPr>
              <a:t>图灵奖。</a:t>
            </a:r>
            <a:r>
              <a:rPr lang="en-GB" altLang="zh-CN" sz="1400" dirty="0">
                <a:solidFill>
                  <a:srgbClr val="111111"/>
                </a:solidFill>
                <a:latin typeface="Helvetica" pitchFamily="2" charset="0"/>
              </a:rPr>
              <a:t>ACM</a:t>
            </a:r>
            <a:r>
              <a:rPr lang="zh-CN" altLang="en-US" sz="1400" dirty="0">
                <a:solidFill>
                  <a:srgbClr val="111111"/>
                </a:solidFill>
                <a:latin typeface="Helvetica" pitchFamily="2" charset="0"/>
              </a:rPr>
              <a:t>学会将于</a:t>
            </a:r>
            <a:r>
              <a:rPr lang="en-US" altLang="zh-CN" sz="1400" dirty="0">
                <a:solidFill>
                  <a:srgbClr val="111111"/>
                </a:solidFill>
                <a:latin typeface="Helvetica" pitchFamily="2" charset="0"/>
              </a:rPr>
              <a:t>6</a:t>
            </a:r>
            <a:r>
              <a:rPr lang="zh-CN" altLang="en-US" sz="1400" dirty="0">
                <a:solidFill>
                  <a:srgbClr val="111111"/>
                </a:solidFill>
                <a:latin typeface="Helvetica" pitchFamily="2" charset="0"/>
              </a:rPr>
              <a:t>月</a:t>
            </a:r>
            <a:r>
              <a:rPr lang="en-US" altLang="zh-CN" sz="1400" dirty="0">
                <a:solidFill>
                  <a:srgbClr val="111111"/>
                </a:solidFill>
                <a:latin typeface="Helvetica" pitchFamily="2" charset="0"/>
              </a:rPr>
              <a:t>15</a:t>
            </a:r>
            <a:r>
              <a:rPr lang="zh-CN" altLang="en-US" sz="1400" dirty="0">
                <a:solidFill>
                  <a:srgbClr val="111111"/>
                </a:solidFill>
                <a:latin typeface="Helvetica" pitchFamily="2" charset="0"/>
              </a:rPr>
              <a:t>号的一年一度的图灵奖颁奖宴会上为两位科学家颁奖。两位密码学家的获奖原因是：</a:t>
            </a:r>
            <a:br>
              <a:rPr lang="en-GB" altLang="zh-CN" sz="1400" dirty="0"/>
            </a:br>
            <a:r>
              <a:rPr lang="en-GB" altLang="zh-CN" sz="1400" dirty="0">
                <a:solidFill>
                  <a:srgbClr val="111111"/>
                </a:solidFill>
                <a:latin typeface="Helvetica" pitchFamily="2" charset="0"/>
              </a:rPr>
              <a:t>For transformative work that laid the complexity-theoretic foundations for the science of cryptography, and in the process pioneered new methods for efficient verification of mathematical proofs in complexity theory.</a:t>
            </a:r>
            <a:endParaRPr lang="zh-CN" altLang="en-US" sz="1400"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16" name="图片 15"/>
          <p:cNvPicPr>
            <a:picLocks noChangeAspect="1"/>
          </p:cNvPicPr>
          <p:nvPr/>
        </p:nvPicPr>
        <p:blipFill>
          <a:blip r:embed="rId1"/>
          <a:stretch>
            <a:fillRect/>
          </a:stretch>
        </p:blipFill>
        <p:spPr>
          <a:xfrm>
            <a:off x="357351" y="357352"/>
            <a:ext cx="1032596" cy="486347"/>
          </a:xfrm>
          <a:prstGeom prst="rect">
            <a:avLst/>
          </a:prstGeom>
        </p:spPr>
      </p:pic>
      <p:pic>
        <p:nvPicPr>
          <p:cNvPr id="2" name="图片 1"/>
          <p:cNvPicPr>
            <a:picLocks noChangeAspect="1"/>
          </p:cNvPicPr>
          <p:nvPr/>
        </p:nvPicPr>
        <p:blipFill>
          <a:blip r:embed="rId2"/>
          <a:stretch>
            <a:fillRect/>
          </a:stretch>
        </p:blipFill>
        <p:spPr>
          <a:xfrm>
            <a:off x="980043" y="396328"/>
            <a:ext cx="9725134" cy="61043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16" name="图片 15"/>
          <p:cNvPicPr>
            <a:picLocks noChangeAspect="1"/>
          </p:cNvPicPr>
          <p:nvPr/>
        </p:nvPicPr>
        <p:blipFill>
          <a:blip r:embed="rId1"/>
          <a:stretch>
            <a:fillRect/>
          </a:stretch>
        </p:blipFill>
        <p:spPr>
          <a:xfrm>
            <a:off x="357351" y="357352"/>
            <a:ext cx="1032596" cy="486347"/>
          </a:xfrm>
          <a:prstGeom prst="rect">
            <a:avLst/>
          </a:prstGeom>
        </p:spPr>
      </p:pic>
      <p:pic>
        <p:nvPicPr>
          <p:cNvPr id="4" name="图片 3"/>
          <p:cNvPicPr>
            <a:picLocks noChangeAspect="1"/>
          </p:cNvPicPr>
          <p:nvPr/>
        </p:nvPicPr>
        <p:blipFill>
          <a:blip r:embed="rId2"/>
          <a:stretch>
            <a:fillRect/>
          </a:stretch>
        </p:blipFill>
        <p:spPr>
          <a:xfrm>
            <a:off x="264948" y="234950"/>
            <a:ext cx="10455604" cy="6101124"/>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p:nvPr/>
        </p:nvSpPr>
        <p:spPr>
          <a:xfrm>
            <a:off x="235131" y="2573382"/>
            <a:ext cx="11704320" cy="1110344"/>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marL="0" indent="0" algn="ctr">
              <a:lnSpc>
                <a:spcPct val="150000"/>
              </a:lnSpc>
              <a:buNone/>
            </a:pPr>
            <a:r>
              <a:rPr lang="en-US" altLang="zh-CN" sz="4400" b="1" dirty="0">
                <a:solidFill>
                  <a:srgbClr val="4472C4">
                    <a:lumMod val="75000"/>
                  </a:srgbClr>
                </a:solidFill>
                <a:latin typeface="微软雅黑" panose="020B0503020204020204" pitchFamily="34" charset="-122"/>
              </a:rPr>
              <a:t>1-1 </a:t>
            </a:r>
            <a:r>
              <a:rPr lang="zh-CN" altLang="en-US" sz="4400" b="1" dirty="0">
                <a:solidFill>
                  <a:srgbClr val="4472C4">
                    <a:lumMod val="75000"/>
                  </a:srgbClr>
                </a:solidFill>
                <a:latin typeface="微软雅黑" panose="020B0503020204020204" pitchFamily="34" charset="-122"/>
              </a:rPr>
              <a:t>区块链历史和分类</a:t>
            </a:r>
            <a:endParaRPr lang="en-US" altLang="zh-CN" sz="4400" b="1" dirty="0">
              <a:solidFill>
                <a:srgbClr val="4472C4">
                  <a:lumMod val="75000"/>
                </a:srgbClr>
              </a:solidFill>
              <a:latin typeface="微软雅黑" panose="020B0503020204020204" pitchFamily="34" charset="-122"/>
            </a:endParaRPr>
          </a:p>
        </p:txBody>
      </p:sp>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231227" y="357014"/>
            <a:ext cx="5864773" cy="3912323"/>
          </a:xfrm>
          <a:prstGeom prst="rect">
            <a:avLst/>
          </a:prstGeom>
        </p:spPr>
      </p:pic>
      <p:pic>
        <p:nvPicPr>
          <p:cNvPr id="5" name="图片 4"/>
          <p:cNvPicPr>
            <a:picLocks noChangeAspect="1"/>
          </p:cNvPicPr>
          <p:nvPr/>
        </p:nvPicPr>
        <p:blipFill>
          <a:blip r:embed="rId2"/>
          <a:stretch>
            <a:fillRect/>
          </a:stretch>
        </p:blipFill>
        <p:spPr>
          <a:xfrm>
            <a:off x="6032084" y="357014"/>
            <a:ext cx="5864773" cy="2901107"/>
          </a:xfrm>
          <a:prstGeom prst="rect">
            <a:avLst/>
          </a:prstGeom>
        </p:spPr>
      </p:pic>
      <p:pic>
        <p:nvPicPr>
          <p:cNvPr id="6" name="图片 5"/>
          <p:cNvPicPr>
            <a:picLocks noChangeAspect="1"/>
          </p:cNvPicPr>
          <p:nvPr/>
        </p:nvPicPr>
        <p:blipFill>
          <a:blip r:embed="rId3"/>
          <a:stretch>
            <a:fillRect/>
          </a:stretch>
        </p:blipFill>
        <p:spPr>
          <a:xfrm>
            <a:off x="6032084" y="3258121"/>
            <a:ext cx="5864773" cy="2546944"/>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16" name="图片 15"/>
          <p:cNvPicPr>
            <a:picLocks noChangeAspect="1"/>
          </p:cNvPicPr>
          <p:nvPr/>
        </p:nvPicPr>
        <p:blipFill>
          <a:blip r:embed="rId1"/>
          <a:stretch>
            <a:fillRect/>
          </a:stretch>
        </p:blipFill>
        <p:spPr>
          <a:xfrm>
            <a:off x="357351" y="357352"/>
            <a:ext cx="1032596" cy="486347"/>
          </a:xfrm>
          <a:prstGeom prst="rect">
            <a:avLst/>
          </a:prstGeom>
        </p:spPr>
      </p:pic>
      <p:pic>
        <p:nvPicPr>
          <p:cNvPr id="4" name="图片 3"/>
          <p:cNvPicPr>
            <a:picLocks noChangeAspect="1"/>
          </p:cNvPicPr>
          <p:nvPr/>
        </p:nvPicPr>
        <p:blipFill>
          <a:blip r:embed="rId2"/>
          <a:stretch>
            <a:fillRect/>
          </a:stretch>
        </p:blipFill>
        <p:spPr>
          <a:xfrm>
            <a:off x="1257388" y="357352"/>
            <a:ext cx="9369972" cy="5934316"/>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p:nvPr/>
        </p:nvSpPr>
        <p:spPr>
          <a:xfrm>
            <a:off x="235131" y="2573382"/>
            <a:ext cx="11704320" cy="1110344"/>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marL="0" indent="0" algn="ctr">
              <a:lnSpc>
                <a:spcPct val="150000"/>
              </a:lnSpc>
              <a:buNone/>
            </a:pPr>
            <a:r>
              <a:rPr lang="en-US" altLang="zh-CN" sz="4400" b="1" dirty="0">
                <a:solidFill>
                  <a:srgbClr val="4472C4">
                    <a:lumMod val="75000"/>
                  </a:srgbClr>
                </a:solidFill>
                <a:latin typeface="微软雅黑" panose="020B0503020204020204" pitchFamily="34" charset="-122"/>
              </a:rPr>
              <a:t>5.2</a:t>
            </a:r>
            <a:r>
              <a:rPr lang="zh-CN" altLang="en-US" sz="4400" b="1" dirty="0">
                <a:solidFill>
                  <a:srgbClr val="4472C4">
                    <a:lumMod val="75000"/>
                  </a:srgbClr>
                </a:solidFill>
                <a:latin typeface="微软雅黑" panose="020B0503020204020204" pitchFamily="34" charset="-122"/>
              </a:rPr>
              <a:t>、零知识证明的概念</a:t>
            </a:r>
            <a:endParaRPr lang="zh-CN" altLang="en-US" sz="4400" b="1" dirty="0">
              <a:solidFill>
                <a:srgbClr val="4472C4">
                  <a:lumMod val="75000"/>
                </a:srgbClr>
              </a:solidFill>
              <a:latin typeface="微软雅黑" panose="020B0503020204020204" pitchFamily="34" charset="-122"/>
            </a:endParaRPr>
          </a:p>
          <a:p>
            <a:pPr marL="0" indent="0" algn="ctr">
              <a:lnSpc>
                <a:spcPct val="150000"/>
              </a:lnSpc>
              <a:buNone/>
            </a:pPr>
            <a:endParaRPr lang="zh-CN" altLang="en-US" sz="4400" b="1" dirty="0">
              <a:solidFill>
                <a:srgbClr val="4472C4">
                  <a:lumMod val="75000"/>
                </a:srgbClr>
              </a:solidFill>
              <a:latin typeface="微软雅黑" panose="020B0503020204020204" pitchFamily="34" charset="-122"/>
            </a:endParaRPr>
          </a:p>
          <a:p>
            <a:pPr marL="0" indent="0" algn="ctr">
              <a:lnSpc>
                <a:spcPct val="150000"/>
              </a:lnSpc>
              <a:buNone/>
            </a:pPr>
            <a:endParaRPr lang="en-US" altLang="zh-CN" sz="4400" b="1" dirty="0">
              <a:solidFill>
                <a:srgbClr val="4472C4">
                  <a:lumMod val="75000"/>
                </a:srgbClr>
              </a:solidFill>
              <a:latin typeface="微软雅黑" panose="020B0503020204020204" pitchFamily="34" charset="-122"/>
            </a:endParaRPr>
          </a:p>
        </p:txBody>
      </p:sp>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7048" y="264284"/>
            <a:ext cx="1032596" cy="486347"/>
          </a:xfrm>
          <a:prstGeom prst="rect">
            <a:avLst/>
          </a:prstGeom>
        </p:spPr>
      </p:pic>
      <p:pic>
        <p:nvPicPr>
          <p:cNvPr id="3" name="图片 2"/>
          <p:cNvPicPr>
            <a:picLocks noChangeAspect="1"/>
          </p:cNvPicPr>
          <p:nvPr/>
        </p:nvPicPr>
        <p:blipFill>
          <a:blip r:embed="rId2"/>
          <a:stretch>
            <a:fillRect/>
          </a:stretch>
        </p:blipFill>
        <p:spPr>
          <a:xfrm>
            <a:off x="283573" y="507457"/>
            <a:ext cx="11561379" cy="5257021"/>
          </a:xfrm>
          <a:prstGeom prst="rect">
            <a:avLst/>
          </a:prstGeom>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64832" y="550357"/>
            <a:ext cx="1032596" cy="486347"/>
          </a:xfrm>
          <a:prstGeom prst="rect">
            <a:avLst/>
          </a:prstGeom>
        </p:spPr>
      </p:pic>
      <p:pic>
        <p:nvPicPr>
          <p:cNvPr id="2" name="图片 1"/>
          <p:cNvPicPr>
            <a:picLocks noChangeAspect="1"/>
          </p:cNvPicPr>
          <p:nvPr/>
        </p:nvPicPr>
        <p:blipFill>
          <a:blip r:embed="rId2"/>
          <a:stretch>
            <a:fillRect/>
          </a:stretch>
        </p:blipFill>
        <p:spPr>
          <a:xfrm>
            <a:off x="264832" y="658331"/>
            <a:ext cx="11570306" cy="5056275"/>
          </a:xfrm>
          <a:prstGeom prst="rect">
            <a:avLst/>
          </a:prstGeom>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69419" y="845959"/>
            <a:ext cx="1032596" cy="486347"/>
          </a:xfrm>
          <a:prstGeom prst="rect">
            <a:avLst/>
          </a:prstGeom>
        </p:spPr>
      </p:pic>
      <p:pic>
        <p:nvPicPr>
          <p:cNvPr id="3" name="图片 2"/>
          <p:cNvPicPr>
            <a:picLocks noChangeAspect="1"/>
          </p:cNvPicPr>
          <p:nvPr/>
        </p:nvPicPr>
        <p:blipFill>
          <a:blip r:embed="rId2"/>
          <a:stretch>
            <a:fillRect/>
          </a:stretch>
        </p:blipFill>
        <p:spPr>
          <a:xfrm>
            <a:off x="424264" y="1063881"/>
            <a:ext cx="11498317" cy="4541784"/>
          </a:xfrm>
          <a:prstGeom prst="rect">
            <a:avLst/>
          </a:prstGeom>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31085" y="746235"/>
            <a:ext cx="1032596" cy="486347"/>
          </a:xfrm>
          <a:prstGeom prst="rect">
            <a:avLst/>
          </a:prstGeom>
        </p:spPr>
      </p:pic>
      <p:pic>
        <p:nvPicPr>
          <p:cNvPr id="2" name="图片 1"/>
          <p:cNvPicPr>
            <a:picLocks noChangeAspect="1"/>
          </p:cNvPicPr>
          <p:nvPr/>
        </p:nvPicPr>
        <p:blipFill>
          <a:blip r:embed="rId2"/>
          <a:stretch>
            <a:fillRect/>
          </a:stretch>
        </p:blipFill>
        <p:spPr>
          <a:xfrm>
            <a:off x="231085" y="536027"/>
            <a:ext cx="11690854" cy="4990894"/>
          </a:xfrm>
          <a:prstGeom prst="rect">
            <a:avLst/>
          </a:prstGeom>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31085" y="746235"/>
            <a:ext cx="1032596" cy="486347"/>
          </a:xfrm>
          <a:prstGeom prst="rect">
            <a:avLst/>
          </a:prstGeom>
        </p:spPr>
      </p:pic>
      <p:pic>
        <p:nvPicPr>
          <p:cNvPr id="3" name="图片 2"/>
          <p:cNvPicPr>
            <a:picLocks noChangeAspect="1"/>
          </p:cNvPicPr>
          <p:nvPr/>
        </p:nvPicPr>
        <p:blipFill>
          <a:blip r:embed="rId2"/>
          <a:stretch>
            <a:fillRect/>
          </a:stretch>
        </p:blipFill>
        <p:spPr>
          <a:xfrm>
            <a:off x="315453" y="593357"/>
            <a:ext cx="11487664" cy="5594440"/>
          </a:xfrm>
          <a:prstGeom prst="rect">
            <a:avLst/>
          </a:prstGeom>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31085" y="746235"/>
            <a:ext cx="1032596" cy="486347"/>
          </a:xfrm>
          <a:prstGeom prst="rect">
            <a:avLst/>
          </a:prstGeom>
        </p:spPr>
      </p:pic>
      <p:pic>
        <p:nvPicPr>
          <p:cNvPr id="3" name="图片 2"/>
          <p:cNvPicPr>
            <a:picLocks noChangeAspect="1"/>
          </p:cNvPicPr>
          <p:nvPr/>
        </p:nvPicPr>
        <p:blipFill>
          <a:blip r:embed="rId2"/>
          <a:stretch>
            <a:fillRect/>
          </a:stretch>
        </p:blipFill>
        <p:spPr>
          <a:xfrm>
            <a:off x="383627" y="870270"/>
            <a:ext cx="11424745" cy="4922526"/>
          </a:xfrm>
          <a:prstGeom prst="rect">
            <a:avLst/>
          </a:prstGeom>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31085" y="746235"/>
            <a:ext cx="1032596" cy="486347"/>
          </a:xfrm>
          <a:prstGeom prst="rect">
            <a:avLst/>
          </a:prstGeom>
        </p:spPr>
      </p:pic>
      <p:pic>
        <p:nvPicPr>
          <p:cNvPr id="3" name="图片 2"/>
          <p:cNvPicPr>
            <a:picLocks noChangeAspect="1"/>
          </p:cNvPicPr>
          <p:nvPr/>
        </p:nvPicPr>
        <p:blipFill>
          <a:blip r:embed="rId2"/>
          <a:stretch>
            <a:fillRect/>
          </a:stretch>
        </p:blipFill>
        <p:spPr>
          <a:xfrm>
            <a:off x="473185" y="331988"/>
            <a:ext cx="11245630" cy="597794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16940" y="610747"/>
            <a:ext cx="2628900" cy="461932"/>
          </a:xfrm>
        </p:spPr>
        <p:txBody>
          <a:bodyPr/>
          <a:lstStyle/>
          <a:p>
            <a:pPr algn="ctr"/>
            <a:r>
              <a:rPr lang="zh-CN" altLang="en-US" b="1" dirty="0">
                <a:solidFill>
                  <a:srgbClr val="000066"/>
                </a:solidFill>
                <a:latin typeface="微软雅黑" panose="020B0503020204020204" pitchFamily="34" charset="-122"/>
                <a:ea typeface="微软雅黑" panose="020B0503020204020204" pitchFamily="34" charset="-122"/>
              </a:rPr>
              <a:t>区块链历史</a:t>
            </a:r>
            <a:endParaRPr lang="zh-CN" altLang="en-US" b="1" dirty="0">
              <a:solidFill>
                <a:srgbClr val="000066"/>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455519" y="2672842"/>
            <a:ext cx="11486594" cy="702380"/>
            <a:chOff x="546590" y="2067694"/>
            <a:chExt cx="8614945" cy="526785"/>
          </a:xfrm>
        </p:grpSpPr>
        <p:sp>
          <p:nvSpPr>
            <p:cNvPr id="11" name="矩形 10"/>
            <p:cNvSpPr/>
            <p:nvPr/>
          </p:nvSpPr>
          <p:spPr>
            <a:xfrm>
              <a:off x="1259009" y="2116477"/>
              <a:ext cx="6526681" cy="46434"/>
            </a:xfrm>
            <a:prstGeom prst="rect">
              <a:avLst/>
            </a:prstGeom>
            <a:solidFill>
              <a:srgbClr val="00B0F0"/>
            </a:solidFill>
            <a:ln w="25400" cap="flat" cmpd="sng" algn="ctr">
              <a:noFill/>
              <a:prstDash val="solid"/>
            </a:ln>
            <a:effectLst/>
          </p:spPr>
          <p:txBody>
            <a:bodyPr anchor="ctr"/>
            <a:lstStyle/>
            <a:p>
              <a:pPr algn="ctr">
                <a:defRPr/>
              </a:pPr>
              <a:endParaRPr lang="en-US" sz="2400" kern="0">
                <a:solidFill>
                  <a:sysClr val="window" lastClr="FFFFFF"/>
                </a:solidFill>
                <a:latin typeface="微软雅黑" panose="020B0503020204020204" pitchFamily="34" charset="-122"/>
                <a:ea typeface="微软雅黑" panose="020B0503020204020204" pitchFamily="34" charset="-122"/>
              </a:endParaRPr>
            </a:p>
          </p:txBody>
        </p:sp>
        <p:sp>
          <p:nvSpPr>
            <p:cNvPr id="12" name="椭圆 11"/>
            <p:cNvSpPr/>
            <p:nvPr/>
          </p:nvSpPr>
          <p:spPr>
            <a:xfrm>
              <a:off x="1178393" y="2067694"/>
              <a:ext cx="143582" cy="144000"/>
            </a:xfrm>
            <a:prstGeom prst="ellipse">
              <a:avLst/>
            </a:prstGeom>
            <a:solidFill>
              <a:srgbClr val="C00000"/>
            </a:solidFill>
            <a:ln w="25400" cap="flat" cmpd="sng" algn="ctr">
              <a:solidFill>
                <a:sysClr val="window" lastClr="FFFFFF"/>
              </a:solidFill>
              <a:prstDash val="solid"/>
            </a:ln>
            <a:effectLst/>
          </p:spPr>
          <p:txBody>
            <a:bodyPr anchor="ctr"/>
            <a:lstStyle/>
            <a:p>
              <a:pPr algn="ctr">
                <a:defRPr/>
              </a:pPr>
              <a:endParaRPr lang="en-US" sz="2400" kern="0">
                <a:solidFill>
                  <a:sysClr val="window" lastClr="FFFFFF"/>
                </a:solidFill>
                <a:latin typeface="微软雅黑" panose="020B0503020204020204" pitchFamily="34" charset="-122"/>
                <a:ea typeface="微软雅黑" panose="020B0503020204020204" pitchFamily="34" charset="-122"/>
              </a:endParaRPr>
            </a:p>
          </p:txBody>
        </p:sp>
        <p:sp>
          <p:nvSpPr>
            <p:cNvPr id="13" name="椭圆 12"/>
            <p:cNvSpPr/>
            <p:nvPr/>
          </p:nvSpPr>
          <p:spPr>
            <a:xfrm>
              <a:off x="4420263" y="2067694"/>
              <a:ext cx="143582" cy="144000"/>
            </a:xfrm>
            <a:prstGeom prst="ellipse">
              <a:avLst/>
            </a:prstGeom>
            <a:solidFill>
              <a:srgbClr val="C00000"/>
            </a:solidFill>
            <a:ln w="25400" cap="flat" cmpd="sng" algn="ctr">
              <a:solidFill>
                <a:sysClr val="window" lastClr="FFFFFF"/>
              </a:solidFill>
              <a:prstDash val="solid"/>
            </a:ln>
            <a:effectLst/>
          </p:spPr>
          <p:txBody>
            <a:bodyPr anchor="ctr"/>
            <a:lstStyle/>
            <a:p>
              <a:pPr algn="ctr">
                <a:defRPr/>
              </a:pPr>
              <a:endParaRPr lang="en-US" sz="2400" kern="0">
                <a:solidFill>
                  <a:sysClr val="window" lastClr="FFFFFF"/>
                </a:solidFill>
                <a:latin typeface="微软雅黑" panose="020B0503020204020204" pitchFamily="34" charset="-122"/>
                <a:ea typeface="微软雅黑" panose="020B0503020204020204" pitchFamily="34" charset="-122"/>
              </a:endParaRPr>
            </a:p>
          </p:txBody>
        </p:sp>
        <p:sp>
          <p:nvSpPr>
            <p:cNvPr id="14" name="椭圆 13"/>
            <p:cNvSpPr/>
            <p:nvPr/>
          </p:nvSpPr>
          <p:spPr>
            <a:xfrm>
              <a:off x="7642108" y="2067694"/>
              <a:ext cx="143582" cy="144000"/>
            </a:xfrm>
            <a:prstGeom prst="ellipse">
              <a:avLst/>
            </a:prstGeom>
            <a:solidFill>
              <a:srgbClr val="C00000"/>
            </a:solidFill>
            <a:ln w="25400" cap="flat" cmpd="sng" algn="ctr">
              <a:solidFill>
                <a:sysClr val="window" lastClr="FFFFFF"/>
              </a:solidFill>
              <a:prstDash val="solid"/>
            </a:ln>
            <a:effectLst/>
          </p:spPr>
          <p:txBody>
            <a:bodyPr anchor="ctr"/>
            <a:lstStyle/>
            <a:p>
              <a:pPr algn="ctr">
                <a:defRPr/>
              </a:pPr>
              <a:endParaRPr lang="en-US" sz="2400" kern="0">
                <a:solidFill>
                  <a:sysClr val="window" lastClr="FFFFFF"/>
                </a:solidFill>
                <a:latin typeface="微软雅黑" panose="020B0503020204020204" pitchFamily="34" charset="-122"/>
                <a:ea typeface="微软雅黑" panose="020B0503020204020204" pitchFamily="34" charset="-122"/>
              </a:endParaRPr>
            </a:p>
          </p:txBody>
        </p:sp>
        <p:sp>
          <p:nvSpPr>
            <p:cNvPr id="15" name="TextBox 40"/>
            <p:cNvSpPr txBox="1"/>
            <p:nvPr/>
          </p:nvSpPr>
          <p:spPr>
            <a:xfrm>
              <a:off x="546590" y="2217404"/>
              <a:ext cx="2053687" cy="377075"/>
            </a:xfrm>
            <a:prstGeom prst="rect">
              <a:avLst/>
            </a:prstGeom>
            <a:noFill/>
          </p:spPr>
          <p:txBody>
            <a:bodyPr wrap="none" rtlCol="0">
              <a:spAutoFit/>
            </a:bodyPr>
            <a:lstStyle/>
            <a:p>
              <a:pPr algn="ctr"/>
              <a:r>
                <a:rPr lang="en-US" altLang="zh-CN" sz="2665" b="1" dirty="0">
                  <a:latin typeface="微软雅黑" panose="020B0503020204020204" pitchFamily="34" charset="-122"/>
                  <a:ea typeface="微软雅黑" panose="020B0503020204020204" pitchFamily="34" charset="-122"/>
                </a:rPr>
                <a:t>2008</a:t>
              </a:r>
              <a:r>
                <a:rPr lang="zh-CN" altLang="en-US" sz="2665" b="1" dirty="0">
                  <a:latin typeface="微软雅黑" panose="020B0503020204020204" pitchFamily="34" charset="-122"/>
                  <a:ea typeface="微软雅黑" panose="020B0503020204020204" pitchFamily="34" charset="-122"/>
                </a:rPr>
                <a:t>（比特币）</a:t>
              </a:r>
              <a:endParaRPr lang="zh-CN" altLang="en-US" sz="2665" b="1" dirty="0">
                <a:latin typeface="微软雅黑" panose="020B0503020204020204" pitchFamily="34" charset="-122"/>
                <a:ea typeface="微软雅黑" panose="020B0503020204020204" pitchFamily="34" charset="-122"/>
              </a:endParaRPr>
            </a:p>
          </p:txBody>
        </p:sp>
        <p:sp>
          <p:nvSpPr>
            <p:cNvPr id="16" name="TextBox 47"/>
            <p:cNvSpPr txBox="1"/>
            <p:nvPr/>
          </p:nvSpPr>
          <p:spPr>
            <a:xfrm>
              <a:off x="3479256" y="2200320"/>
              <a:ext cx="2053687" cy="377075"/>
            </a:xfrm>
            <a:prstGeom prst="rect">
              <a:avLst/>
            </a:prstGeom>
            <a:noFill/>
          </p:spPr>
          <p:txBody>
            <a:bodyPr wrap="none" rtlCol="0">
              <a:spAutoFit/>
            </a:bodyPr>
            <a:lstStyle/>
            <a:p>
              <a:pPr algn="ctr"/>
              <a:r>
                <a:rPr lang="en-US" altLang="zh-CN" sz="2665" b="1" dirty="0">
                  <a:latin typeface="微软雅黑" panose="020B0503020204020204" pitchFamily="34" charset="-122"/>
                  <a:ea typeface="微软雅黑" panose="020B0503020204020204" pitchFamily="34" charset="-122"/>
                </a:rPr>
                <a:t>2013</a:t>
              </a:r>
              <a:r>
                <a:rPr lang="zh-CN" altLang="en-US" sz="2665" b="1" dirty="0">
                  <a:latin typeface="微软雅黑" panose="020B0503020204020204" pitchFamily="34" charset="-122"/>
                  <a:ea typeface="微软雅黑" panose="020B0503020204020204" pitchFamily="34" charset="-122"/>
                </a:rPr>
                <a:t>（以太坊）</a:t>
              </a:r>
              <a:endParaRPr lang="zh-CN" altLang="en-US" sz="2665" b="1" dirty="0">
                <a:latin typeface="微软雅黑" panose="020B0503020204020204" pitchFamily="34" charset="-122"/>
                <a:ea typeface="微软雅黑" panose="020B0503020204020204" pitchFamily="34" charset="-122"/>
              </a:endParaRPr>
            </a:p>
          </p:txBody>
        </p:sp>
        <p:sp>
          <p:nvSpPr>
            <p:cNvPr id="17" name="TextBox 49"/>
            <p:cNvSpPr txBox="1"/>
            <p:nvPr/>
          </p:nvSpPr>
          <p:spPr>
            <a:xfrm>
              <a:off x="6266271" y="2217404"/>
              <a:ext cx="2895264" cy="377075"/>
            </a:xfrm>
            <a:prstGeom prst="rect">
              <a:avLst/>
            </a:prstGeom>
            <a:noFill/>
          </p:spPr>
          <p:txBody>
            <a:bodyPr wrap="none" rtlCol="0">
              <a:spAutoFit/>
            </a:bodyPr>
            <a:lstStyle/>
            <a:p>
              <a:pPr algn="ctr"/>
              <a:r>
                <a:rPr lang="en-US" altLang="zh-CN" sz="2665" b="1" dirty="0">
                  <a:latin typeface="微软雅黑" panose="020B0503020204020204" pitchFamily="34" charset="-122"/>
                  <a:ea typeface="微软雅黑" panose="020B0503020204020204" pitchFamily="34" charset="-122"/>
                </a:rPr>
                <a:t>2015</a:t>
              </a:r>
              <a:r>
                <a:rPr lang="zh-CN" altLang="en-US" sz="2665" b="1" dirty="0">
                  <a:latin typeface="微软雅黑" panose="020B0503020204020204" pitchFamily="34" charset="-122"/>
                  <a:ea typeface="微软雅黑" panose="020B0503020204020204" pitchFamily="34" charset="-122"/>
                </a:rPr>
                <a:t>（</a:t>
              </a:r>
              <a:r>
                <a:rPr lang="en-US" altLang="zh-CN" sz="2665" b="1" dirty="0">
                  <a:latin typeface="微软雅黑" panose="020B0503020204020204" pitchFamily="34" charset="-122"/>
                  <a:ea typeface="微软雅黑" panose="020B0503020204020204" pitchFamily="34" charset="-122"/>
                </a:rPr>
                <a:t>Hyperledger</a:t>
              </a:r>
              <a:r>
                <a:rPr lang="zh-CN" altLang="en-US" sz="2665" b="1" dirty="0">
                  <a:latin typeface="微软雅黑" panose="020B0503020204020204" pitchFamily="34" charset="-122"/>
                  <a:ea typeface="微软雅黑" panose="020B0503020204020204" pitchFamily="34" charset="-122"/>
                </a:rPr>
                <a:t>）</a:t>
              </a:r>
              <a:endParaRPr lang="zh-CN" altLang="en-US" sz="2665" b="1" dirty="0">
                <a:latin typeface="微软雅黑" panose="020B0503020204020204" pitchFamily="34" charset="-122"/>
                <a:ea typeface="微软雅黑" panose="020B0503020204020204" pitchFamily="34" charset="-122"/>
              </a:endParaRPr>
            </a:p>
          </p:txBody>
        </p:sp>
      </p:grpSp>
      <p:sp>
        <p:nvSpPr>
          <p:cNvPr id="18" name="矩形 17"/>
          <p:cNvSpPr/>
          <p:nvPr/>
        </p:nvSpPr>
        <p:spPr>
          <a:xfrm>
            <a:off x="1824643" y="1500897"/>
            <a:ext cx="8344855" cy="584775"/>
          </a:xfrm>
          <a:prstGeom prst="rect">
            <a:avLst/>
          </a:prstGeom>
        </p:spPr>
        <p:txBody>
          <a:bodyPr wrap="square">
            <a:spAutoFit/>
          </a:bodyPr>
          <a:lstStyle/>
          <a:p>
            <a:pPr algn="ctr"/>
            <a:r>
              <a:rPr lang="zh-CN" altLang="zh-CN" sz="3200" b="1" dirty="0">
                <a:latin typeface="微软雅黑" panose="020B0503020204020204" pitchFamily="34" charset="-122"/>
                <a:ea typeface="微软雅黑" panose="020B0503020204020204" pitchFamily="34" charset="-122"/>
              </a:rPr>
              <a:t>区块链是</a:t>
            </a:r>
            <a:r>
              <a:rPr lang="en-US" altLang="zh-CN" sz="3200" b="1" dirty="0">
                <a:latin typeface="微软雅黑" panose="020B0503020204020204" pitchFamily="34" charset="-122"/>
                <a:ea typeface="微软雅黑" panose="020B0503020204020204" pitchFamily="34" charset="-122"/>
              </a:rPr>
              <a:t>2008</a:t>
            </a:r>
            <a:r>
              <a:rPr lang="zh-CN" altLang="zh-CN" sz="3200" b="1" dirty="0">
                <a:latin typeface="微软雅黑" panose="020B0503020204020204" pitchFamily="34" charset="-122"/>
                <a:ea typeface="微软雅黑" panose="020B0503020204020204" pitchFamily="34" charset="-122"/>
              </a:rPr>
              <a:t>年由中本聪第一次提出</a:t>
            </a:r>
            <a:endParaRPr lang="zh-CN" altLang="en-US" sz="3200" b="1" dirty="0">
              <a:latin typeface="微软雅黑" panose="020B0503020204020204" pitchFamily="34" charset="-122"/>
              <a:ea typeface="微软雅黑" panose="020B0503020204020204" pitchFamily="34" charset="-122"/>
            </a:endParaRPr>
          </a:p>
        </p:txBody>
      </p:sp>
      <p:sp>
        <p:nvSpPr>
          <p:cNvPr id="19" name="矩形 18"/>
          <p:cNvSpPr/>
          <p:nvPr/>
        </p:nvSpPr>
        <p:spPr>
          <a:xfrm>
            <a:off x="455519" y="3921601"/>
            <a:ext cx="10830421" cy="2431435"/>
          </a:xfrm>
          <a:prstGeom prst="rect">
            <a:avLst/>
          </a:prstGeom>
        </p:spPr>
        <p:txBody>
          <a:bodyPr wrap="square">
            <a:spAutoFit/>
          </a:bodyPr>
          <a:lstStyle/>
          <a:p>
            <a:pPr algn="just"/>
            <a:r>
              <a:rPr lang="zh-CN" altLang="en-US" sz="2800" b="1" dirty="0">
                <a:latin typeface="华文新魏" panose="02010800040101010101" pitchFamily="2" charset="-122"/>
                <a:ea typeface="华文新魏" panose="02010800040101010101" pitchFamily="2" charset="-122"/>
              </a:rPr>
              <a:t>区块链是</a:t>
            </a:r>
            <a:r>
              <a:rPr lang="zh-CN" altLang="en-US" sz="2800" b="1" dirty="0">
                <a:solidFill>
                  <a:srgbClr val="FF0000"/>
                </a:solidFill>
                <a:latin typeface="华文新魏" panose="02010800040101010101" pitchFamily="2" charset="-122"/>
                <a:ea typeface="华文新魏" panose="02010800040101010101" pitchFamily="2" charset="-122"/>
              </a:rPr>
              <a:t>去中心化</a:t>
            </a:r>
            <a:r>
              <a:rPr lang="zh-CN" altLang="en-US" sz="2800" b="1" dirty="0">
                <a:latin typeface="华文新魏" panose="02010800040101010101" pitchFamily="2" charset="-122"/>
                <a:ea typeface="华文新魏" panose="02010800040101010101" pitchFamily="2" charset="-122"/>
              </a:rPr>
              <a:t>的</a:t>
            </a:r>
            <a:r>
              <a:rPr lang="zh-CN" altLang="en-US" sz="2800" b="1" dirty="0">
                <a:solidFill>
                  <a:srgbClr val="0070C0"/>
                </a:solidFill>
                <a:latin typeface="华文新魏" panose="02010800040101010101" pitchFamily="2" charset="-122"/>
                <a:ea typeface="华文新魏" panose="02010800040101010101" pitchFamily="2" charset="-122"/>
              </a:rPr>
              <a:t>分布式数据库（帐本）</a:t>
            </a:r>
            <a:r>
              <a:rPr lang="zh-CN" altLang="en-US" sz="2800" b="1" dirty="0">
                <a:latin typeface="华文新魏" panose="02010800040101010101" pitchFamily="2" charset="-122"/>
                <a:ea typeface="华文新魏" panose="02010800040101010101" pitchFamily="2" charset="-122"/>
              </a:rPr>
              <a:t>技术。</a:t>
            </a:r>
            <a:r>
              <a:rPr lang="zh-CN" altLang="zh-CN" sz="2800" b="1" dirty="0">
                <a:latin typeface="华文新魏" panose="02010800040101010101" pitchFamily="2" charset="-122"/>
                <a:ea typeface="华文新魏" panose="02010800040101010101" pitchFamily="2" charset="-122"/>
              </a:rPr>
              <a:t>区块链技术是利用</a:t>
            </a:r>
            <a:r>
              <a:rPr lang="zh-CN" altLang="zh-CN" sz="3200" b="1" dirty="0">
                <a:solidFill>
                  <a:srgbClr val="FF0000"/>
                </a:solidFill>
                <a:latin typeface="华文新魏" panose="02010800040101010101" pitchFamily="2" charset="-122"/>
                <a:ea typeface="华文新魏" panose="02010800040101010101" pitchFamily="2" charset="-122"/>
              </a:rPr>
              <a:t>块链式</a:t>
            </a:r>
            <a:r>
              <a:rPr lang="zh-CN" altLang="zh-CN" sz="2800" b="1" dirty="0">
                <a:latin typeface="华文新魏" panose="02010800040101010101" pitchFamily="2" charset="-122"/>
                <a:ea typeface="华文新魏" panose="02010800040101010101" pitchFamily="2" charset="-122"/>
              </a:rPr>
              <a:t>数据结构来</a:t>
            </a:r>
            <a:r>
              <a:rPr lang="zh-CN" altLang="zh-CN" sz="2800" b="1" dirty="0">
                <a:solidFill>
                  <a:srgbClr val="0070C0"/>
                </a:solidFill>
                <a:latin typeface="华文新魏" panose="02010800040101010101" pitchFamily="2" charset="-122"/>
                <a:ea typeface="华文新魏" panose="02010800040101010101" pitchFamily="2" charset="-122"/>
              </a:rPr>
              <a:t>验证</a:t>
            </a:r>
            <a:r>
              <a:rPr lang="zh-CN" altLang="zh-CN" sz="2800" b="1" dirty="0">
                <a:latin typeface="华文新魏" panose="02010800040101010101" pitchFamily="2" charset="-122"/>
                <a:ea typeface="华文新魏" panose="02010800040101010101" pitchFamily="2" charset="-122"/>
              </a:rPr>
              <a:t>与</a:t>
            </a:r>
            <a:r>
              <a:rPr lang="zh-CN" altLang="zh-CN" sz="2800" b="1" dirty="0">
                <a:solidFill>
                  <a:srgbClr val="0070C0"/>
                </a:solidFill>
                <a:latin typeface="华文新魏" panose="02010800040101010101" pitchFamily="2" charset="-122"/>
                <a:ea typeface="华文新魏" panose="02010800040101010101" pitchFamily="2" charset="-122"/>
              </a:rPr>
              <a:t>存储</a:t>
            </a:r>
            <a:r>
              <a:rPr lang="zh-CN" altLang="zh-CN" sz="2800" b="1" dirty="0">
                <a:latin typeface="华文新魏" panose="02010800040101010101" pitchFamily="2" charset="-122"/>
                <a:ea typeface="华文新魏" panose="02010800040101010101" pitchFamily="2" charset="-122"/>
              </a:rPr>
              <a:t>数据、利用分布式节点</a:t>
            </a:r>
            <a:r>
              <a:rPr lang="zh-CN" altLang="zh-CN" sz="3200" b="1" dirty="0">
                <a:solidFill>
                  <a:srgbClr val="FF0000"/>
                </a:solidFill>
                <a:latin typeface="华文新魏" panose="02010800040101010101" pitchFamily="2" charset="-122"/>
                <a:ea typeface="华文新魏" panose="02010800040101010101" pitchFamily="2" charset="-122"/>
              </a:rPr>
              <a:t>共识算法</a:t>
            </a:r>
            <a:r>
              <a:rPr lang="zh-CN" altLang="zh-CN" sz="2800" b="1" dirty="0">
                <a:latin typeface="华文新魏" panose="02010800040101010101" pitchFamily="2" charset="-122"/>
                <a:ea typeface="华文新魏" panose="02010800040101010101" pitchFamily="2" charset="-122"/>
              </a:rPr>
              <a:t>来</a:t>
            </a:r>
            <a:r>
              <a:rPr lang="zh-CN" altLang="zh-CN" sz="2800" b="1" dirty="0">
                <a:solidFill>
                  <a:srgbClr val="0070C0"/>
                </a:solidFill>
                <a:latin typeface="华文新魏" panose="02010800040101010101" pitchFamily="2" charset="-122"/>
                <a:ea typeface="华文新魏" panose="02010800040101010101" pitchFamily="2" charset="-122"/>
              </a:rPr>
              <a:t>生成</a:t>
            </a:r>
            <a:r>
              <a:rPr lang="zh-CN" altLang="zh-CN" sz="2800" b="1" dirty="0">
                <a:latin typeface="华文新魏" panose="02010800040101010101" pitchFamily="2" charset="-122"/>
                <a:ea typeface="华文新魏" panose="02010800040101010101" pitchFamily="2" charset="-122"/>
              </a:rPr>
              <a:t>和</a:t>
            </a:r>
            <a:r>
              <a:rPr lang="zh-CN" altLang="zh-CN" sz="2800" b="1" dirty="0">
                <a:solidFill>
                  <a:srgbClr val="0070C0"/>
                </a:solidFill>
                <a:latin typeface="华文新魏" panose="02010800040101010101" pitchFamily="2" charset="-122"/>
                <a:ea typeface="华文新魏" panose="02010800040101010101" pitchFamily="2" charset="-122"/>
              </a:rPr>
              <a:t>更新</a:t>
            </a:r>
            <a:r>
              <a:rPr lang="zh-CN" altLang="zh-CN" sz="2800" b="1" dirty="0">
                <a:latin typeface="华文新魏" panose="02010800040101010101" pitchFamily="2" charset="-122"/>
                <a:ea typeface="华文新魏" panose="02010800040101010101" pitchFamily="2" charset="-122"/>
              </a:rPr>
              <a:t>数据、利用</a:t>
            </a:r>
            <a:r>
              <a:rPr lang="zh-CN" altLang="zh-CN" sz="3200" b="1" dirty="0">
                <a:solidFill>
                  <a:srgbClr val="FF0000"/>
                </a:solidFill>
                <a:latin typeface="华文新魏" panose="02010800040101010101" pitchFamily="2" charset="-122"/>
                <a:ea typeface="华文新魏" panose="02010800040101010101" pitchFamily="2" charset="-122"/>
              </a:rPr>
              <a:t>密码学</a:t>
            </a:r>
            <a:r>
              <a:rPr lang="zh-CN" altLang="zh-CN" sz="2800" b="1" dirty="0">
                <a:latin typeface="华文新魏" panose="02010800040101010101" pitchFamily="2" charset="-122"/>
                <a:ea typeface="华文新魏" panose="02010800040101010101" pitchFamily="2" charset="-122"/>
              </a:rPr>
              <a:t>的方式保证数据</a:t>
            </a:r>
            <a:r>
              <a:rPr lang="zh-CN" altLang="zh-CN" sz="2800" b="1" dirty="0">
                <a:solidFill>
                  <a:srgbClr val="0070C0"/>
                </a:solidFill>
                <a:latin typeface="华文新魏" panose="02010800040101010101" pitchFamily="2" charset="-122"/>
                <a:ea typeface="华文新魏" panose="02010800040101010101" pitchFamily="2" charset="-122"/>
              </a:rPr>
              <a:t>传输</a:t>
            </a:r>
            <a:r>
              <a:rPr lang="zh-CN" altLang="zh-CN" sz="2800" b="1" dirty="0">
                <a:latin typeface="华文新魏" panose="02010800040101010101" pitchFamily="2" charset="-122"/>
                <a:ea typeface="华文新魏" panose="02010800040101010101" pitchFamily="2" charset="-122"/>
              </a:rPr>
              <a:t>和</a:t>
            </a:r>
            <a:r>
              <a:rPr lang="zh-CN" altLang="zh-CN" sz="2800" b="1" dirty="0">
                <a:solidFill>
                  <a:srgbClr val="0070C0"/>
                </a:solidFill>
                <a:latin typeface="华文新魏" panose="02010800040101010101" pitchFamily="2" charset="-122"/>
                <a:ea typeface="华文新魏" panose="02010800040101010101" pitchFamily="2" charset="-122"/>
              </a:rPr>
              <a:t>访问</a:t>
            </a:r>
            <a:r>
              <a:rPr lang="zh-CN" altLang="zh-CN" sz="2800" b="1" dirty="0">
                <a:latin typeface="华文新魏" panose="02010800040101010101" pitchFamily="2" charset="-122"/>
                <a:ea typeface="华文新魏" panose="02010800040101010101" pitchFamily="2" charset="-122"/>
              </a:rPr>
              <a:t>的安全、利用由自动化脚本代码组成的</a:t>
            </a:r>
            <a:r>
              <a:rPr lang="zh-CN" altLang="zh-CN" sz="3200" b="1" dirty="0">
                <a:solidFill>
                  <a:srgbClr val="FF0000"/>
                </a:solidFill>
                <a:latin typeface="华文新魏" panose="02010800040101010101" pitchFamily="2" charset="-122"/>
                <a:ea typeface="华文新魏" panose="02010800040101010101" pitchFamily="2" charset="-122"/>
              </a:rPr>
              <a:t>智能合约</a:t>
            </a:r>
            <a:r>
              <a:rPr lang="zh-CN" altLang="zh-CN" sz="2800" b="1" dirty="0">
                <a:latin typeface="华文新魏" panose="02010800040101010101" pitchFamily="2" charset="-122"/>
                <a:ea typeface="华文新魏" panose="02010800040101010101" pitchFamily="2" charset="-122"/>
              </a:rPr>
              <a:t>来</a:t>
            </a:r>
            <a:r>
              <a:rPr lang="zh-CN" altLang="zh-CN" sz="2800" b="1" dirty="0">
                <a:solidFill>
                  <a:srgbClr val="0070C0"/>
                </a:solidFill>
                <a:latin typeface="华文新魏" panose="02010800040101010101" pitchFamily="2" charset="-122"/>
                <a:ea typeface="华文新魏" panose="02010800040101010101" pitchFamily="2" charset="-122"/>
              </a:rPr>
              <a:t>编程</a:t>
            </a:r>
            <a:r>
              <a:rPr lang="zh-CN" altLang="zh-CN" sz="2800" b="1" dirty="0">
                <a:latin typeface="华文新魏" panose="02010800040101010101" pitchFamily="2" charset="-122"/>
                <a:ea typeface="华文新魏" panose="02010800040101010101" pitchFamily="2" charset="-122"/>
              </a:rPr>
              <a:t>和</a:t>
            </a:r>
            <a:r>
              <a:rPr lang="zh-CN" altLang="zh-CN" sz="2800" b="1" dirty="0">
                <a:solidFill>
                  <a:srgbClr val="0070C0"/>
                </a:solidFill>
                <a:latin typeface="华文新魏" panose="02010800040101010101" pitchFamily="2" charset="-122"/>
                <a:ea typeface="华文新魏" panose="02010800040101010101" pitchFamily="2" charset="-122"/>
              </a:rPr>
              <a:t>操作</a:t>
            </a:r>
            <a:r>
              <a:rPr lang="zh-CN" altLang="zh-CN" sz="2800" b="1" dirty="0">
                <a:latin typeface="华文新魏" panose="02010800040101010101" pitchFamily="2" charset="-122"/>
                <a:ea typeface="华文新魏" panose="02010800040101010101" pitchFamily="2" charset="-122"/>
              </a:rPr>
              <a:t>数据的一种全新的</a:t>
            </a:r>
            <a:r>
              <a:rPr lang="zh-CN" altLang="zh-CN" sz="2800" b="1" dirty="0">
                <a:solidFill>
                  <a:srgbClr val="FF0000"/>
                </a:solidFill>
                <a:latin typeface="华文新魏" panose="02010800040101010101" pitchFamily="2" charset="-122"/>
                <a:ea typeface="华文新魏" panose="02010800040101010101" pitchFamily="2" charset="-122"/>
              </a:rPr>
              <a:t>分布式基础架构</a:t>
            </a:r>
            <a:r>
              <a:rPr lang="zh-CN" altLang="zh-CN" sz="2800" b="1" dirty="0">
                <a:latin typeface="华文新魏" panose="02010800040101010101" pitchFamily="2" charset="-122"/>
                <a:ea typeface="华文新魏" panose="02010800040101010101" pitchFamily="2" charset="-122"/>
              </a:rPr>
              <a:t>与</a:t>
            </a:r>
            <a:r>
              <a:rPr lang="zh-CN" altLang="zh-CN" sz="2800" b="1" dirty="0">
                <a:solidFill>
                  <a:srgbClr val="FF0000"/>
                </a:solidFill>
                <a:latin typeface="华文新魏" panose="02010800040101010101" pitchFamily="2" charset="-122"/>
                <a:ea typeface="华文新魏" panose="02010800040101010101" pitchFamily="2" charset="-122"/>
              </a:rPr>
              <a:t>计算范式</a:t>
            </a:r>
            <a:endParaRPr lang="zh-CN" altLang="zh-CN" sz="2800" b="1" dirty="0">
              <a:solidFill>
                <a:srgbClr val="FF0000"/>
              </a:solidFill>
              <a:latin typeface="华文新魏" panose="02010800040101010101" pitchFamily="2" charset="-122"/>
              <a:ea typeface="华文新魏"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31085" y="746235"/>
            <a:ext cx="1032596" cy="486347"/>
          </a:xfrm>
          <a:prstGeom prst="rect">
            <a:avLst/>
          </a:prstGeom>
        </p:spPr>
      </p:pic>
      <p:pic>
        <p:nvPicPr>
          <p:cNvPr id="5" name="图片 4"/>
          <p:cNvPicPr>
            <a:picLocks noChangeAspect="1"/>
          </p:cNvPicPr>
          <p:nvPr/>
        </p:nvPicPr>
        <p:blipFill>
          <a:blip r:embed="rId2"/>
          <a:stretch>
            <a:fillRect/>
          </a:stretch>
        </p:blipFill>
        <p:spPr>
          <a:xfrm>
            <a:off x="283779" y="385257"/>
            <a:ext cx="11624441" cy="5631915"/>
          </a:xfrm>
          <a:prstGeom prst="rect">
            <a:avLst/>
          </a:prstGeom>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31085" y="746235"/>
            <a:ext cx="1032596" cy="486347"/>
          </a:xfrm>
          <a:prstGeom prst="rect">
            <a:avLst/>
          </a:prstGeom>
        </p:spPr>
      </p:pic>
      <p:pic>
        <p:nvPicPr>
          <p:cNvPr id="2" name="图片 1"/>
          <p:cNvPicPr>
            <a:picLocks noChangeAspect="1"/>
          </p:cNvPicPr>
          <p:nvPr/>
        </p:nvPicPr>
        <p:blipFill>
          <a:blip r:embed="rId2"/>
          <a:stretch>
            <a:fillRect/>
          </a:stretch>
        </p:blipFill>
        <p:spPr>
          <a:xfrm>
            <a:off x="1074403" y="252393"/>
            <a:ext cx="10043193" cy="6017028"/>
          </a:xfrm>
          <a:prstGeom prst="rect">
            <a:avLst/>
          </a:prstGeom>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31085" y="746235"/>
            <a:ext cx="1032596" cy="486347"/>
          </a:xfrm>
          <a:prstGeom prst="rect">
            <a:avLst/>
          </a:prstGeom>
        </p:spPr>
      </p:pic>
      <p:pic>
        <p:nvPicPr>
          <p:cNvPr id="3" name="图片 2"/>
          <p:cNvPicPr>
            <a:picLocks noChangeAspect="1"/>
          </p:cNvPicPr>
          <p:nvPr/>
        </p:nvPicPr>
        <p:blipFill>
          <a:blip r:embed="rId2"/>
          <a:stretch>
            <a:fillRect/>
          </a:stretch>
        </p:blipFill>
        <p:spPr>
          <a:xfrm>
            <a:off x="809297" y="299492"/>
            <a:ext cx="10344133" cy="6259016"/>
          </a:xfrm>
          <a:prstGeom prst="rect">
            <a:avLst/>
          </a:prstGeom>
        </p:spPr>
      </p:pic>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p:nvPr/>
        </p:nvSpPr>
        <p:spPr>
          <a:xfrm>
            <a:off x="235131" y="2573382"/>
            <a:ext cx="11704320" cy="1110344"/>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marL="0" indent="0" algn="ctr">
              <a:lnSpc>
                <a:spcPct val="150000"/>
              </a:lnSpc>
              <a:buNone/>
            </a:pPr>
            <a:r>
              <a:rPr lang="en-US" altLang="zh-CN" sz="4400" b="1" dirty="0">
                <a:solidFill>
                  <a:srgbClr val="4472C4">
                    <a:lumMod val="75000"/>
                  </a:srgbClr>
                </a:solidFill>
                <a:latin typeface="微软雅黑" panose="020B0503020204020204" pitchFamily="34" charset="-122"/>
              </a:rPr>
              <a:t>5.3</a:t>
            </a:r>
            <a:r>
              <a:rPr lang="zh-CN" altLang="en-US" sz="4400" b="1" dirty="0">
                <a:solidFill>
                  <a:srgbClr val="4472C4">
                    <a:lumMod val="75000"/>
                  </a:srgbClr>
                </a:solidFill>
                <a:latin typeface="微软雅黑" panose="020B0503020204020204" pitchFamily="34" charset="-122"/>
              </a:rPr>
              <a:t>、零知识证明在区块链中的应用</a:t>
            </a:r>
            <a:endParaRPr lang="zh-CN" altLang="en-US" sz="4400" b="1" dirty="0">
              <a:solidFill>
                <a:srgbClr val="4472C4">
                  <a:lumMod val="75000"/>
                </a:srgbClr>
              </a:solidFill>
              <a:latin typeface="微软雅黑" panose="020B0503020204020204" pitchFamily="34" charset="-122"/>
            </a:endParaRPr>
          </a:p>
          <a:p>
            <a:pPr marL="0" indent="0" algn="ctr">
              <a:lnSpc>
                <a:spcPct val="150000"/>
              </a:lnSpc>
              <a:buNone/>
            </a:pPr>
            <a:endParaRPr lang="zh-CN" altLang="en-US" sz="4400" b="1" dirty="0">
              <a:solidFill>
                <a:srgbClr val="4472C4">
                  <a:lumMod val="75000"/>
                </a:srgbClr>
              </a:solidFill>
              <a:latin typeface="微软雅黑" panose="020B0503020204020204" pitchFamily="34" charset="-122"/>
            </a:endParaRPr>
          </a:p>
          <a:p>
            <a:pPr marL="0" indent="0" algn="ctr">
              <a:lnSpc>
                <a:spcPct val="150000"/>
              </a:lnSpc>
              <a:buNone/>
            </a:pPr>
            <a:endParaRPr lang="en-US" altLang="zh-CN" sz="4400" b="1" dirty="0">
              <a:solidFill>
                <a:srgbClr val="4472C4">
                  <a:lumMod val="75000"/>
                </a:srgbClr>
              </a:solidFill>
              <a:latin typeface="微软雅黑" panose="020B0503020204020204" pitchFamily="34" charset="-122"/>
            </a:endParaRPr>
          </a:p>
        </p:txBody>
      </p:sp>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304017" y="660682"/>
            <a:ext cx="11583965" cy="50637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273269" y="438334"/>
            <a:ext cx="11645462" cy="5525967"/>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236483" y="270223"/>
            <a:ext cx="11719034" cy="5937537"/>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217739" y="280908"/>
            <a:ext cx="11603421" cy="567186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446987" y="409904"/>
            <a:ext cx="11103882" cy="53192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627360" y="6207760"/>
            <a:ext cx="2387600" cy="369332"/>
          </a:xfrm>
          <a:prstGeom prst="rect">
            <a:avLst/>
          </a:prstGeom>
          <a:noFill/>
        </p:spPr>
        <p:txBody>
          <a:bodyPr wrap="square" rtlCol="0">
            <a:spAutoFit/>
          </a:bodyPr>
          <a:lstStyle/>
          <a:p>
            <a:fld id="{47C2DCE8-8A90-4E2D-9483-2E8C12DE3575}" type="datetime1">
              <a:rPr lang="zh-CN" altLang="en-US" smtClean="0">
                <a:solidFill>
                  <a:prstClr val="black"/>
                </a:solidFill>
              </a:rPr>
            </a:fld>
            <a:endParaRPr lang="zh-CN" altLang="en-US" dirty="0">
              <a:solidFill>
                <a:prstClr val="black"/>
              </a:solidFill>
            </a:endParaRPr>
          </a:p>
        </p:txBody>
      </p:sp>
      <p:pic>
        <p:nvPicPr>
          <p:cNvPr id="2" name="图片 1"/>
          <p:cNvPicPr>
            <a:picLocks noChangeAspect="1"/>
          </p:cNvPicPr>
          <p:nvPr/>
        </p:nvPicPr>
        <p:blipFill>
          <a:blip r:embed="rId1"/>
          <a:stretch>
            <a:fillRect/>
          </a:stretch>
        </p:blipFill>
        <p:spPr>
          <a:xfrm>
            <a:off x="325821" y="280908"/>
            <a:ext cx="11330152" cy="5776573"/>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Office 主题">
  <a:themeElements>
    <a:clrScheme name="自定义 15">
      <a:dk1>
        <a:sysClr val="windowText" lastClr="000000"/>
      </a:dk1>
      <a:lt1>
        <a:sysClr val="window" lastClr="FFFFFF"/>
      </a:lt1>
      <a:dk2>
        <a:srgbClr val="44546A"/>
      </a:dk2>
      <a:lt2>
        <a:srgbClr val="E7E6E6"/>
      </a:lt2>
      <a:accent1>
        <a:srgbClr val="FF0000"/>
      </a:accent1>
      <a:accent2>
        <a:srgbClr val="8F2D2D"/>
      </a:accent2>
      <a:accent3>
        <a:srgbClr val="A5A5A5"/>
      </a:accent3>
      <a:accent4>
        <a:srgbClr val="FFC000"/>
      </a:accent4>
      <a:accent5>
        <a:srgbClr val="4472C4"/>
      </a:accent5>
      <a:accent6>
        <a:srgbClr val="70AD47"/>
      </a:accent6>
      <a:hlink>
        <a:srgbClr val="0563C1"/>
      </a:hlink>
      <a:folHlink>
        <a:srgbClr val="954F72"/>
      </a:folHlink>
    </a:clrScheme>
    <a:fontScheme name="officeplus">
      <a:majorFont>
        <a:latin typeface="Calibri Light"/>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自定义 336">
      <a:dk1>
        <a:sysClr val="windowText" lastClr="000000"/>
      </a:dk1>
      <a:lt1>
        <a:sysClr val="window" lastClr="FFFFFF"/>
      </a:lt1>
      <a:dk2>
        <a:srgbClr val="44546A"/>
      </a:dk2>
      <a:lt2>
        <a:srgbClr val="E7E6E6"/>
      </a:lt2>
      <a:accent1>
        <a:srgbClr val="0154BC"/>
      </a:accent1>
      <a:accent2>
        <a:srgbClr val="90D0FD"/>
      </a:accent2>
      <a:accent3>
        <a:srgbClr val="0154BC"/>
      </a:accent3>
      <a:accent4>
        <a:srgbClr val="90D0FD"/>
      </a:accent4>
      <a:accent5>
        <a:srgbClr val="0154BC"/>
      </a:accent5>
      <a:accent6>
        <a:srgbClr val="90D0FD"/>
      </a:accent6>
      <a:hlink>
        <a:srgbClr val="0154BC"/>
      </a:hlink>
      <a:folHlink>
        <a:srgbClr val="90D0FD"/>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7444</Words>
  <Application>WPS 演示</Application>
  <PresentationFormat>宽屏</PresentationFormat>
  <Paragraphs>533</Paragraphs>
  <Slides>104</Slides>
  <Notes>1</Notes>
  <HiddenSlides>0</HiddenSlides>
  <MMClips>0</MMClips>
  <ScaleCrop>false</ScaleCrop>
  <HeadingPairs>
    <vt:vector size="8" baseType="variant">
      <vt:variant>
        <vt:lpstr>已用的字体</vt:lpstr>
      </vt:variant>
      <vt:variant>
        <vt:i4>33</vt:i4>
      </vt:variant>
      <vt:variant>
        <vt:lpstr>主题</vt:lpstr>
      </vt:variant>
      <vt:variant>
        <vt:i4>2</vt:i4>
      </vt:variant>
      <vt:variant>
        <vt:lpstr>嵌入 OLE 服务器</vt:lpstr>
      </vt:variant>
      <vt:variant>
        <vt:i4>1</vt:i4>
      </vt:variant>
      <vt:variant>
        <vt:lpstr>幻灯片标题</vt:lpstr>
      </vt:variant>
      <vt:variant>
        <vt:i4>104</vt:i4>
      </vt:variant>
    </vt:vector>
  </HeadingPairs>
  <TitlesOfParts>
    <vt:vector size="140" baseType="lpstr">
      <vt:lpstr>Arial</vt:lpstr>
      <vt:lpstr>方正书宋_GBK</vt:lpstr>
      <vt:lpstr>Wingdings</vt:lpstr>
      <vt:lpstr>微软雅黑</vt:lpstr>
      <vt:lpstr>Levenim MT</vt:lpstr>
      <vt:lpstr>Thonburi</vt:lpstr>
      <vt:lpstr>Segoe UI Light</vt:lpstr>
      <vt:lpstr>苹方-简</vt:lpstr>
      <vt:lpstr>迷你简粗倩</vt:lpstr>
      <vt:lpstr>Arial</vt:lpstr>
      <vt:lpstr>Microsoft YaHei</vt:lpstr>
      <vt:lpstr>SimSun</vt:lpstr>
      <vt:lpstr>宋体</vt:lpstr>
      <vt:lpstr>Times New Roman</vt:lpstr>
      <vt:lpstr>PingFang SC</vt:lpstr>
      <vt:lpstr>华文新魏</vt:lpstr>
      <vt:lpstr>仿宋</vt:lpstr>
      <vt:lpstr>华文琥珀</vt:lpstr>
      <vt:lpstr>-apple-system</vt:lpstr>
      <vt:lpstr>SimHei</vt:lpstr>
      <vt:lpstr>黑体</vt:lpstr>
      <vt:lpstr>新宋体</vt:lpstr>
      <vt:lpstr>Symbol</vt:lpstr>
      <vt:lpstr>Kingsoft Sign</vt:lpstr>
      <vt:lpstr>Cambria Math</vt:lpstr>
      <vt:lpstr>Helvetica</vt:lpstr>
      <vt:lpstr>LMRoman10-Regular</vt:lpstr>
      <vt:lpstr>Calibri</vt:lpstr>
      <vt:lpstr>Arial Unicode MS</vt:lpstr>
      <vt:lpstr>等线</vt:lpstr>
      <vt:lpstr>汉仪中等线KW</vt:lpstr>
      <vt:lpstr>Calibri Light</vt:lpstr>
      <vt:lpstr>BatangChe</vt:lpstr>
      <vt:lpstr>Office 主题</vt:lpstr>
      <vt:lpstr>1_自定义设计方案</vt:lpstr>
      <vt:lpstr>Visio.Drawing.11</vt:lpstr>
      <vt:lpstr>PowerPoint 演示文稿</vt:lpstr>
      <vt:lpstr>题纲</vt:lpstr>
      <vt:lpstr>PowerPoint 演示文稿</vt:lpstr>
      <vt:lpstr>PowerPoint 演示文稿</vt:lpstr>
      <vt:lpstr>国外情况</vt:lpstr>
      <vt:lpstr>国外情况</vt:lpstr>
      <vt:lpstr>国外情况</vt:lpstr>
      <vt:lpstr>PowerPoint 演示文稿</vt:lpstr>
      <vt:lpstr>区块链历史</vt:lpstr>
      <vt:lpstr>发展历程</vt:lpstr>
      <vt:lpstr>区块链与比特币</vt:lpstr>
      <vt:lpstr>区块链分类</vt:lpstr>
      <vt:lpstr>PowerPoint 演示文稿</vt:lpstr>
      <vt:lpstr>区块链基础技术架构</vt:lpstr>
      <vt:lpstr>区块链</vt:lpstr>
      <vt:lpstr>PowerPoint 演示文稿</vt:lpstr>
      <vt:lpstr>价值互联网</vt:lpstr>
      <vt:lpstr>价值互联网</vt:lpstr>
      <vt:lpstr>价值互联网</vt:lpstr>
      <vt:lpstr>PowerPoint 演示文稿</vt:lpstr>
      <vt:lpstr>特点1：去中心化</vt:lpstr>
      <vt:lpstr>优势：P2P交易</vt:lpstr>
      <vt:lpstr>特点2：分布式账本</vt:lpstr>
      <vt:lpstr>特点3：安全保障</vt:lpstr>
      <vt:lpstr>PowerPoint 演示文稿</vt:lpstr>
      <vt:lpstr>PowerPoint 演示文稿</vt:lpstr>
      <vt:lpstr>PowerPoint 演示文稿</vt:lpstr>
      <vt:lpstr> </vt:lpstr>
      <vt:lpstr> </vt:lpstr>
      <vt:lpstr> </vt:lpstr>
      <vt:lpstr> </vt:lpstr>
      <vt:lpstr>PowerPoint 演示文稿</vt:lpstr>
      <vt:lpstr>PowerPoint 演示文稿</vt:lpstr>
      <vt:lpstr>PowerPoint 演示文稿</vt:lpstr>
      <vt:lpstr>PowerPoint 演示文稿</vt:lpstr>
      <vt:lpstr> </vt:lpstr>
      <vt:lpstr>PowerPoint 演示文稿</vt:lpstr>
      <vt:lpstr>公钥-&gt;比特币地址</vt:lpstr>
      <vt:lpstr>公钥-&gt;比特币地址</vt:lpstr>
      <vt:lpstr>公钥-&gt;比特币地址</vt:lpstr>
      <vt:lpstr>公钥-&gt;比特币地址</vt:lpstr>
      <vt:lpstr>公钥-&gt;比特币地址</vt:lpstr>
      <vt:lpstr>PowerPoint 演示文稿</vt:lpstr>
      <vt:lpstr>PowerPoint 演示文稿</vt:lpstr>
      <vt:lpstr>PowerPoint 演示文稿</vt:lpstr>
      <vt:lpstr>PowerPoint 演示文稿</vt:lpstr>
      <vt:lpstr>PowerPoint 演示文稿</vt:lpstr>
      <vt:lpstr>PowerPoint 演示文稿</vt:lpstr>
      <vt:lpstr>3.2 有限域上的椭圆曲线 </vt:lpstr>
      <vt:lpstr>椭圆曲线离散对数问题 </vt:lpstr>
      <vt:lpstr>3.3 Secp256k1椭圆曲线 </vt:lpstr>
      <vt:lpstr>3.3 Secp256k1椭圆曲线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我们在区块链方面 的其他工作</vt:lpstr>
      <vt:lpstr>我们在区块链方面 的其他工作</vt:lpstr>
      <vt:lpstr> Good Luck!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帐户</dc:creator>
  <cp:lastModifiedBy>wanghuaqun</cp:lastModifiedBy>
  <cp:revision>813</cp:revision>
  <dcterms:created xsi:type="dcterms:W3CDTF">2021-08-19T12:51:39Z</dcterms:created>
  <dcterms:modified xsi:type="dcterms:W3CDTF">2021-08-19T12:51:39Z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2052-3.8.1.6116</vt:lpwstr>
  </property>
</Properties>
</file>