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61" r:id="rId4"/>
    <p:sldId id="262" r:id="rId5"/>
    <p:sldId id="319" r:id="rId6"/>
    <p:sldId id="298" r:id="rId7"/>
    <p:sldId id="299" r:id="rId8"/>
    <p:sldId id="300" r:id="rId9"/>
    <p:sldId id="301" r:id="rId10"/>
    <p:sldId id="302" r:id="rId11"/>
    <p:sldId id="303" r:id="rId12"/>
    <p:sldId id="320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21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318" r:id="rId32"/>
    <p:sldId id="317" r:id="rId33"/>
    <p:sldId id="312" r:id="rId34"/>
    <p:sldId id="313" r:id="rId35"/>
    <p:sldId id="314" r:id="rId36"/>
    <p:sldId id="315" r:id="rId37"/>
    <p:sldId id="316" r:id="rId38"/>
    <p:sldId id="295" r:id="rId39"/>
    <p:sldId id="296" r:id="rId4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9A39"/>
    <a:srgbClr val="6C1A00"/>
    <a:srgbClr val="FE9202"/>
    <a:srgbClr val="1D3A00"/>
    <a:srgbClr val="007033"/>
    <a:srgbClr val="E7FF01"/>
    <a:srgbClr val="5EEC3C"/>
    <a:srgbClr val="990099"/>
    <a:srgbClr val="CC0099"/>
    <a:srgbClr val="00A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80" d="100"/>
          <a:sy n="80" d="100"/>
        </p:scale>
        <p:origin x="888" y="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86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69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24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65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3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96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23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66589" y="1808225"/>
            <a:ext cx="4733855" cy="152705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3066" y="3793390"/>
            <a:ext cx="5497378" cy="763525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281175"/>
            <a:ext cx="8246070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359510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 algn="l"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 algn="l"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 algn="l"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 algn="l"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281175"/>
            <a:ext cx="6566315" cy="725349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60" y="1197405"/>
            <a:ext cx="6566315" cy="3511061"/>
          </a:xfrm>
        </p:spPr>
        <p:txBody>
          <a:bodyPr/>
          <a:lstStyle>
            <a:lvl1pPr algn="l">
              <a:defRPr sz="2800">
                <a:solidFill>
                  <a:schemeClr val="accent5">
                    <a:lumMod val="40000"/>
                    <a:lumOff val="60000"/>
                  </a:schemeClr>
                </a:solidFill>
              </a:defRPr>
            </a:lvl1pPr>
            <a:lvl2pPr algn="l"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2pPr>
            <a:lvl3pPr algn="l"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 algn="l"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4pPr>
            <a:lvl5pPr algn="l"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281175"/>
            <a:ext cx="8246070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5552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27917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 algn="ctr"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 algn="ctr"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 algn="ctr"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 algn="ctr"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2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27917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 algn="ctr"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 algn="ctr"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 algn="ctr"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 algn="ctr"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m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tm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1808225"/>
            <a:ext cx="7940660" cy="1832460"/>
          </a:xfrm>
        </p:spPr>
        <p:txBody>
          <a:bodyPr/>
          <a:lstStyle/>
          <a:p>
            <a:r>
              <a:rPr lang="en-US" dirty="0" smtClean="0"/>
              <a:t>Some Recent Results on AI Security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80" y="3793390"/>
            <a:ext cx="7940660" cy="76352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Written by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Minze</a:t>
            </a:r>
            <a:r>
              <a:rPr lang="en-US" altLang="zh-CN" dirty="0" smtClean="0"/>
              <a:t> Xu, </a:t>
            </a:r>
            <a:r>
              <a:rPr lang="en-US" altLang="zh-CN" dirty="0" err="1" smtClean="0"/>
              <a:t>Boyu</a:t>
            </a:r>
            <a:r>
              <a:rPr lang="en-US" altLang="zh-CN" dirty="0" smtClean="0"/>
              <a:t> Zhu, Wei Tong, </a:t>
            </a:r>
            <a:r>
              <a:rPr lang="en-US" altLang="zh-CN" dirty="0" err="1" smtClean="0"/>
              <a:t>Yunlong</a:t>
            </a:r>
            <a:r>
              <a:rPr lang="en-US" altLang="zh-CN" dirty="0" smtClean="0"/>
              <a:t> Mao, Yuan Zhang, </a:t>
            </a:r>
            <a:r>
              <a:rPr lang="en-US" altLang="zh-CN" dirty="0" err="1" smtClean="0"/>
              <a:t>Jingyu</a:t>
            </a:r>
            <a:r>
              <a:rPr lang="en-US" altLang="zh-CN" dirty="0" smtClean="0"/>
              <a:t> Hua</a:t>
            </a:r>
            <a:endParaRPr lang="en-US" altLang="zh-CN" dirty="0"/>
          </a:p>
          <a:p>
            <a:r>
              <a:rPr lang="en-US" altLang="zh-CN" dirty="0" smtClean="0"/>
              <a:t>Speaker: Sheng Zhong (Nanjing University)</a:t>
            </a:r>
            <a:endParaRPr lang="en-US" altLang="zh-CN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Protection for </a:t>
            </a:r>
            <a:r>
              <a:rPr lang="en-US" altLang="zh-CN" dirty="0" err="1"/>
              <a:t>MLaaS</a:t>
            </a:r>
            <a:r>
              <a:rPr lang="en-US" altLang="zh-CN" dirty="0"/>
              <a:t> Provider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96260" y="1350110"/>
            <a:ext cx="3970330" cy="3512215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/>
              <a:t>Privacy-preserving model training: Make the </a:t>
            </a:r>
            <a:r>
              <a:rPr lang="en-US" altLang="zh-CN" sz="1600" dirty="0" smtClean="0"/>
              <a:t>recovery of </a:t>
            </a:r>
            <a:r>
              <a:rPr lang="en-US" altLang="zh-CN" sz="1600" dirty="0"/>
              <a:t>data less effective, by distorting raw data </a:t>
            </a:r>
            <a:r>
              <a:rPr lang="en-US" altLang="zh-CN" sz="1600" dirty="0" smtClean="0"/>
              <a:t>with </a:t>
            </a:r>
            <a:r>
              <a:rPr lang="en-US" altLang="zh-CN" sz="1600" dirty="0"/>
              <a:t>privacy techniques such as differential privacy.</a:t>
            </a:r>
          </a:p>
          <a:p>
            <a:pPr marL="0" indent="0" algn="l">
              <a:lnSpc>
                <a:spcPct val="80000"/>
              </a:lnSpc>
              <a:buNone/>
            </a:pPr>
            <a:r>
              <a:rPr lang="en-US" altLang="zh-CN" sz="1600" dirty="0"/>
              <a:t>        DP-SGD (CCS’16)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/>
              <a:t>Privacy-preserving model publishing: Ensure the original model can not be inversed by perturbing the </a:t>
            </a:r>
            <a:r>
              <a:rPr lang="en-US" altLang="zh-CN" sz="1600" dirty="0" smtClean="0"/>
              <a:t>model.</a:t>
            </a:r>
            <a:endParaRPr lang="en-US" altLang="zh-CN" sz="1600" dirty="0"/>
          </a:p>
          <a:p>
            <a:pPr marL="0" indent="0" algn="l">
              <a:lnSpc>
                <a:spcPct val="80000"/>
              </a:lnSpc>
              <a:buNone/>
            </a:pPr>
            <a:r>
              <a:rPr lang="en-US" altLang="zh-CN" sz="1600" dirty="0"/>
              <a:t>        Yu et</a:t>
            </a:r>
            <a:r>
              <a:rPr lang="zh-CN" altLang="en-US" sz="1600" dirty="0"/>
              <a:t> </a:t>
            </a:r>
            <a:r>
              <a:rPr lang="en-US" altLang="zh-CN" sz="1600" dirty="0"/>
              <a:t>al.</a:t>
            </a:r>
            <a:r>
              <a:rPr lang="zh-CN" altLang="en-US" sz="1600" dirty="0"/>
              <a:t> </a:t>
            </a:r>
            <a:r>
              <a:rPr lang="en-US" altLang="zh-CN" sz="1600" dirty="0"/>
              <a:t>(S&amp;P’19)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/>
              <a:t>Adversarial training based defense: The adversarial training on membership inference attack is added to model training, transforming the original minimization solution into a </a:t>
            </a:r>
            <a:r>
              <a:rPr lang="en-US" altLang="zh-CN" sz="1600" dirty="0" smtClean="0"/>
              <a:t>min-max </a:t>
            </a:r>
            <a:r>
              <a:rPr lang="en-US" altLang="zh-CN" sz="1600" dirty="0"/>
              <a:t>process.</a:t>
            </a:r>
          </a:p>
          <a:p>
            <a:pPr marL="0" indent="0" algn="l">
              <a:lnSpc>
                <a:spcPct val="80000"/>
              </a:lnSpc>
              <a:buNone/>
            </a:pPr>
            <a:r>
              <a:rPr lang="en-US" altLang="zh-CN" sz="1600" dirty="0"/>
              <a:t>        Nasr et al.</a:t>
            </a:r>
            <a:r>
              <a:rPr lang="zh-CN" altLang="en-US" sz="1600" dirty="0"/>
              <a:t> </a:t>
            </a:r>
            <a:r>
              <a:rPr lang="en-US" altLang="zh-CN" sz="1600" dirty="0"/>
              <a:t>(CCS’18)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385480" y="1350110"/>
            <a:ext cx="4309555" cy="3359510"/>
          </a:xfrm>
        </p:spPr>
        <p:txBody>
          <a:bodyPr>
            <a:noAutofit/>
          </a:bodyPr>
          <a:lstStyle/>
          <a:p>
            <a:pPr lvl="1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/>
              <a:t>Training with adversarial examples: To improve the model's ability to resist membership inference </a:t>
            </a:r>
            <a:r>
              <a:rPr lang="en-US" altLang="zh-CN" sz="1600" dirty="0" smtClean="0"/>
              <a:t>attacks, we train the </a:t>
            </a:r>
            <a:r>
              <a:rPr lang="en-US" altLang="zh-CN" sz="1600" dirty="0"/>
              <a:t>model with extended data set containing adversarial examples about membership attack.</a:t>
            </a:r>
          </a:p>
          <a:p>
            <a:pPr marL="457200" lvl="1" indent="0" algn="l">
              <a:lnSpc>
                <a:spcPct val="80000"/>
              </a:lnSpc>
              <a:buNone/>
            </a:pPr>
            <a:r>
              <a:rPr lang="en-US" altLang="zh-CN" sz="1600" dirty="0"/>
              <a:t>       </a:t>
            </a:r>
            <a:r>
              <a:rPr lang="en-US" altLang="zh-CN" sz="1600" dirty="0" err="1"/>
              <a:t>MemGuard</a:t>
            </a:r>
            <a:r>
              <a:rPr lang="en-US" altLang="zh-CN" sz="1600" dirty="0"/>
              <a:t> (CCS’18)</a:t>
            </a:r>
          </a:p>
          <a:p>
            <a:pPr lvl="1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/>
              <a:t>Protection based on </a:t>
            </a:r>
            <a:r>
              <a:rPr lang="en-US" altLang="zh-CN" sz="1600" dirty="0" smtClean="0"/>
              <a:t>query </a:t>
            </a:r>
            <a:r>
              <a:rPr lang="en-US" altLang="zh-CN" sz="1600" dirty="0"/>
              <a:t>analysis: Add a </a:t>
            </a:r>
            <a:r>
              <a:rPr lang="en-US" altLang="zh-CN" sz="1600" dirty="0" smtClean="0"/>
              <a:t>query </a:t>
            </a:r>
            <a:r>
              <a:rPr lang="en-US" altLang="zh-CN" sz="1600" dirty="0"/>
              <a:t>analysis module in the user query interface of </a:t>
            </a:r>
            <a:r>
              <a:rPr lang="en-US" altLang="zh-CN" sz="1600" dirty="0" err="1"/>
              <a:t>MLaaS</a:t>
            </a:r>
            <a:r>
              <a:rPr lang="en-US" altLang="zh-CN" sz="1600" dirty="0"/>
              <a:t>, </a:t>
            </a:r>
            <a:r>
              <a:rPr lang="en-US" altLang="zh-CN" sz="1600" dirty="0" smtClean="0"/>
              <a:t>and stop </a:t>
            </a:r>
            <a:r>
              <a:rPr lang="en-US" altLang="zh-CN" sz="1600" dirty="0"/>
              <a:t>suspicious user queries.</a:t>
            </a:r>
          </a:p>
          <a:p>
            <a:pPr marL="457200" lvl="1" indent="0" algn="l">
              <a:lnSpc>
                <a:spcPct val="80000"/>
              </a:lnSpc>
              <a:buNone/>
            </a:pPr>
            <a:r>
              <a:rPr lang="en-US" altLang="zh-CN" sz="1600" dirty="0"/>
              <a:t>       PRADA (EuroS&amp;P’19)</a:t>
            </a:r>
          </a:p>
          <a:p>
            <a:pPr lvl="1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/>
              <a:t>The </a:t>
            </a:r>
            <a:r>
              <a:rPr lang="en-US" altLang="zh-CN" sz="1600" dirty="0" smtClean="0"/>
              <a:t>attacks </a:t>
            </a:r>
            <a:r>
              <a:rPr lang="en-US" altLang="zh-CN" sz="1600" dirty="0"/>
              <a:t>and </a:t>
            </a:r>
            <a:r>
              <a:rPr lang="en-US" altLang="zh-CN" sz="1600" dirty="0" smtClean="0"/>
              <a:t>defense in </a:t>
            </a:r>
            <a:r>
              <a:rPr lang="en-US" altLang="zh-CN" sz="1600" dirty="0"/>
              <a:t>the </a:t>
            </a:r>
            <a:r>
              <a:rPr lang="en-US" altLang="zh-CN" sz="1600" dirty="0" err="1"/>
              <a:t>MLaaS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are being actively studied. </a:t>
            </a:r>
            <a:r>
              <a:rPr lang="en-US" altLang="zh-CN" sz="1600" smtClean="0"/>
              <a:t>There </a:t>
            </a:r>
            <a:r>
              <a:rPr lang="en-US" altLang="zh-CN" sz="1600" dirty="0"/>
              <a:t>are still many possibilities to be explored ……</a:t>
            </a:r>
          </a:p>
          <a:p>
            <a:pPr algn="l"/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4040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User’s </a:t>
            </a:r>
            <a:r>
              <a:rPr lang="en-US" altLang="zh-CN" dirty="0" smtClean="0"/>
              <a:t>Queries Leaked </a:t>
            </a:r>
            <a:r>
              <a:rPr lang="en-US" altLang="zh-CN" dirty="0"/>
              <a:t>to </a:t>
            </a:r>
            <a:r>
              <a:rPr lang="en-US" altLang="zh-CN" dirty="0" smtClean="0"/>
              <a:t>Service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48965" y="1197405"/>
            <a:ext cx="4886560" cy="351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lnSpc>
                <a:spcPts val="1800"/>
              </a:lnSpc>
              <a:spcBef>
                <a:spcPct val="20000"/>
              </a:spcBef>
              <a:buFont typeface="Wingdings" panose="05000000000000000000" pitchFamily="2" charset="2"/>
              <a:buChar char="n"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342900" lvl="1" indent="-342900">
              <a:lnSpc>
                <a:spcPts val="1800"/>
              </a:lnSpc>
              <a:spcBef>
                <a:spcPct val="20000"/>
              </a:spcBef>
              <a:buFont typeface="Wingdings" panose="05000000000000000000" pitchFamily="2" charset="2"/>
              <a:buChar char="n"/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 marL="342900" lvl="2" indent="-342900">
              <a:lnSpc>
                <a:spcPts val="1800"/>
              </a:lnSpc>
              <a:spcBef>
                <a:spcPct val="20000"/>
              </a:spcBef>
              <a:buFont typeface="Wingdings" panose="05000000000000000000" pitchFamily="2" charset="2"/>
              <a:buChar char="n"/>
              <a:defRPr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r>
              <a:rPr lang="en-US" altLang="zh-CN" dirty="0"/>
              <a:t>Need to protect:</a:t>
            </a:r>
          </a:p>
          <a:p>
            <a:pPr marL="0" indent="0">
              <a:buNone/>
            </a:pPr>
            <a:r>
              <a:rPr lang="en-US" altLang="zh-CN" dirty="0"/>
              <a:t>        (1) </a:t>
            </a:r>
            <a:r>
              <a:rPr lang="en-US" altLang="zh-CN" dirty="0" smtClean="0"/>
              <a:t>The queries;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       (2) Results </a:t>
            </a:r>
            <a:r>
              <a:rPr lang="en-US" altLang="zh-CN" dirty="0" smtClean="0"/>
              <a:t>of queries.</a:t>
            </a:r>
            <a:endParaRPr lang="en-US" altLang="zh-CN" dirty="0"/>
          </a:p>
          <a:p>
            <a:r>
              <a:rPr lang="en-US" altLang="zh-CN" dirty="0"/>
              <a:t>Present defense approaches</a:t>
            </a:r>
            <a:r>
              <a:rPr lang="zh-CN" altLang="en-US" dirty="0"/>
              <a:t>：</a:t>
            </a:r>
            <a:endParaRPr lang="en-US" altLang="zh-CN" dirty="0"/>
          </a:p>
          <a:p>
            <a:pPr marL="0" lvl="1" indent="0">
              <a:buNone/>
            </a:pPr>
            <a:r>
              <a:rPr lang="en-US" altLang="zh-CN" b="1" dirty="0"/>
              <a:t>        Homomorphic Encryption based</a:t>
            </a:r>
            <a:r>
              <a:rPr lang="zh-CN" altLang="en-US" b="1" dirty="0"/>
              <a:t> </a:t>
            </a:r>
            <a:r>
              <a:rPr lang="en-US" altLang="zh-CN" b="1" dirty="0"/>
              <a:t>methods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altLang="zh-CN" sz="1600" dirty="0"/>
              <a:t>DELPHI</a:t>
            </a:r>
            <a:r>
              <a:rPr lang="zh-CN" altLang="en-US" sz="1600" dirty="0"/>
              <a:t> </a:t>
            </a:r>
            <a:r>
              <a:rPr lang="en-US" altLang="zh-CN" sz="1600" dirty="0"/>
              <a:t>(</a:t>
            </a:r>
            <a:r>
              <a:rPr lang="en-US" altLang="zh-CN" sz="1600" dirty="0" err="1"/>
              <a:t>Usenix</a:t>
            </a:r>
            <a:r>
              <a:rPr lang="en-US" altLang="zh-CN" sz="1600" dirty="0"/>
              <a:t> Security’20)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altLang="zh-CN" sz="1600" dirty="0" err="1"/>
              <a:t>LoLa</a:t>
            </a:r>
            <a:r>
              <a:rPr lang="en-US" altLang="zh-CN" sz="1600" dirty="0"/>
              <a:t> (ICML’19)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altLang="zh-CN" sz="1600" dirty="0" err="1"/>
              <a:t>CryptoNets</a:t>
            </a:r>
            <a:r>
              <a:rPr lang="en-US" altLang="zh-CN" sz="1600" dirty="0"/>
              <a:t> (ICML’16)</a:t>
            </a:r>
          </a:p>
          <a:p>
            <a:pPr marL="0" lvl="1" indent="0">
              <a:buNone/>
            </a:pPr>
            <a:r>
              <a:rPr lang="en-US" altLang="zh-CN" b="1" dirty="0"/>
              <a:t>        Garbled Circuits based methods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altLang="zh-CN" sz="1600" dirty="0"/>
              <a:t>XONN (</a:t>
            </a:r>
            <a:r>
              <a:rPr lang="en-US" altLang="zh-CN" sz="1600" dirty="0" err="1"/>
              <a:t>Usenix</a:t>
            </a:r>
            <a:r>
              <a:rPr lang="en-US" altLang="zh-CN" sz="1600" dirty="0"/>
              <a:t> Security’19)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altLang="zh-CN" sz="1600" dirty="0" err="1"/>
              <a:t>MiniONN</a:t>
            </a:r>
            <a:r>
              <a:rPr lang="en-US" altLang="zh-CN" sz="1600" dirty="0"/>
              <a:t> (CCS’17)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altLang="zh-CN" sz="1600" dirty="0" err="1"/>
              <a:t>Trustzone</a:t>
            </a:r>
            <a:r>
              <a:rPr lang="en-US" altLang="zh-CN" sz="1600" dirty="0"/>
              <a:t> based</a:t>
            </a:r>
            <a:r>
              <a:rPr lang="zh-CN" altLang="en-US" sz="1600" dirty="0"/>
              <a:t> </a:t>
            </a:r>
            <a:r>
              <a:rPr lang="en-US" altLang="zh-CN" sz="1600" dirty="0"/>
              <a:t>method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altLang="zh-CN" sz="1600" dirty="0" err="1"/>
              <a:t>Narra</a:t>
            </a:r>
            <a:r>
              <a:rPr lang="en-US" altLang="zh-CN" sz="1600" dirty="0"/>
              <a:t> et al. (arxiv’19)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E4DEA6A0-9E72-41AC-B9D6-4C853AC7F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5341" y="2877159"/>
            <a:ext cx="3512399" cy="1068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89C59C3A-108C-428F-AB1B-DA1E9F8CE81D}"/>
              </a:ext>
            </a:extLst>
          </p:cNvPr>
          <p:cNvSpPr/>
          <p:nvPr/>
        </p:nvSpPr>
        <p:spPr bwMode="auto">
          <a:xfrm>
            <a:off x="5614503" y="2113635"/>
            <a:ext cx="2927702" cy="463846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DELPHI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：</a:t>
            </a:r>
            <a:endParaRPr kumimoji="0" lang="en-US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latin typeface="Times New Roman" panose="02020603050405020304" pitchFamily="18" charset="0"/>
              </a:rPr>
              <a:t>U</a:t>
            </a: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ser and provider enforce secure computing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027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9F6516AA-1078-4A92-892E-28356AD09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Privacy Issues in Machine Learning as a Service (</a:t>
            </a:r>
            <a:r>
              <a:rPr lang="en-US" altLang="zh-CN" sz="3600" dirty="0" err="1" smtClean="0"/>
              <a:t>MLaaS</a:t>
            </a:r>
            <a:r>
              <a:rPr lang="en-US" altLang="zh-CN" sz="3600" dirty="0" smtClean="0"/>
              <a:t>)</a:t>
            </a:r>
            <a:endParaRPr lang="en-US" altLang="zh-CN" sz="3600" dirty="0"/>
          </a:p>
          <a:p>
            <a:r>
              <a:rPr lang="en-US" altLang="zh-CN" sz="3600" dirty="0" smtClean="0">
                <a:solidFill>
                  <a:srgbClr val="FF0000"/>
                </a:solidFill>
              </a:rPr>
              <a:t>Adversarial Attacks</a:t>
            </a:r>
            <a:endParaRPr lang="en-US" altLang="zh-CN" sz="3600" dirty="0">
              <a:solidFill>
                <a:srgbClr val="FF0000"/>
              </a:solidFill>
            </a:endParaRPr>
          </a:p>
          <a:p>
            <a:r>
              <a:rPr lang="en-US" altLang="zh-CN" sz="3600" dirty="0" smtClean="0"/>
              <a:t>Adversarial Defense</a:t>
            </a:r>
            <a:endParaRPr lang="en-US" altLang="zh-CN" sz="3600" dirty="0"/>
          </a:p>
          <a:p>
            <a:r>
              <a:rPr lang="en-US" altLang="zh-CN" sz="3600" dirty="0" smtClean="0"/>
              <a:t>Backdoor Attacks on Neural Networks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74746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What is </a:t>
            </a:r>
            <a:r>
              <a:rPr lang="en-US" altLang="zh-CN" dirty="0" smtClean="0"/>
              <a:t>adversarial </a:t>
            </a:r>
            <a:r>
              <a:rPr lang="en-US" altLang="zh-CN" dirty="0"/>
              <a:t>example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8966" y="1502815"/>
            <a:ext cx="8398774" cy="106893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1700" dirty="0" smtClean="0">
                <a:ea typeface="微软雅黑" panose="020B0503020204020204" pitchFamily="34" charset="-122"/>
              </a:rPr>
              <a:t>Suppose a d</a:t>
            </a:r>
            <a:r>
              <a:rPr lang="en-US" altLang="zh-CN" sz="1700" dirty="0" smtClean="0">
                <a:ea typeface="微软雅黑" panose="020B0503020204020204" pitchFamily="34" charset="-122"/>
              </a:rPr>
              <a:t>eep </a:t>
            </a:r>
            <a:r>
              <a:rPr lang="en-US" altLang="zh-CN" sz="1700" dirty="0">
                <a:ea typeface="微软雅黑" panose="020B0503020204020204" pitchFamily="34" charset="-122"/>
              </a:rPr>
              <a:t>neural </a:t>
            </a:r>
            <a:r>
              <a:rPr lang="en-US" altLang="zh-CN" sz="1700" dirty="0" smtClean="0">
                <a:ea typeface="微软雅黑" panose="020B0503020204020204" pitchFamily="34" charset="-122"/>
              </a:rPr>
              <a:t>network </a:t>
            </a:r>
            <a:r>
              <a:rPr lang="en-US" altLang="zh-CN" sz="1700" dirty="0">
                <a:ea typeface="微软雅黑" panose="020B0503020204020204" pitchFamily="34" charset="-122"/>
              </a:rPr>
              <a:t>accurately </a:t>
            </a:r>
            <a:r>
              <a:rPr lang="en-US" altLang="zh-CN" sz="1700" dirty="0" smtClean="0">
                <a:ea typeface="微软雅黑" panose="020B0503020204020204" pitchFamily="34" charset="-122"/>
              </a:rPr>
              <a:t>classifies inputs </a:t>
            </a:r>
            <a:r>
              <a:rPr lang="en-US" altLang="zh-CN" sz="1700" dirty="0">
                <a:ea typeface="微软雅黑" panose="020B0503020204020204" pitchFamily="34" charset="-122"/>
              </a:rPr>
              <a:t>with high accuracy.</a:t>
            </a:r>
            <a:endParaRPr lang="zh-CN" altLang="en-US" sz="1700" dirty="0"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1700" dirty="0" smtClean="0">
                <a:ea typeface="微软雅黑" panose="020B0503020204020204" pitchFamily="34" charset="-122"/>
              </a:rPr>
              <a:t>Some </a:t>
            </a:r>
            <a:r>
              <a:rPr lang="en-US" altLang="zh-CN" sz="1700" dirty="0">
                <a:ea typeface="微软雅黑" panose="020B0503020204020204" pitchFamily="34" charset="-122"/>
              </a:rPr>
              <a:t>subtle perturbations that the human vision can hardly precept are added to the inputs (so-called </a:t>
            </a:r>
            <a:r>
              <a:rPr lang="en-US" altLang="zh-CN" sz="1700" dirty="0">
                <a:solidFill>
                  <a:srgbClr val="FF0000"/>
                </a:solidFill>
                <a:ea typeface="微软雅黑" panose="020B0503020204020204" pitchFamily="34" charset="-122"/>
              </a:rPr>
              <a:t>adversarial examples </a:t>
            </a:r>
            <a:r>
              <a:rPr lang="en-US" altLang="zh-CN" sz="1700" dirty="0">
                <a:ea typeface="微软雅黑" panose="020B0503020204020204" pitchFamily="34" charset="-122"/>
              </a:rPr>
              <a:t>are obtained), which causes the model to give incorrect classification results with high confidence.</a:t>
            </a:r>
            <a:endParaRPr lang="zh-CN" altLang="en-US" dirty="0"/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6370BE18-1007-4D9B-AE90-486EAB1A3296}"/>
              </a:ext>
            </a:extLst>
          </p:cNvPr>
          <p:cNvSpPr txBox="1">
            <a:spLocks/>
          </p:cNvSpPr>
          <p:nvPr/>
        </p:nvSpPr>
        <p:spPr>
          <a:xfrm>
            <a:off x="383804" y="4532643"/>
            <a:ext cx="4123035" cy="458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Attack on the autonomous driving system</a:t>
            </a:r>
            <a:endParaRPr lang="zh-CN" altLang="en-US" sz="1800" dirty="0"/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7EA42022-FA36-4A05-8E23-1CBFA64EFEFE}"/>
              </a:ext>
            </a:extLst>
          </p:cNvPr>
          <p:cNvSpPr txBox="1">
            <a:spLocks/>
          </p:cNvSpPr>
          <p:nvPr/>
        </p:nvSpPr>
        <p:spPr>
          <a:xfrm>
            <a:off x="4592476" y="4532644"/>
            <a:ext cx="4193551" cy="458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/>
              <a:t>Attack on the face recognition system</a:t>
            </a:r>
            <a:endParaRPr lang="zh-CN" altLang="en-US" sz="18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8CE7235-457A-46CA-8ADD-C099D0C0D8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71750"/>
            <a:ext cx="3712180" cy="183073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14871BC-7356-4E12-A648-A9B195CA72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77" y="2571750"/>
            <a:ext cx="3712180" cy="1830730"/>
          </a:xfrm>
          <a:prstGeom prst="rect">
            <a:avLst/>
          </a:prstGeom>
        </p:spPr>
      </p:pic>
      <p:sp>
        <p:nvSpPr>
          <p:cNvPr id="9" name="内容占位符 2">
            <a:extLst>
              <a:ext uri="{FF2B5EF4-FFF2-40B4-BE49-F238E27FC236}">
                <a16:creationId xmlns:a16="http://schemas.microsoft.com/office/drawing/2014/main" id="{B5A9E03E-E183-47CF-BAC8-B0CA47471165}"/>
              </a:ext>
            </a:extLst>
          </p:cNvPr>
          <p:cNvSpPr txBox="1">
            <a:spLocks/>
          </p:cNvSpPr>
          <p:nvPr/>
        </p:nvSpPr>
        <p:spPr>
          <a:xfrm>
            <a:off x="2229324" y="3884696"/>
            <a:ext cx="1805618" cy="4268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b="1" dirty="0" smtClean="0">
                <a:solidFill>
                  <a:srgbClr val="FF0000"/>
                </a:solidFill>
              </a:rPr>
              <a:t>Limit 100km/h</a:t>
            </a:r>
            <a:endParaRPr lang="en-US" altLang="zh-CN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03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Adversarial example: characteristics</a:t>
            </a:r>
            <a:endParaRPr lang="zh-CN" altLang="en-US" dirty="0"/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402071A1-7021-487D-88D7-33627B30979D}"/>
              </a:ext>
            </a:extLst>
          </p:cNvPr>
          <p:cNvSpPr txBox="1">
            <a:spLocks/>
          </p:cNvSpPr>
          <p:nvPr/>
        </p:nvSpPr>
        <p:spPr>
          <a:xfrm>
            <a:off x="6557164" y="1346671"/>
            <a:ext cx="2290575" cy="24837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n"/>
            </a:pPr>
            <a:r>
              <a:rPr lang="en-US" altLang="zh-CN" sz="1400" b="1" dirty="0" smtClean="0">
                <a:ea typeface="微软雅黑" panose="020B0503020204020204" pitchFamily="34" charset="-122"/>
              </a:rPr>
              <a:t>Concealment</a:t>
            </a:r>
            <a:r>
              <a:rPr lang="en-US" altLang="zh-CN" sz="1400" b="1" dirty="0">
                <a:ea typeface="微软雅黑" panose="020B0503020204020204" pitchFamily="34" charset="-122"/>
              </a:rPr>
              <a:t>: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Human eyes can </a:t>
            </a:r>
            <a:r>
              <a:rPr lang="en-US" altLang="zh-CN" sz="1400" dirty="0">
                <a:ea typeface="微软雅黑" panose="020B0503020204020204" pitchFamily="34" charset="-122"/>
              </a:rPr>
              <a:t>hardly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distinguish a </a:t>
            </a:r>
            <a:r>
              <a:rPr lang="en-US" altLang="zh-CN" sz="1400" dirty="0">
                <a:ea typeface="微软雅黑" panose="020B0503020204020204" pitchFamily="34" charset="-122"/>
              </a:rPr>
              <a:t>perturbed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picture from the original.</a:t>
            </a:r>
            <a:r>
              <a:rPr lang="zh-CN" altLang="en-US" sz="1400" dirty="0" smtClean="0">
                <a:ea typeface="微软雅黑" panose="020B0503020204020204" pitchFamily="34" charset="-122"/>
              </a:rPr>
              <a:t> </a:t>
            </a:r>
            <a:endParaRPr lang="en-US" altLang="zh-CN" sz="1400" dirty="0"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1400" b="1" dirty="0" smtClean="0">
                <a:ea typeface="微软雅黑" panose="020B0503020204020204" pitchFamily="34" charset="-122"/>
              </a:rPr>
              <a:t>Violations</a:t>
            </a:r>
            <a:r>
              <a:rPr lang="en-US" altLang="zh-CN" sz="1400" b="1" dirty="0">
                <a:ea typeface="微软雅黑" panose="020B0503020204020204" pitchFamily="34" charset="-122"/>
              </a:rPr>
              <a:t>: </a:t>
            </a:r>
            <a:r>
              <a:rPr lang="en-US" altLang="zh-CN" sz="1400" dirty="0">
                <a:ea typeface="微软雅黑" panose="020B0503020204020204" pitchFamily="34" charset="-122"/>
              </a:rPr>
              <a:t>Adversarial examples can compromise most classification task models based on various deep neural network architectures.</a:t>
            </a:r>
            <a:endParaRPr lang="en-US" altLang="zh-CN" sz="1400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5B66F550-DCDA-4237-8968-62C34751803C}"/>
              </a:ext>
            </a:extLst>
          </p:cNvPr>
          <p:cNvGrpSpPr/>
          <p:nvPr/>
        </p:nvGrpSpPr>
        <p:grpSpPr>
          <a:xfrm>
            <a:off x="296260" y="1197405"/>
            <a:ext cx="6177693" cy="2633018"/>
            <a:chOff x="1100312" y="3089067"/>
            <a:chExt cx="6177693" cy="2633018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B3A68DCE-9DFF-40AD-BB07-4741B70F6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5058" y="3094519"/>
              <a:ext cx="2922947" cy="2593178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BA00D5B3-0A81-422D-A4A9-3B7A71746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313" y="3089067"/>
              <a:ext cx="3307543" cy="1329666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61B2E5BB-C2DA-4B9B-ADB9-2417F10AD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312" y="4444422"/>
              <a:ext cx="3307543" cy="1277663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448965" y="4098800"/>
            <a:ext cx="7940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1400" b="1" dirty="0" smtClean="0">
                <a:ea typeface="微软雅黑" panose="020B0503020204020204" pitchFamily="34" charset="-122"/>
              </a:rPr>
              <a:t>Strength: </a:t>
            </a:r>
            <a:r>
              <a:rPr lang="en-US" altLang="zh-CN" sz="1400" dirty="0">
                <a:ea typeface="微软雅黑" panose="020B0503020204020204" pitchFamily="34" charset="-122"/>
              </a:rPr>
              <a:t>The classifier can be deceived to classify the input into any class; the attacker can generate universal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perturbations </a:t>
            </a:r>
            <a:r>
              <a:rPr lang="en-US" altLang="zh-CN" sz="1400" dirty="0">
                <a:ea typeface="微软雅黑" panose="020B0503020204020204" pitchFamily="34" charset="-122"/>
              </a:rPr>
              <a:t>to make the model misclassify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all possible inputs</a:t>
            </a:r>
            <a:r>
              <a:rPr lang="en-US" altLang="zh-CN" sz="1400" dirty="0">
                <a:ea typeface="微软雅黑" panose="020B0503020204020204" pitchFamily="34" charset="-122"/>
              </a:rPr>
              <a:t>.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1400" b="1" dirty="0">
                <a:ea typeface="微软雅黑" panose="020B0503020204020204" pitchFamily="34" charset="-122"/>
              </a:rPr>
              <a:t>Transferability:</a:t>
            </a:r>
            <a:r>
              <a:rPr lang="en-US" altLang="zh-CN" sz="1400" dirty="0">
                <a:ea typeface="微软雅黑" panose="020B0503020204020204" pitchFamily="34" charset="-122"/>
              </a:rPr>
              <a:t> The adversarial examples generated based on a particular model can also threaten the security of other similar models.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09177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Attack Methods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8966" y="1655520"/>
            <a:ext cx="8246070" cy="3054100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900" dirty="0">
                <a:ea typeface="微软雅黑" panose="020B0503020204020204" pitchFamily="34" charset="-122"/>
              </a:rPr>
              <a:t>Basic idea: </a:t>
            </a:r>
            <a:r>
              <a:rPr lang="en-US" altLang="zh-CN" sz="2900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Optimize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 </a:t>
            </a:r>
            <a:r>
              <a:rPr lang="en-US" altLang="zh-CN" sz="2900" dirty="0">
                <a:ea typeface="微软雅黑" panose="020B0503020204020204" pitchFamily="34" charset="-122"/>
              </a:rPr>
              <a:t>the perturbation strategy 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towards misclassification.</a:t>
            </a:r>
            <a:endParaRPr lang="en-US" altLang="zh-CN" sz="2900" dirty="0">
              <a:ea typeface="微软雅黑" panose="020B0503020204020204" pitchFamily="34" charset="-122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2900" dirty="0">
                <a:ea typeface="微软雅黑" panose="020B0503020204020204" pitchFamily="34" charset="-122"/>
              </a:rPr>
              <a:t>The loss function is related to the correct classification. We can make it more related to the classification we 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desire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!</a:t>
            </a:r>
            <a:r>
              <a:rPr lang="zh-CN" altLang="en-US" sz="2900" dirty="0" smtClean="0">
                <a:ea typeface="微软雅黑" panose="020B0503020204020204" pitchFamily="34" charset="-122"/>
              </a:rPr>
              <a:t> </a:t>
            </a:r>
            <a:endParaRPr lang="en-US" altLang="zh-CN" sz="2900" dirty="0"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900" dirty="0">
                <a:ea typeface="微软雅黑" panose="020B0503020204020204" pitchFamily="34" charset="-122"/>
              </a:rPr>
              <a:t>Optimization methods: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2900" dirty="0">
                <a:ea typeface="微软雅黑" panose="020B0503020204020204" pitchFamily="34" charset="-122"/>
              </a:rPr>
              <a:t>Choose 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an off-the-shelf </a:t>
            </a:r>
            <a:r>
              <a:rPr lang="en-US" altLang="zh-CN" sz="2900" dirty="0">
                <a:ea typeface="微软雅黑" panose="020B0503020204020204" pitchFamily="34" charset="-122"/>
              </a:rPr>
              <a:t>optimization method, 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e.g.,</a:t>
            </a:r>
            <a:r>
              <a:rPr lang="zh-CN" altLang="en-US" sz="2900" dirty="0" smtClean="0">
                <a:ea typeface="微软雅黑" panose="020B0503020204020204" pitchFamily="34" charset="-122"/>
              </a:rPr>
              <a:t> </a:t>
            </a:r>
            <a:r>
              <a:rPr lang="en-US" altLang="zh-CN" sz="2900" dirty="0">
                <a:ea typeface="微软雅黑" panose="020B0503020204020204" pitchFamily="34" charset="-122"/>
              </a:rPr>
              <a:t>Box-constrained L-BFGS</a:t>
            </a:r>
            <a:r>
              <a:rPr lang="zh-CN" altLang="en-US" sz="2900" dirty="0">
                <a:ea typeface="微软雅黑" panose="020B0503020204020204" pitchFamily="34" charset="-122"/>
              </a:rPr>
              <a:t> </a:t>
            </a:r>
            <a:r>
              <a:rPr lang="en-US" altLang="zh-CN" sz="2900" dirty="0">
                <a:ea typeface="微软雅黑" panose="020B0503020204020204" pitchFamily="34" charset="-122"/>
              </a:rPr>
              <a:t>[ICLR14]</a:t>
            </a:r>
            <a:r>
              <a:rPr lang="zh-CN" altLang="en-US" sz="2900" dirty="0">
                <a:ea typeface="微软雅黑" panose="020B0503020204020204" pitchFamily="34" charset="-122"/>
              </a:rPr>
              <a:t>。</a:t>
            </a:r>
            <a:endParaRPr lang="en-US" altLang="zh-CN" sz="2900" dirty="0">
              <a:ea typeface="微软雅黑" panose="020B0503020204020204" pitchFamily="34" charset="-122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2900" dirty="0" smtClean="0">
                <a:ea typeface="微软雅黑" panose="020B0503020204020204" pitchFamily="34" charset="-122"/>
              </a:rPr>
              <a:t>Find a novel reduction of </a:t>
            </a:r>
            <a:r>
              <a:rPr lang="en-US" altLang="zh-CN" sz="2900" dirty="0">
                <a:ea typeface="微软雅黑" panose="020B0503020204020204" pitchFamily="34" charset="-122"/>
              </a:rPr>
              <a:t>the optimization 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problem, e.g.,</a:t>
            </a:r>
            <a:r>
              <a:rPr lang="zh-CN" altLang="en-US" sz="2900" dirty="0" smtClean="0">
                <a:ea typeface="微软雅黑" panose="020B0503020204020204" pitchFamily="34" charset="-122"/>
              </a:rPr>
              <a:t> </a:t>
            </a:r>
            <a:r>
              <a:rPr lang="en-US" altLang="zh-CN" sz="2900" dirty="0" err="1">
                <a:ea typeface="微软雅黑" panose="020B0503020204020204" pitchFamily="34" charset="-122"/>
              </a:rPr>
              <a:t>Carlini</a:t>
            </a:r>
            <a:r>
              <a:rPr lang="en-US" altLang="zh-CN" sz="2900" dirty="0">
                <a:ea typeface="微软雅黑" panose="020B0503020204020204" pitchFamily="34" charset="-122"/>
              </a:rPr>
              <a:t>-Wagner Attack method[S&amp;P17] </a:t>
            </a:r>
            <a:r>
              <a:rPr lang="zh-CN" altLang="en-US" sz="2900" dirty="0">
                <a:ea typeface="微软雅黑" panose="020B0503020204020204" pitchFamily="34" charset="-122"/>
              </a:rPr>
              <a:t>。</a:t>
            </a:r>
            <a:endParaRPr lang="en-US" altLang="zh-CN" sz="2900" dirty="0"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900" dirty="0">
                <a:ea typeface="微软雅黑" panose="020B0503020204020204" pitchFamily="34" charset="-122"/>
              </a:rPr>
              <a:t>Optimization targets: 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2900" dirty="0">
                <a:ea typeface="微软雅黑" panose="020B0503020204020204" pitchFamily="34" charset="-122"/>
              </a:rPr>
              <a:t>Untargeted attack: aims 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at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 misclassification without a specific target class. </a:t>
            </a:r>
            <a:endParaRPr lang="en-US" altLang="zh-CN" sz="2900" dirty="0">
              <a:ea typeface="微软雅黑" panose="020B0503020204020204" pitchFamily="34" charset="-122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2900" dirty="0">
                <a:ea typeface="微软雅黑" panose="020B0503020204020204" pitchFamily="34" charset="-122"/>
              </a:rPr>
              <a:t>Targeted attack: makes the 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victim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 </a:t>
            </a:r>
            <a:r>
              <a:rPr lang="en-US" altLang="zh-CN" sz="2900" dirty="0">
                <a:ea typeface="微软雅黑" panose="020B0503020204020204" pitchFamily="34" charset="-122"/>
              </a:rPr>
              <a:t>model classify the input into the specified </a:t>
            </a:r>
            <a:r>
              <a:rPr lang="en-US" altLang="zh-CN" sz="2900" dirty="0" smtClean="0">
                <a:ea typeface="微软雅黑" panose="020B0503020204020204" pitchFamily="34" charset="-122"/>
              </a:rPr>
              <a:t>class</a:t>
            </a:r>
            <a:r>
              <a:rPr lang="en-US" altLang="zh-CN" sz="2900" dirty="0">
                <a:ea typeface="微软雅黑" panose="020B0503020204020204" pitchFamily="34" charset="-122"/>
              </a:rPr>
              <a:t>.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5665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Security models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8965" y="1808225"/>
            <a:ext cx="3970329" cy="259598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1400" b="1" dirty="0">
                <a:ea typeface="微软雅黑" panose="020B0503020204020204" pitchFamily="34" charset="-122"/>
              </a:rPr>
              <a:t>White box attack</a:t>
            </a:r>
            <a:r>
              <a:rPr lang="en-US" altLang="zh-CN" sz="1400" dirty="0">
                <a:ea typeface="微软雅黑" panose="020B0503020204020204" pitchFamily="34" charset="-122"/>
              </a:rPr>
              <a:t>: The attacker has complete knowledge about the victim model, including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the neural </a:t>
            </a:r>
            <a:r>
              <a:rPr lang="en-US" altLang="zh-CN" sz="1400" dirty="0">
                <a:ea typeface="微软雅黑" panose="020B0503020204020204" pitchFamily="34" charset="-122"/>
              </a:rPr>
              <a:t>network architecture and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the model </a:t>
            </a:r>
            <a:r>
              <a:rPr lang="en-US" altLang="zh-CN" sz="1400" dirty="0">
                <a:ea typeface="微软雅黑" panose="020B0503020204020204" pitchFamily="34" charset="-122"/>
              </a:rPr>
              <a:t>parameters. 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1400" b="1" dirty="0">
                <a:ea typeface="微软雅黑" panose="020B0503020204020204" pitchFamily="34" charset="-122"/>
              </a:rPr>
              <a:t>Black box attack</a:t>
            </a:r>
            <a:r>
              <a:rPr lang="en-US" altLang="zh-CN" sz="1400" dirty="0">
                <a:ea typeface="微软雅黑" panose="020B0503020204020204" pitchFamily="34" charset="-122"/>
              </a:rPr>
              <a:t>: The attacker has no knowledge of the neural network architecture, parameters,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or any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ea typeface="微软雅黑" panose="020B0503020204020204" pitchFamily="34" charset="-122"/>
              </a:rPr>
              <a:t>other information of the victim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model; it finds </a:t>
            </a:r>
            <a:r>
              <a:rPr lang="en-US" altLang="zh-CN" sz="1400" dirty="0">
                <a:ea typeface="微软雅黑" panose="020B0503020204020204" pitchFamily="34" charset="-122"/>
              </a:rPr>
              <a:t>adversarial examples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only by </a:t>
            </a:r>
            <a:r>
              <a:rPr lang="en-US" altLang="zh-CN" sz="1400" dirty="0">
                <a:ea typeface="微软雅黑" panose="020B0503020204020204" pitchFamily="34" charset="-122"/>
              </a:rPr>
              <a:t>querying the victim model. </a:t>
            </a:r>
          </a:p>
          <a:p>
            <a:pPr marL="342900" lvl="1" indent="-342900">
              <a:buFont typeface="Wingdings" panose="05000000000000000000" pitchFamily="2" charset="2"/>
              <a:buChar char="n"/>
            </a:pPr>
            <a:r>
              <a:rPr lang="en-US" altLang="zh-CN" sz="1400" b="1" dirty="0">
                <a:ea typeface="微软雅黑" panose="020B0503020204020204" pitchFamily="34" charset="-122"/>
              </a:rPr>
              <a:t>Gray box attack</a:t>
            </a:r>
            <a:r>
              <a:rPr lang="en-US" altLang="zh-CN" sz="1400" dirty="0">
                <a:ea typeface="微软雅黑" panose="020B0503020204020204" pitchFamily="34" charset="-122"/>
              </a:rPr>
              <a:t>: The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attacker knows only the </a:t>
            </a:r>
            <a:r>
              <a:rPr lang="en-US" altLang="zh-CN" sz="1400" dirty="0">
                <a:ea typeface="微软雅黑" panose="020B0503020204020204" pitchFamily="34" charset="-122"/>
              </a:rPr>
              <a:t>architecture of the victim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model, but </a:t>
            </a:r>
            <a:r>
              <a:rPr lang="en-US" altLang="zh-CN" sz="1400" dirty="0">
                <a:ea typeface="微软雅黑" panose="020B0503020204020204" pitchFamily="34" charset="-122"/>
              </a:rPr>
              <a:t>not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the parameters. </a:t>
            </a:r>
            <a:endParaRPr lang="en-US" altLang="zh-CN" sz="1400" dirty="0"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n"/>
            </a:pPr>
            <a:endParaRPr lang="zh-CN" altLang="en-US" sz="13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6F11D17-856E-4899-B00C-9EFB70657F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172" y="1655520"/>
            <a:ext cx="4432528" cy="2013053"/>
          </a:xfrm>
          <a:prstGeom prst="rect">
            <a:avLst/>
          </a:prstGeom>
        </p:spPr>
      </p:pic>
      <p:sp>
        <p:nvSpPr>
          <p:cNvPr id="5" name="内容占位符 2">
            <a:extLst>
              <a:ext uri="{FF2B5EF4-FFF2-40B4-BE49-F238E27FC236}">
                <a16:creationId xmlns:a16="http://schemas.microsoft.com/office/drawing/2014/main" id="{CF8A544D-8A27-4517-B176-87D13CA9C821}"/>
              </a:ext>
            </a:extLst>
          </p:cNvPr>
          <p:cNvSpPr txBox="1">
            <a:spLocks/>
          </p:cNvSpPr>
          <p:nvPr/>
        </p:nvSpPr>
        <p:spPr>
          <a:xfrm>
            <a:off x="5030115" y="3793390"/>
            <a:ext cx="3206806" cy="8578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>
                <a:solidFill>
                  <a:srgbClr val="0070C0"/>
                </a:solidFill>
                <a:ea typeface="微软雅黑" panose="020B0503020204020204" pitchFamily="34" charset="-122"/>
              </a:rPr>
              <a:t>Adversarial example attack for transfer learning—assuming that the teacher model </a:t>
            </a:r>
            <a:r>
              <a:rPr lang="en-US" altLang="zh-CN" sz="1800" dirty="0" smtClean="0">
                <a:solidFill>
                  <a:srgbClr val="0070C0"/>
                </a:solidFill>
                <a:ea typeface="微软雅黑" panose="020B0503020204020204" pitchFamily="34" charset="-122"/>
              </a:rPr>
              <a:t>is a white box </a:t>
            </a:r>
            <a:r>
              <a:rPr lang="en-US" altLang="zh-CN" sz="1800" dirty="0">
                <a:solidFill>
                  <a:srgbClr val="0070C0"/>
                </a:solidFill>
                <a:ea typeface="微软雅黑" panose="020B0503020204020204" pitchFamily="34" charset="-122"/>
              </a:rPr>
              <a:t>and the student model is </a:t>
            </a:r>
            <a:r>
              <a:rPr lang="en-US" altLang="zh-CN" sz="1800" dirty="0" smtClean="0">
                <a:solidFill>
                  <a:srgbClr val="0070C0"/>
                </a:solidFill>
                <a:ea typeface="微软雅黑" panose="020B0503020204020204" pitchFamily="34" charset="-122"/>
              </a:rPr>
              <a:t>a black box[USENIX18</a:t>
            </a:r>
            <a:r>
              <a:rPr lang="en-US" altLang="zh-CN" sz="1800" dirty="0">
                <a:solidFill>
                  <a:srgbClr val="0070C0"/>
                </a:solidFill>
                <a:ea typeface="微软雅黑" panose="020B0503020204020204" pitchFamily="34" charset="-122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339836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200" dirty="0"/>
              <a:t>Adversarial examples:</a:t>
            </a:r>
            <a:r>
              <a:rPr lang="zh-CN" altLang="en-US" sz="3200" dirty="0"/>
              <a:t> </a:t>
            </a:r>
            <a:r>
              <a:rPr lang="en-US" altLang="zh-CN" sz="3200" dirty="0"/>
              <a:t>Beyond classification tasks</a:t>
            </a:r>
            <a:endParaRPr lang="zh-CN" altLang="en-US" sz="3200" dirty="0"/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4B2ED088-85FE-499D-8582-5915AB3BC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94" y="3839824"/>
            <a:ext cx="4026506" cy="1152653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r>
              <a:rPr lang="en-US" altLang="zh-CN" sz="1600" dirty="0">
                <a:solidFill>
                  <a:schemeClr val="tx1"/>
                </a:solidFill>
                <a:ea typeface="微软雅黑" panose="020B0503020204020204" pitchFamily="34" charset="-122"/>
              </a:rPr>
              <a:t>Generate adversarial examples against the image autoencoder (a compression algorithm). The perturbed input will be classified </a:t>
            </a:r>
            <a:r>
              <a:rPr lang="en-US" altLang="zh-CN" sz="16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with a chosen wrong class label, </a:t>
            </a:r>
            <a:r>
              <a:rPr lang="en-US" altLang="zh-CN" sz="1600" dirty="0">
                <a:solidFill>
                  <a:schemeClr val="tx1"/>
                </a:solidFill>
                <a:ea typeface="微软雅黑" panose="020B0503020204020204" pitchFamily="34" charset="-122"/>
              </a:rPr>
              <a:t>after the encoding and decoding process.[S&amp;PW18]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C3A9BB4C-A168-4FC5-8E1D-E5DBA95F42A4}"/>
              </a:ext>
            </a:extLst>
          </p:cNvPr>
          <p:cNvSpPr txBox="1">
            <a:spLocks/>
          </p:cNvSpPr>
          <p:nvPr/>
        </p:nvSpPr>
        <p:spPr>
          <a:xfrm>
            <a:off x="295751" y="1316255"/>
            <a:ext cx="4308396" cy="732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1000"/>
              </a:spcBef>
              <a:buNone/>
            </a:pPr>
            <a:r>
              <a:rPr lang="en-US" altLang="zh-CN" sz="1600" dirty="0">
                <a:ea typeface="微软雅黑" panose="020B0503020204020204" pitchFamily="34" charset="-122"/>
              </a:rPr>
              <a:t>Adversarial example attacks against semantic segmentation model FCN</a:t>
            </a:r>
            <a:r>
              <a:rPr lang="zh-CN" altLang="en-US" sz="1600" dirty="0"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ea typeface="微软雅黑" panose="020B0503020204020204" pitchFamily="34" charset="-122"/>
              </a:rPr>
              <a:t>and</a:t>
            </a:r>
            <a:r>
              <a:rPr lang="zh-CN" altLang="en-US" sz="1600" dirty="0"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ea typeface="微软雅黑" panose="020B0503020204020204" pitchFamily="34" charset="-122"/>
              </a:rPr>
              <a:t>o</a:t>
            </a:r>
            <a:r>
              <a:rPr lang="en-US" altLang="zh-CN" sz="1600" dirty="0" smtClean="0">
                <a:ea typeface="微软雅黑" panose="020B0503020204020204" pitchFamily="34" charset="-122"/>
              </a:rPr>
              <a:t>bject </a:t>
            </a:r>
            <a:r>
              <a:rPr lang="en-US" altLang="zh-CN" sz="1600" dirty="0">
                <a:ea typeface="微软雅黑" panose="020B0503020204020204" pitchFamily="34" charset="-122"/>
              </a:rPr>
              <a:t>detection model Faster-RCNN[ICCV17]</a:t>
            </a:r>
          </a:p>
          <a:p>
            <a:pPr marL="457200" lvl="1" indent="0"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0DC0D0A1-2B72-4540-ACEA-2B2DCC966C75}"/>
              </a:ext>
            </a:extLst>
          </p:cNvPr>
          <p:cNvSpPr txBox="1">
            <a:spLocks/>
          </p:cNvSpPr>
          <p:nvPr/>
        </p:nvSpPr>
        <p:spPr>
          <a:xfrm>
            <a:off x="4572000" y="2510067"/>
            <a:ext cx="3933981" cy="1002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 dirty="0" smtClean="0">
                <a:ea typeface="微软雅黑" panose="020B0503020204020204" pitchFamily="34" charset="-122"/>
              </a:rPr>
              <a:t>In </a:t>
            </a:r>
            <a:r>
              <a:rPr lang="en-US" altLang="zh-CN" sz="1600" dirty="0">
                <a:ea typeface="微软雅黑" panose="020B0503020204020204" pitchFamily="34" charset="-122"/>
              </a:rPr>
              <a:t>content-based image retrieval,</a:t>
            </a:r>
            <a:r>
              <a:rPr lang="zh-CN" altLang="en-US" sz="1600" dirty="0"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ea typeface="微软雅黑" panose="020B0503020204020204" pitchFamily="34" charset="-122"/>
              </a:rPr>
              <a:t>the adversarial examples </a:t>
            </a:r>
            <a:r>
              <a:rPr lang="en-US" altLang="zh-CN" sz="1600" dirty="0" smtClean="0">
                <a:ea typeface="微软雅黑" panose="020B0503020204020204" pitchFamily="34" charset="-122"/>
              </a:rPr>
              <a:t>generated </a:t>
            </a:r>
            <a:r>
              <a:rPr lang="en-US" altLang="zh-CN" sz="1600" dirty="0" smtClean="0">
                <a:ea typeface="微软雅黑" panose="020B0503020204020204" pitchFamily="34" charset="-122"/>
              </a:rPr>
              <a:t>prevent images in the database </a:t>
            </a:r>
            <a:r>
              <a:rPr lang="en-US" altLang="zh-CN" sz="1600" dirty="0" smtClean="0">
                <a:ea typeface="微软雅黑" panose="020B0503020204020204" pitchFamily="34" charset="-122"/>
              </a:rPr>
              <a:t>from being </a:t>
            </a:r>
            <a:r>
              <a:rPr lang="en-US" altLang="zh-CN" sz="1600" dirty="0">
                <a:ea typeface="微软雅黑" panose="020B0503020204020204" pitchFamily="34" charset="-122"/>
              </a:rPr>
              <a:t>retrieved correctly.</a:t>
            </a:r>
            <a:r>
              <a:rPr lang="zh-CN" altLang="en-US" sz="1600" dirty="0"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ea typeface="微软雅黑" panose="020B0503020204020204" pitchFamily="34" charset="-122"/>
              </a:rPr>
              <a:t>[CVPR20]</a:t>
            </a:r>
          </a:p>
          <a:p>
            <a:pPr marL="457200" lvl="1" indent="0">
              <a:buNone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CE35FA7-8C9A-4E3B-AB8C-F9E6B2D024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83" y="1981643"/>
            <a:ext cx="2673132" cy="164364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93EBE43-2021-4AAA-A521-115D14F8C2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10" y="3560513"/>
            <a:ext cx="3647344" cy="778568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0FEF5858-5A57-43DA-AF4B-31583D212D7E}"/>
              </a:ext>
            </a:extLst>
          </p:cNvPr>
          <p:cNvGrpSpPr/>
          <p:nvPr/>
        </p:nvGrpSpPr>
        <p:grpSpPr>
          <a:xfrm>
            <a:off x="5174552" y="1230611"/>
            <a:ext cx="2451547" cy="1209775"/>
            <a:chOff x="7769582" y="1074324"/>
            <a:chExt cx="4732319" cy="279305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8F26E4A2-7EE0-4758-8C76-182E8186C9F4}"/>
                </a:ext>
              </a:extLst>
            </p:cNvPr>
            <p:cNvGrpSpPr/>
            <p:nvPr/>
          </p:nvGrpSpPr>
          <p:grpSpPr>
            <a:xfrm>
              <a:off x="7769582" y="1074324"/>
              <a:ext cx="4732319" cy="2198432"/>
              <a:chOff x="7769582" y="1074324"/>
              <a:chExt cx="4732319" cy="2198432"/>
            </a:xfrm>
          </p:grpSpPr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id="{C1EE95E6-FA1A-4452-8B87-29E43267FA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69582" y="1301664"/>
                <a:ext cx="936001" cy="720001"/>
              </a:xfrm>
              <a:prstGeom prst="rect">
                <a:avLst/>
              </a:prstGeom>
            </p:spPr>
          </p:pic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id="{154EFA7C-CEE1-406B-BEAA-C1B8740BC6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71984" y="2391879"/>
                <a:ext cx="952941" cy="720000"/>
              </a:xfrm>
              <a:prstGeom prst="rect">
                <a:avLst/>
              </a:prstGeom>
            </p:spPr>
          </p:pic>
          <p:sp>
            <p:nvSpPr>
              <p:cNvPr id="15" name="加号 14">
                <a:extLst>
                  <a:ext uri="{FF2B5EF4-FFF2-40B4-BE49-F238E27FC236}">
                    <a16:creationId xmlns:a16="http://schemas.microsoft.com/office/drawing/2014/main" id="{232313C3-0113-42F6-96D4-ADA4F842DD76}"/>
                  </a:ext>
                </a:extLst>
              </p:cNvPr>
              <p:cNvSpPr/>
              <p:nvPr/>
            </p:nvSpPr>
            <p:spPr>
              <a:xfrm>
                <a:off x="8044456" y="2013240"/>
                <a:ext cx="386255" cy="386255"/>
              </a:xfrm>
              <a:prstGeom prst="mathPlus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箭头: 右 24">
                <a:extLst>
                  <a:ext uri="{FF2B5EF4-FFF2-40B4-BE49-F238E27FC236}">
                    <a16:creationId xmlns:a16="http://schemas.microsoft.com/office/drawing/2014/main" id="{5278D5AF-FAF8-4A56-9200-8CCA035B75EE}"/>
                  </a:ext>
                </a:extLst>
              </p:cNvPr>
              <p:cNvSpPr/>
              <p:nvPr/>
            </p:nvSpPr>
            <p:spPr>
              <a:xfrm>
                <a:off x="8829497" y="2005624"/>
                <a:ext cx="386255" cy="386255"/>
              </a:xfrm>
              <a:prstGeom prst="rightArrow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id="{45F8BF36-F2A6-4FAA-B71E-26A2AB3A25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14464" y="1074324"/>
                <a:ext cx="1559153" cy="1165639"/>
              </a:xfrm>
              <a:prstGeom prst="rect">
                <a:avLst/>
              </a:prstGeom>
            </p:spPr>
          </p:pic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id="{79C55099-7B44-48FB-8622-07F2085762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25020" y="1998560"/>
                <a:ext cx="1685960" cy="1274196"/>
              </a:xfrm>
              <a:prstGeom prst="rect">
                <a:avLst/>
              </a:prstGeom>
            </p:spPr>
          </p:pic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7A9B4389-0FE9-460D-B68F-62123F2B08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79463" y="1386895"/>
                <a:ext cx="613829" cy="703287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内容占位符 2">
                <a:extLst>
                  <a:ext uri="{FF2B5EF4-FFF2-40B4-BE49-F238E27FC236}">
                    <a16:creationId xmlns:a16="http://schemas.microsoft.com/office/drawing/2014/main" id="{CC11B4A0-6A4C-4FAD-AF31-EE0850CF14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422951" y="1133054"/>
                <a:ext cx="1078950" cy="57640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0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zh-CN" sz="2000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human</a:t>
                </a:r>
                <a:endParaRPr lang="zh-CN" altLang="en-US" sz="20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3E1D4F3E-2E47-4138-85A7-02858F2B416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15752" y="2949162"/>
                <a:ext cx="851032" cy="97384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" name="内容占位符 2">
              <a:extLst>
                <a:ext uri="{FF2B5EF4-FFF2-40B4-BE49-F238E27FC236}">
                  <a16:creationId xmlns:a16="http://schemas.microsoft.com/office/drawing/2014/main" id="{07126F03-1B31-4857-BF4D-D8FB83951D5D}"/>
                </a:ext>
              </a:extLst>
            </p:cNvPr>
            <p:cNvSpPr txBox="1">
              <a:spLocks/>
            </p:cNvSpPr>
            <p:nvPr/>
          </p:nvSpPr>
          <p:spPr>
            <a:xfrm>
              <a:off x="8430712" y="3046546"/>
              <a:ext cx="1190786" cy="82083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zh-CN" sz="20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train</a:t>
              </a:r>
              <a:endPara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6436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Adversarial examples:</a:t>
            </a:r>
            <a:r>
              <a:rPr lang="zh-CN" altLang="en-US" dirty="0"/>
              <a:t> </a:t>
            </a:r>
            <a:r>
              <a:rPr lang="en-US" altLang="zh-CN" dirty="0"/>
              <a:t>Beyond the </a:t>
            </a:r>
            <a:r>
              <a:rPr lang="en-US" altLang="zh-CN" dirty="0" smtClean="0"/>
              <a:t>cyber</a:t>
            </a:r>
            <a:r>
              <a:rPr lang="en-US" altLang="zh-CN" dirty="0" smtClean="0"/>
              <a:t>space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BC61353-4486-4595-B419-E11AE58CC3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640" y="1890192"/>
            <a:ext cx="2595985" cy="1316766"/>
          </a:xfrm>
          <a:prstGeom prst="rect">
            <a:avLst/>
          </a:prstGeom>
        </p:spPr>
      </p:pic>
      <p:sp>
        <p:nvSpPr>
          <p:cNvPr id="5" name="内容占位符 2">
            <a:extLst>
              <a:ext uri="{FF2B5EF4-FFF2-40B4-BE49-F238E27FC236}">
                <a16:creationId xmlns:a16="http://schemas.microsoft.com/office/drawing/2014/main" id="{3980736D-795B-4584-B40B-2D603F0CC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920" y="1393390"/>
            <a:ext cx="3262849" cy="9936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1500" dirty="0">
                <a:solidFill>
                  <a:schemeClr val="tx1"/>
                </a:solidFill>
                <a:ea typeface="微软雅黑" panose="020B0503020204020204" pitchFamily="34" charset="-122"/>
              </a:rPr>
              <a:t>Adversarial examples in the physical space—generate adversarial examples by applying physical modifications to the objects. 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DA4A1CC-F5F0-49B3-BEE7-F6AA239CE572}"/>
              </a:ext>
            </a:extLst>
          </p:cNvPr>
          <p:cNvSpPr/>
          <p:nvPr/>
        </p:nvSpPr>
        <p:spPr>
          <a:xfrm>
            <a:off x="392922" y="2893279"/>
            <a:ext cx="295744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dirty="0">
                <a:ea typeface="微软雅黑" panose="020B0503020204020204" pitchFamily="34" charset="-122"/>
              </a:rPr>
              <a:t>Challenges </a:t>
            </a:r>
            <a:r>
              <a:rPr lang="en-US" altLang="zh-CN" sz="1500" dirty="0" smtClean="0">
                <a:ea typeface="微软雅黑" panose="020B0503020204020204" pitchFamily="34" charset="-122"/>
              </a:rPr>
              <a:t>in</a:t>
            </a:r>
            <a:r>
              <a:rPr lang="en-US" altLang="zh-CN" sz="1500" dirty="0" smtClean="0">
                <a:ea typeface="微软雅黑" panose="020B0503020204020204" pitchFamily="34" charset="-122"/>
              </a:rPr>
              <a:t> </a:t>
            </a:r>
            <a:r>
              <a:rPr lang="en-US" altLang="zh-CN" sz="1500" dirty="0">
                <a:ea typeface="微软雅黑" panose="020B0503020204020204" pitchFamily="34" charset="-122"/>
              </a:rPr>
              <a:t>launching this type of attacks: 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1500" dirty="0">
                <a:ea typeface="微软雅黑" panose="020B0503020204020204" pitchFamily="34" charset="-122"/>
              </a:rPr>
              <a:t>Limited lens perception;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1500" dirty="0">
                <a:ea typeface="微软雅黑" panose="020B0503020204020204" pitchFamily="34" charset="-122"/>
              </a:rPr>
              <a:t>No ability to perturb the background;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1500" dirty="0">
                <a:ea typeface="微软雅黑" panose="020B0503020204020204" pitchFamily="34" charset="-122"/>
              </a:rPr>
              <a:t>Environmental factors are highly variable;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1500" dirty="0">
                <a:ea typeface="微软雅黑" panose="020B0503020204020204" pitchFamily="34" charset="-122"/>
              </a:rPr>
              <a:t>The </a:t>
            </a:r>
            <a:r>
              <a:rPr lang="en-US" altLang="zh-CN" sz="1500" dirty="0" smtClean="0">
                <a:ea typeface="微软雅黑" panose="020B0503020204020204" pitchFamily="34" charset="-122"/>
              </a:rPr>
              <a:t>materials of objects also affect </a:t>
            </a:r>
            <a:r>
              <a:rPr lang="en-US" altLang="zh-CN" sz="1500" dirty="0">
                <a:ea typeface="微软雅黑" panose="020B0503020204020204" pitchFamily="34" charset="-122"/>
              </a:rPr>
              <a:t>the </a:t>
            </a:r>
            <a:r>
              <a:rPr lang="en-US" altLang="zh-CN" sz="1500" dirty="0" smtClean="0">
                <a:ea typeface="微软雅黑" panose="020B0503020204020204" pitchFamily="34" charset="-122"/>
              </a:rPr>
              <a:t>attack. </a:t>
            </a:r>
            <a:endParaRPr lang="en-US" altLang="zh-CN" sz="1500" dirty="0">
              <a:ea typeface="微软雅黑" panose="020B0503020204020204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B59AB1C-A997-414F-A4F2-0C451BCADA5B}"/>
              </a:ext>
            </a:extLst>
          </p:cNvPr>
          <p:cNvSpPr/>
          <p:nvPr/>
        </p:nvSpPr>
        <p:spPr>
          <a:xfrm>
            <a:off x="4116109" y="3216944"/>
            <a:ext cx="4634969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dirty="0">
                <a:ea typeface="微软雅黑" panose="020B0503020204020204" pitchFamily="34" charset="-122"/>
              </a:rPr>
              <a:t>Therefore, it is necessary to generate adversarial examples: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1500" dirty="0">
                <a:ea typeface="微软雅黑" panose="020B0503020204020204" pitchFamily="34" charset="-122"/>
              </a:rPr>
              <a:t>t</a:t>
            </a:r>
            <a:r>
              <a:rPr lang="en-US" altLang="zh-CN" sz="1500" dirty="0" smtClean="0">
                <a:ea typeface="微软雅黑" panose="020B0503020204020204" pitchFamily="34" charset="-122"/>
              </a:rPr>
              <a:t>hat c</a:t>
            </a:r>
            <a:r>
              <a:rPr lang="en-US" altLang="zh-CN" sz="1500" dirty="0" smtClean="0">
                <a:ea typeface="微软雅黑" panose="020B0503020204020204" pitchFamily="34" charset="-122"/>
              </a:rPr>
              <a:t>onsider </a:t>
            </a:r>
            <a:r>
              <a:rPr lang="en-US" altLang="zh-CN" sz="1500" dirty="0">
                <a:ea typeface="微软雅黑" panose="020B0503020204020204" pitchFamily="34" charset="-122"/>
              </a:rPr>
              <a:t>multiple environmental factors and their dynamics;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1500" dirty="0">
                <a:ea typeface="微软雅黑" panose="020B0503020204020204" pitchFamily="34" charset="-122"/>
              </a:rPr>
              <a:t>t</a:t>
            </a:r>
            <a:r>
              <a:rPr lang="en-US" altLang="zh-CN" sz="1500" dirty="0" smtClean="0">
                <a:ea typeface="微软雅黑" panose="020B0503020204020204" pitchFamily="34" charset="-122"/>
              </a:rPr>
              <a:t>hat c</a:t>
            </a:r>
            <a:r>
              <a:rPr lang="en-US" altLang="zh-CN" sz="1500" dirty="0" smtClean="0">
                <a:ea typeface="微软雅黑" panose="020B0503020204020204" pitchFamily="34" charset="-122"/>
              </a:rPr>
              <a:t>onsider </a:t>
            </a:r>
            <a:r>
              <a:rPr lang="en-US" altLang="zh-CN" sz="1500" dirty="0">
                <a:ea typeface="微软雅黑" panose="020B0503020204020204" pitchFamily="34" charset="-122"/>
              </a:rPr>
              <a:t>different angles and distances;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1500" dirty="0">
                <a:ea typeface="微软雅黑" panose="020B0503020204020204" pitchFamily="34" charset="-122"/>
              </a:rPr>
              <a:t>t</a:t>
            </a:r>
            <a:r>
              <a:rPr lang="en-US" altLang="zh-CN" sz="1500" dirty="0" smtClean="0">
                <a:ea typeface="微软雅黑" panose="020B0503020204020204" pitchFamily="34" charset="-122"/>
              </a:rPr>
              <a:t>hat l</a:t>
            </a:r>
            <a:r>
              <a:rPr lang="en-US" altLang="zh-CN" sz="1500" dirty="0" smtClean="0">
                <a:ea typeface="微软雅黑" panose="020B0503020204020204" pitchFamily="34" charset="-122"/>
              </a:rPr>
              <a:t>imit </a:t>
            </a:r>
            <a:r>
              <a:rPr lang="en-US" altLang="zh-CN" sz="1500" dirty="0">
                <a:ea typeface="微软雅黑" panose="020B0503020204020204" pitchFamily="34" charset="-122"/>
              </a:rPr>
              <a:t>the perturbation to a specific target (such as street signs), and replace pixel values with color blocks.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8BA6EE15-DB31-41BB-8BCB-284CF80744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175" y="2081183"/>
            <a:ext cx="1431534" cy="830439"/>
          </a:xfrm>
          <a:prstGeom prst="rect">
            <a:avLst/>
          </a:prstGeom>
        </p:spPr>
      </p:pic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AD16B19C-006F-425B-92A1-3C76B521CB80}"/>
              </a:ext>
            </a:extLst>
          </p:cNvPr>
          <p:cNvSpPr txBox="1">
            <a:spLocks/>
          </p:cNvSpPr>
          <p:nvPr/>
        </p:nvSpPr>
        <p:spPr>
          <a:xfrm>
            <a:off x="4413149" y="1359033"/>
            <a:ext cx="3545929" cy="8056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500" dirty="0">
                <a:solidFill>
                  <a:schemeClr val="accent1"/>
                </a:solidFill>
                <a:ea typeface="微软雅黑" panose="020B0503020204020204" pitchFamily="34" charset="-122"/>
              </a:rPr>
              <a:t>Adversarial example attacks </a:t>
            </a:r>
            <a:r>
              <a:rPr lang="en-US" altLang="zh-CN" sz="1500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on</a:t>
            </a:r>
            <a:r>
              <a:rPr lang="en-US" altLang="zh-CN" sz="1500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500" dirty="0">
                <a:solidFill>
                  <a:schemeClr val="accent1"/>
                </a:solidFill>
                <a:ea typeface="微软雅黑" panose="020B0503020204020204" pitchFamily="34" charset="-122"/>
              </a:rPr>
              <a:t>the light detection and ranging (LiDAR) system of the autonomous vehicles[CCS19]</a:t>
            </a:r>
          </a:p>
        </p:txBody>
      </p:sp>
      <p:sp>
        <p:nvSpPr>
          <p:cNvPr id="12" name="下箭头 11"/>
          <p:cNvSpPr/>
          <p:nvPr/>
        </p:nvSpPr>
        <p:spPr>
          <a:xfrm>
            <a:off x="1517900" y="2457731"/>
            <a:ext cx="458115" cy="4355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3324256" y="3603531"/>
            <a:ext cx="763525" cy="610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470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Adversarial examples: Beyond </a:t>
            </a:r>
            <a:r>
              <a:rPr lang="en-US" altLang="zh-CN" dirty="0" smtClean="0"/>
              <a:t>vision</a:t>
            </a:r>
            <a:endParaRPr lang="zh-CN" altLang="en-US" dirty="0"/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A42EFE99-04FD-4B2B-B160-0B766BBBB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260" y="1361279"/>
            <a:ext cx="5344675" cy="13430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1500" dirty="0">
                <a:solidFill>
                  <a:schemeClr val="tx1"/>
                </a:solidFill>
                <a:ea typeface="微软雅黑" panose="020B0503020204020204" pitchFamily="34" charset="-122"/>
              </a:rPr>
              <a:t>Audio adversarial examples: adding </a:t>
            </a:r>
            <a:r>
              <a:rPr lang="en-US" altLang="zh-CN" sz="1500" dirty="0">
                <a:solidFill>
                  <a:schemeClr val="tx1"/>
                </a:solidFill>
                <a:ea typeface="微软雅黑" panose="020B0503020204020204" pitchFamily="34" charset="-122"/>
              </a:rPr>
              <a:t> into </a:t>
            </a:r>
            <a:r>
              <a:rPr lang="en-US" altLang="zh-CN" sz="15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audios slight </a:t>
            </a:r>
            <a:r>
              <a:rPr lang="en-US" altLang="zh-CN" sz="1500" dirty="0">
                <a:solidFill>
                  <a:schemeClr val="tx1"/>
                </a:solidFill>
                <a:ea typeface="微软雅黑" panose="020B0503020204020204" pitchFamily="34" charset="-122"/>
              </a:rPr>
              <a:t>perturbation </a:t>
            </a:r>
            <a:r>
              <a:rPr lang="en-US" altLang="zh-CN" sz="15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imperceptible </a:t>
            </a:r>
            <a:r>
              <a:rPr lang="en-US" altLang="zh-CN" sz="1500" dirty="0">
                <a:solidFill>
                  <a:schemeClr val="tx1"/>
                </a:solidFill>
                <a:ea typeface="微软雅黑" panose="020B0503020204020204" pitchFamily="34" charset="-122"/>
              </a:rPr>
              <a:t>to the human </a:t>
            </a:r>
            <a:r>
              <a:rPr lang="en-US" altLang="zh-CN" sz="15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ears: </a:t>
            </a:r>
            <a:endParaRPr lang="en-US" altLang="zh-CN" sz="1500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1500" dirty="0">
                <a:solidFill>
                  <a:schemeClr val="tx1"/>
                </a:solidFill>
                <a:ea typeface="微软雅黑" panose="020B0503020204020204" pitchFamily="34" charset="-122"/>
              </a:rPr>
              <a:t>Audio transcription </a:t>
            </a:r>
            <a:r>
              <a:rPr lang="zh-CN" altLang="en-US" sz="1500" dirty="0">
                <a:solidFill>
                  <a:schemeClr val="tx1"/>
                </a:solidFill>
                <a:ea typeface="微软雅黑" panose="020B0503020204020204" pitchFamily="34" charset="-122"/>
              </a:rPr>
              <a:t>→ </a:t>
            </a:r>
            <a:r>
              <a:rPr lang="en-US" altLang="zh-CN" sz="1500" dirty="0">
                <a:solidFill>
                  <a:schemeClr val="tx1"/>
                </a:solidFill>
                <a:ea typeface="微软雅黑" panose="020B0503020204020204" pitchFamily="34" charset="-122"/>
              </a:rPr>
              <a:t>Wrong </a:t>
            </a:r>
            <a:r>
              <a:rPr lang="en-US" altLang="zh-CN" sz="15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output </a:t>
            </a:r>
            <a:r>
              <a:rPr lang="en-US" altLang="zh-CN" sz="1500" dirty="0">
                <a:solidFill>
                  <a:schemeClr val="tx1"/>
                </a:solidFill>
                <a:ea typeface="微软雅黑" panose="020B0503020204020204" pitchFamily="34" charset="-122"/>
              </a:rPr>
              <a:t>text.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1500" dirty="0">
                <a:solidFill>
                  <a:schemeClr val="tx1"/>
                </a:solidFill>
                <a:ea typeface="微软雅黑" panose="020B0503020204020204" pitchFamily="34" charset="-122"/>
              </a:rPr>
              <a:t>Voice command </a:t>
            </a:r>
            <a:r>
              <a:rPr lang="zh-CN" altLang="en-US" sz="1500" dirty="0">
                <a:solidFill>
                  <a:schemeClr val="tx1"/>
                </a:solidFill>
                <a:ea typeface="微软雅黑" panose="020B0503020204020204" pitchFamily="34" charset="-122"/>
              </a:rPr>
              <a:t>→ </a:t>
            </a:r>
            <a:r>
              <a:rPr lang="en-US" altLang="zh-CN" sz="1500" dirty="0">
                <a:solidFill>
                  <a:schemeClr val="tx1"/>
                </a:solidFill>
                <a:ea typeface="微软雅黑" panose="020B0503020204020204" pitchFamily="34" charset="-122"/>
              </a:rPr>
              <a:t>Intelligent assistant executes wrong instructions.</a:t>
            </a:r>
            <a:endParaRPr lang="zh-CN" altLang="en-US" sz="15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72365FE9-91EE-42B2-BF53-54A554DD236E}"/>
              </a:ext>
            </a:extLst>
          </p:cNvPr>
          <p:cNvSpPr txBox="1">
            <a:spLocks/>
          </p:cNvSpPr>
          <p:nvPr/>
        </p:nvSpPr>
        <p:spPr>
          <a:xfrm>
            <a:off x="4572000" y="2884066"/>
            <a:ext cx="4144365" cy="12216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500" dirty="0">
                <a:ea typeface="微软雅黑" panose="020B0503020204020204" pitchFamily="34" charset="-122"/>
              </a:rPr>
              <a:t>Natural language adversarial examples: Adding spelling errors and substitutions that are not easy to notice in the text to </a:t>
            </a:r>
            <a:r>
              <a:rPr lang="en-US" altLang="zh-CN" sz="1500" dirty="0" smtClean="0">
                <a:ea typeface="微软雅黑" panose="020B0503020204020204" pitchFamily="34" charset="-122"/>
              </a:rPr>
              <a:t>attack: </a:t>
            </a:r>
            <a:endParaRPr lang="en-US" altLang="zh-CN" sz="1500" dirty="0"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1500" dirty="0">
                <a:ea typeface="微软雅黑" panose="020B0503020204020204" pitchFamily="34" charset="-122"/>
              </a:rPr>
              <a:t>Emotion analysis </a:t>
            </a:r>
            <a:r>
              <a:rPr lang="zh-CN" altLang="en-US" sz="1500" dirty="0">
                <a:ea typeface="微软雅黑" panose="020B0503020204020204" pitchFamily="34" charset="-122"/>
              </a:rPr>
              <a:t>→ </a:t>
            </a:r>
            <a:r>
              <a:rPr lang="en-US" altLang="zh-CN" sz="1500" dirty="0">
                <a:ea typeface="微软雅黑" panose="020B0503020204020204" pitchFamily="34" charset="-122"/>
              </a:rPr>
              <a:t>Manipulate arbitrarily between positive and negative emotions.</a:t>
            </a:r>
          </a:p>
          <a:p>
            <a:pPr lvl="1">
              <a:buFont typeface="Wingdings" panose="05000000000000000000" pitchFamily="2" charset="2"/>
              <a:buChar char="l"/>
            </a:pPr>
            <a:endParaRPr lang="en-US" altLang="zh-CN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29998AC1-D649-4AE7-83BC-4F9BC578E3EB}"/>
              </a:ext>
            </a:extLst>
          </p:cNvPr>
          <p:cNvSpPr txBox="1">
            <a:spLocks/>
          </p:cNvSpPr>
          <p:nvPr/>
        </p:nvSpPr>
        <p:spPr>
          <a:xfrm>
            <a:off x="418972" y="4314662"/>
            <a:ext cx="8581473" cy="611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 dirty="0">
                <a:ea typeface="微软雅黑" panose="020B0503020204020204" pitchFamily="34" charset="-122"/>
              </a:rPr>
              <a:t>Adversarial examples of graphs:</a:t>
            </a:r>
            <a:r>
              <a:rPr lang="zh-CN" altLang="en-US" sz="1600" dirty="0"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ea typeface="微软雅黑" panose="020B0503020204020204" pitchFamily="34" charset="-122"/>
              </a:rPr>
              <a:t>Modify graph connection information and node attribute information to make the graph-based/node-based classification fail ...</a:t>
            </a:r>
          </a:p>
          <a:p>
            <a:pPr lvl="1">
              <a:buFont typeface="Wingdings" panose="05000000000000000000" pitchFamily="2" charset="2"/>
              <a:buChar char="l"/>
            </a:pPr>
            <a:endParaRPr lang="en-US" altLang="zh-CN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3D6A124-38FF-40FF-A637-501C463753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345" y="1361279"/>
            <a:ext cx="2137870" cy="111004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315EC36-0CD5-4ADB-953F-F771FF134F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5" y="2909289"/>
            <a:ext cx="3389503" cy="123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788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0" cy="763525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AI &amp; Security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48965" y="1502814"/>
            <a:ext cx="3359509" cy="3206806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dirty="0" smtClean="0"/>
              <a:t>AI surprised the world, so did its security issues. </a:t>
            </a:r>
          </a:p>
          <a:p>
            <a:pPr lvl="1"/>
            <a:r>
              <a:rPr lang="en-US" altLang="zh-CN" dirty="0" smtClean="0"/>
              <a:t>In March 2016, </a:t>
            </a:r>
            <a:r>
              <a:rPr lang="en-US" altLang="zh-CN" dirty="0" err="1" smtClean="0"/>
              <a:t>AlphaGo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Beated</a:t>
            </a:r>
            <a:r>
              <a:rPr lang="en-US" altLang="zh-CN" dirty="0" smtClean="0"/>
              <a:t> Lee </a:t>
            </a:r>
            <a:r>
              <a:rPr lang="en-US" altLang="zh-CN" dirty="0" err="1" smtClean="0"/>
              <a:t>Sedol</a:t>
            </a:r>
            <a:r>
              <a:rPr lang="en-US" altLang="zh-CN" dirty="0" smtClean="0"/>
              <a:t> 4-1.</a:t>
            </a:r>
            <a:endParaRPr lang="en-US" altLang="zh-CN" dirty="0"/>
          </a:p>
          <a:p>
            <a:pPr lvl="1"/>
            <a:r>
              <a:rPr lang="en-US" altLang="zh-CN" dirty="0" smtClean="0"/>
              <a:t>In March 2017, it </a:t>
            </a:r>
            <a:r>
              <a:rPr lang="en-US" altLang="zh-CN" dirty="0" err="1" smtClean="0"/>
              <a:t>beated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Ke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Jie</a:t>
            </a:r>
            <a:r>
              <a:rPr lang="en-US" altLang="zh-CN" dirty="0" smtClean="0"/>
              <a:t> 3-0. Human beings no longer have got any chance against Go AI since then.</a:t>
            </a:r>
            <a:endParaRPr lang="en-US" altLang="zh-CN" dirty="0"/>
          </a:p>
          <a:p>
            <a:pPr lvl="1"/>
            <a:r>
              <a:rPr lang="en-US" altLang="zh-CN" dirty="0" smtClean="0"/>
              <a:t>AI is so powerful; its security issues are so painful.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180" y="1350110"/>
            <a:ext cx="4275740" cy="342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9F6516AA-1078-4A92-892E-28356AD09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Privacy Issues in Machine Learning as a Service (</a:t>
            </a:r>
            <a:r>
              <a:rPr lang="en-US" altLang="zh-CN" sz="3600" dirty="0" err="1" smtClean="0"/>
              <a:t>MLaaS</a:t>
            </a:r>
            <a:r>
              <a:rPr lang="en-US" altLang="zh-CN" sz="3600" dirty="0" smtClean="0"/>
              <a:t>)</a:t>
            </a:r>
            <a:endParaRPr lang="en-US" altLang="zh-CN" sz="3600" dirty="0"/>
          </a:p>
          <a:p>
            <a:r>
              <a:rPr lang="en-US" altLang="zh-CN" sz="3600" dirty="0" smtClean="0"/>
              <a:t>Adversarial Attacks</a:t>
            </a:r>
            <a:endParaRPr lang="en-US" altLang="zh-CN" sz="3600" dirty="0"/>
          </a:p>
          <a:p>
            <a:r>
              <a:rPr lang="en-US" altLang="zh-CN" sz="3600" dirty="0" smtClean="0">
                <a:solidFill>
                  <a:srgbClr val="FF0000"/>
                </a:solidFill>
              </a:rPr>
              <a:t>Adversarial Defense</a:t>
            </a:r>
            <a:endParaRPr lang="en-US" altLang="zh-CN" sz="3600" dirty="0">
              <a:solidFill>
                <a:srgbClr val="FF0000"/>
              </a:solidFill>
            </a:endParaRPr>
          </a:p>
          <a:p>
            <a:r>
              <a:rPr lang="en-US" altLang="zh-CN" sz="3600" dirty="0" smtClean="0"/>
              <a:t>Backdoor Attacks on Neural Networks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868477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3588" y="3640685"/>
            <a:ext cx="1124255" cy="131163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Adversarial Defense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Proactive Defense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altLang="zh-CN" sz="1800" dirty="0"/>
              <a:t>Complete defense by improving models’ robustness, including: </a:t>
            </a:r>
          </a:p>
          <a:p>
            <a:pPr lvl="1" algn="l"/>
            <a:r>
              <a:rPr lang="en-US" altLang="zh-CN" sz="1800" dirty="0"/>
              <a:t>Heuristic Defense (Empirical Defense), such as adversarial training, and obfuscated gradients;</a:t>
            </a:r>
          </a:p>
          <a:p>
            <a:pPr lvl="1" algn="l"/>
            <a:r>
              <a:rPr lang="en-US" altLang="zh-CN" sz="1800" dirty="0"/>
              <a:t>Provable Defense.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altLang="zh-CN" dirty="0"/>
              <a:t>Reactive Defense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altLang="zh-CN" sz="1800" dirty="0"/>
              <a:t>Realize defense by detecting adversarial examples, including:</a:t>
            </a:r>
          </a:p>
          <a:p>
            <a:pPr lvl="1" algn="l"/>
            <a:r>
              <a:rPr lang="en-US" altLang="zh-CN" sz="1800" dirty="0"/>
              <a:t>Feature-based Detection;</a:t>
            </a:r>
          </a:p>
          <a:p>
            <a:pPr lvl="1" algn="l"/>
            <a:r>
              <a:rPr lang="en-US" altLang="zh-CN" sz="1800" dirty="0"/>
              <a:t>Model-based Detection;</a:t>
            </a:r>
          </a:p>
          <a:p>
            <a:pPr lvl="1" algn="l"/>
            <a:r>
              <a:rPr lang="en-US" altLang="zh-CN" sz="1800" dirty="0" err="1"/>
              <a:t>Steganalysis</a:t>
            </a:r>
            <a:r>
              <a:rPr lang="en-US" altLang="zh-CN" sz="1800" dirty="0"/>
              <a:t>-based detection.</a:t>
            </a:r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655" y="3793390"/>
            <a:ext cx="999633" cy="104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35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Heuristic Defense</a:t>
            </a:r>
            <a:endParaRPr lang="zh-CN" alt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027E747-E5CE-D14F-BDB9-0EFEE9640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55" y="1960930"/>
            <a:ext cx="2290575" cy="1791419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altLang="zh-CN" sz="1800" dirty="0"/>
              <a:t>Main idea: take advantage of all kinds of ‘reasonable’ methods to make AEs hard to be generated, but without theoretical guarantees</a:t>
            </a:r>
            <a:endParaRPr lang="en-US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41BB05F7-83F3-1C49-BA46-7A1D5B39A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113934"/>
              </p:ext>
            </p:extLst>
          </p:nvPr>
        </p:nvGraphicFramePr>
        <p:xfrm>
          <a:off x="2892245" y="1156908"/>
          <a:ext cx="5955496" cy="28346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85165">
                  <a:extLst>
                    <a:ext uri="{9D8B030D-6E8A-4147-A177-3AD203B41FA5}">
                      <a16:colId xmlns:a16="http://schemas.microsoft.com/office/drawing/2014/main" val="323210010"/>
                    </a:ext>
                  </a:extLst>
                </a:gridCol>
                <a:gridCol w="3970331">
                  <a:extLst>
                    <a:ext uri="{9D8B030D-6E8A-4147-A177-3AD203B41FA5}">
                      <a16:colId xmlns:a16="http://schemas.microsoft.com/office/drawing/2014/main" val="3384097081"/>
                    </a:ext>
                  </a:extLst>
                </a:gridCol>
              </a:tblGrid>
              <a:tr h="36388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Defense method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Adaptive Attack</a:t>
                      </a:r>
                      <a:r>
                        <a:rPr lang="en-US" altLang="zh-CN" baseline="0" dirty="0"/>
                        <a:t> Method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2986338"/>
                  </a:ext>
                </a:extLst>
              </a:tr>
              <a:tr h="63680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Adversarial Training[1,2]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7808481"/>
                  </a:ext>
                </a:extLst>
              </a:tr>
              <a:tr h="118263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Obfuscated Gradients[3]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Backward Pass Differentiable Approximation</a:t>
                      </a:r>
                    </a:p>
                    <a:p>
                      <a:pPr algn="ctr"/>
                      <a:r>
                        <a:rPr lang="en-US" altLang="zh-CN" dirty="0"/>
                        <a:t>Attacking Randomized Classifiers</a:t>
                      </a:r>
                    </a:p>
                    <a:p>
                      <a:pPr algn="ctr"/>
                      <a:r>
                        <a:rPr lang="en-US" altLang="zh-CN" dirty="0" err="1"/>
                        <a:t>Reparameterization</a:t>
                      </a:r>
                      <a:r>
                        <a:rPr lang="en-US" altLang="zh-CN" dirty="0"/>
                        <a:t>[5]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9864604"/>
                  </a:ext>
                </a:extLst>
              </a:tr>
              <a:tr h="63680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Ensemble Diversity[4]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Adaptive Attacks[6]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9402411"/>
                  </a:ext>
                </a:extLst>
              </a:tr>
            </a:tbl>
          </a:graphicData>
        </a:graphic>
      </p:graphicFrame>
      <p:sp>
        <p:nvSpPr>
          <p:cNvPr id="9" name="文本框 4">
            <a:extLst>
              <a:ext uri="{FF2B5EF4-FFF2-40B4-BE49-F238E27FC236}">
                <a16:creationId xmlns:a16="http://schemas.microsoft.com/office/drawing/2014/main" id="{A26F6417-0307-1547-987E-BB0CC95E8B0B}"/>
              </a:ext>
            </a:extLst>
          </p:cNvPr>
          <p:cNvSpPr txBox="1"/>
          <p:nvPr/>
        </p:nvSpPr>
        <p:spPr>
          <a:xfrm>
            <a:off x="323092" y="4095257"/>
            <a:ext cx="88477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/>
              <a:t>[1] I. </a:t>
            </a:r>
            <a:r>
              <a:rPr lang="en-US" altLang="zh-CN" sz="900" dirty="0" err="1"/>
              <a:t>Goodfellow</a:t>
            </a:r>
            <a:r>
              <a:rPr lang="en-US" altLang="zh-CN" sz="900" dirty="0"/>
              <a:t>, J. </a:t>
            </a:r>
            <a:r>
              <a:rPr lang="en-US" altLang="zh-CN" sz="900" dirty="0" err="1"/>
              <a:t>Shlens</a:t>
            </a:r>
            <a:r>
              <a:rPr lang="en-US" altLang="zh-CN" sz="900" dirty="0"/>
              <a:t>, and C. </a:t>
            </a:r>
            <a:r>
              <a:rPr lang="en-US" altLang="zh-CN" sz="900" dirty="0" err="1"/>
              <a:t>Szegedy</a:t>
            </a:r>
            <a:r>
              <a:rPr lang="en-US" altLang="zh-CN" sz="900" dirty="0"/>
              <a:t>. Explaining and harnessing adversarial examples. In Proceedings of the 3rd ICLR, 2015. </a:t>
            </a:r>
          </a:p>
          <a:p>
            <a:r>
              <a:rPr lang="en-US" altLang="zh-CN" sz="900" dirty="0"/>
              <a:t>[2] A. </a:t>
            </a:r>
            <a:r>
              <a:rPr lang="en-US" altLang="zh-CN" sz="900" dirty="0" err="1"/>
              <a:t>Madry</a:t>
            </a:r>
            <a:r>
              <a:rPr lang="en-US" altLang="zh-CN" sz="900" dirty="0"/>
              <a:t>, A. </a:t>
            </a:r>
            <a:r>
              <a:rPr lang="en-US" altLang="zh-CN" sz="900" dirty="0" err="1"/>
              <a:t>Makelov</a:t>
            </a:r>
            <a:r>
              <a:rPr lang="en-US" altLang="zh-CN" sz="900" dirty="0"/>
              <a:t>, L. Schmidt, D. Tsipras, and A. </a:t>
            </a:r>
            <a:r>
              <a:rPr lang="en-US" altLang="zh-CN" sz="900" dirty="0" err="1"/>
              <a:t>Vladu</a:t>
            </a:r>
            <a:r>
              <a:rPr lang="en-US" altLang="zh-CN" sz="900" dirty="0"/>
              <a:t>. Towards deep learning models resistant to adversarial attacks. </a:t>
            </a:r>
            <a:r>
              <a:rPr lang="en-US" altLang="zh-CN" sz="900" dirty="0" err="1"/>
              <a:t>CoRR</a:t>
            </a:r>
            <a:r>
              <a:rPr lang="en-US" altLang="zh-CN" sz="900" dirty="0"/>
              <a:t>, abs/1706.06083, 2017.</a:t>
            </a:r>
          </a:p>
          <a:p>
            <a:r>
              <a:rPr lang="en-US" altLang="zh-CN" sz="900" dirty="0"/>
              <a:t>[3] </a:t>
            </a:r>
            <a:r>
              <a:rPr lang="en-US" altLang="zh-CN" sz="900" dirty="0" err="1"/>
              <a:t>Guo</a:t>
            </a:r>
            <a:r>
              <a:rPr lang="en-US" altLang="zh-CN" sz="900" dirty="0"/>
              <a:t>, C., Rana, M., </a:t>
            </a:r>
            <a:r>
              <a:rPr lang="en-US" altLang="zh-CN" sz="900" dirty="0" err="1"/>
              <a:t>Cisse</a:t>
            </a:r>
            <a:r>
              <a:rPr lang="en-US" altLang="zh-CN" sz="900" dirty="0"/>
              <a:t>, M., and van der </a:t>
            </a:r>
            <a:r>
              <a:rPr lang="en-US" altLang="zh-CN" sz="900" dirty="0" err="1"/>
              <a:t>Maaten</a:t>
            </a:r>
            <a:r>
              <a:rPr lang="en-US" altLang="zh-CN" sz="900" dirty="0"/>
              <a:t>, L. Countering adversarial images using input transformations. International Conference on Learning Representations, 2018. </a:t>
            </a:r>
          </a:p>
          <a:p>
            <a:r>
              <a:rPr lang="en-US" altLang="zh-CN" sz="900" dirty="0"/>
              <a:t>[4] Pang, T., Xu, K., Du, C., Chen, N., and Zhu, J. Improving adversarial robustness via promoting ensemble diversity. In International Conference on Machine Learning, 2019.</a:t>
            </a:r>
          </a:p>
          <a:p>
            <a:r>
              <a:rPr lang="en-US" altLang="zh-CN" sz="900" dirty="0"/>
              <a:t>[5] A. </a:t>
            </a:r>
            <a:r>
              <a:rPr lang="en-US" altLang="zh-CN" sz="900" dirty="0" err="1"/>
              <a:t>Athalye</a:t>
            </a:r>
            <a:r>
              <a:rPr lang="en-US" altLang="zh-CN" sz="900" dirty="0"/>
              <a:t>, N. </a:t>
            </a:r>
            <a:r>
              <a:rPr lang="en-US" altLang="zh-CN" sz="900" dirty="0" err="1"/>
              <a:t>Carlini</a:t>
            </a:r>
            <a:r>
              <a:rPr lang="en-US" altLang="zh-CN" sz="900" dirty="0"/>
              <a:t>, and D. Wagner. Obfuscated gradients give a false sense of security: Circumventing defenses to adversarial examples. 2018. </a:t>
            </a:r>
          </a:p>
          <a:p>
            <a:r>
              <a:rPr lang="en-US" altLang="zh-CN" sz="900" dirty="0"/>
              <a:t>[6] Florian </a:t>
            </a:r>
            <a:r>
              <a:rPr lang="en-US" altLang="zh-CN" sz="900" dirty="0" err="1"/>
              <a:t>Tramer</a:t>
            </a:r>
            <a:r>
              <a:rPr lang="en-US" altLang="zh-CN" sz="900" dirty="0"/>
              <a:t>, Nicholas </a:t>
            </a:r>
            <a:r>
              <a:rPr lang="en-US" altLang="zh-CN" sz="900" dirty="0" err="1"/>
              <a:t>Carlini</a:t>
            </a:r>
            <a:r>
              <a:rPr lang="en-US" altLang="zh-CN" sz="900" dirty="0"/>
              <a:t>, Wieland </a:t>
            </a:r>
            <a:r>
              <a:rPr lang="en-US" altLang="zh-CN" sz="900" dirty="0" err="1"/>
              <a:t>Brendel</a:t>
            </a:r>
            <a:r>
              <a:rPr lang="en-US" altLang="zh-CN" sz="900" dirty="0"/>
              <a:t>, and </a:t>
            </a:r>
            <a:r>
              <a:rPr lang="en-US" altLang="zh-CN" sz="900" dirty="0" err="1"/>
              <a:t>Aleksander</a:t>
            </a:r>
            <a:r>
              <a:rPr lang="en-US" altLang="zh-CN" sz="900" dirty="0"/>
              <a:t> </a:t>
            </a:r>
            <a:r>
              <a:rPr lang="en-US" altLang="zh-CN" sz="900" dirty="0" err="1"/>
              <a:t>Madry</a:t>
            </a:r>
            <a:r>
              <a:rPr lang="en-US" altLang="zh-CN" sz="900" dirty="0"/>
              <a:t>. On adaptive attacks to adversarial example defenses. arXiv:2002.08347, 2020. </a:t>
            </a:r>
            <a:endParaRPr lang="zh-CN" altLang="en-US" sz="900" dirty="0"/>
          </a:p>
        </p:txBody>
      </p:sp>
    </p:spTree>
    <p:extLst>
      <p:ext uri="{BB962C8B-B14F-4D97-AF65-F5344CB8AC3E}">
        <p14:creationId xmlns:p14="http://schemas.microsoft.com/office/powerpoint/2010/main" val="21346462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Provable Defenses</a:t>
            </a:r>
            <a:endParaRPr lang="zh-CN" alt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A63B783-BA78-5443-B830-D6E6FCFB1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965" y="1350110"/>
            <a:ext cx="8246070" cy="1299013"/>
          </a:xfrm>
        </p:spPr>
        <p:txBody>
          <a:bodyPr>
            <a:normAutofit/>
          </a:bodyPr>
          <a:lstStyle/>
          <a:p>
            <a:pPr algn="l"/>
            <a:r>
              <a:rPr lang="en-US" altLang="zh-CN" sz="1800" dirty="0"/>
              <a:t>Main idea: given any inputs whose perturbation is lower than a fixed magnitude, the defense can guarantee to classify them correctly. Specific methods consists: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zh-CN" sz="1800" dirty="0"/>
              <a:t>Minimum distortion optimization;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zh-CN" sz="1800" dirty="0"/>
              <a:t>Random Smoothing.</a:t>
            </a:r>
            <a:endParaRPr lang="en-US" sz="1800" dirty="0"/>
          </a:p>
        </p:txBody>
      </p:sp>
      <p:pic>
        <p:nvPicPr>
          <p:cNvPr id="19" name="Picture 5">
            <a:extLst>
              <a:ext uri="{FF2B5EF4-FFF2-40B4-BE49-F238E27FC236}">
                <a16:creationId xmlns:a16="http://schemas.microsoft.com/office/drawing/2014/main" id="{2BBB8D0B-59AD-D049-83A1-97DB9CA63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95" y="2688336"/>
            <a:ext cx="2365018" cy="1304624"/>
          </a:xfrm>
          <a:prstGeom prst="rect">
            <a:avLst/>
          </a:prstGeom>
        </p:spPr>
      </p:pic>
      <p:sp>
        <p:nvSpPr>
          <p:cNvPr id="20" name="文本框 5">
            <a:extLst>
              <a:ext uri="{FF2B5EF4-FFF2-40B4-BE49-F238E27FC236}">
                <a16:creationId xmlns:a16="http://schemas.microsoft.com/office/drawing/2014/main" id="{5C219BAF-2485-9442-8FBE-85F94B7D6B0C}"/>
              </a:ext>
            </a:extLst>
          </p:cNvPr>
          <p:cNvSpPr txBox="1"/>
          <p:nvPr/>
        </p:nvSpPr>
        <p:spPr>
          <a:xfrm>
            <a:off x="372612" y="4033797"/>
            <a:ext cx="83987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[1] </a:t>
            </a:r>
            <a:r>
              <a:rPr lang="en-US" altLang="zh-CN" sz="1200" dirty="0" err="1"/>
              <a:t>Tjeng</a:t>
            </a:r>
            <a:r>
              <a:rPr lang="en-US" altLang="zh-CN" sz="1200" dirty="0"/>
              <a:t>, V., et. al. Evaluating robustness of neural networks with mixed integer programming. In International Conference on Learning Representations, 2019.</a:t>
            </a:r>
          </a:p>
          <a:p>
            <a:r>
              <a:rPr lang="en-US" altLang="zh-CN" sz="1200" dirty="0"/>
              <a:t>[2] </a:t>
            </a:r>
            <a:r>
              <a:rPr lang="en-US" altLang="zh-CN" sz="1200" dirty="0" err="1"/>
              <a:t>Lecuyer</a:t>
            </a:r>
            <a:r>
              <a:rPr lang="en-US" altLang="zh-CN" sz="1200" dirty="0"/>
              <a:t>, M., et. al. Certified robustness to adversarial examples with differential privacy. In 2019 IEEE Symposium on Security and Privacy (SP), pp. 656–672. IEEE, 2019. </a:t>
            </a:r>
          </a:p>
          <a:p>
            <a:endParaRPr lang="zh-CN" altLang="en-US" sz="1200" dirty="0"/>
          </a:p>
        </p:txBody>
      </p:sp>
      <p:sp>
        <p:nvSpPr>
          <p:cNvPr id="21" name="文本框 7">
            <a:extLst>
              <a:ext uri="{FF2B5EF4-FFF2-40B4-BE49-F238E27FC236}">
                <a16:creationId xmlns:a16="http://schemas.microsoft.com/office/drawing/2014/main" id="{6EFFBDA7-D8EB-C44F-9E0F-7F5BCC59EDE6}"/>
              </a:ext>
            </a:extLst>
          </p:cNvPr>
          <p:cNvSpPr txBox="1"/>
          <p:nvPr/>
        </p:nvSpPr>
        <p:spPr>
          <a:xfrm>
            <a:off x="3808475" y="2792631"/>
            <a:ext cx="2290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Probability distribution of x’s output after random smoothing[2]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63197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Minimum distortion optimization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48965" y="1350110"/>
            <a:ext cx="80933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Main idea: optimize </a:t>
            </a:r>
            <a:r>
              <a:rPr lang="en-US" altLang="zh-CN" dirty="0">
                <a:solidFill>
                  <a:srgbClr val="FF0000"/>
                </a:solidFill>
              </a:rPr>
              <a:t>the worst case lower bound on minimum distortion </a:t>
            </a:r>
            <a:r>
              <a:rPr lang="en-US" altLang="zh-CN" dirty="0"/>
              <a:t>as a certified robustness metrics.(It is a NP-complete problem [1])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Exact solution</a:t>
            </a:r>
            <a:r>
              <a:rPr lang="zh-CN" altLang="en-US" dirty="0"/>
              <a:t>：</a:t>
            </a:r>
            <a:r>
              <a:rPr lang="en-US" altLang="zh-CN" dirty="0"/>
              <a:t>Satisfiability Modulo Theory [2],  Mixed-integer Programming [3].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Approximate solution</a:t>
            </a:r>
            <a:r>
              <a:rPr lang="zh-CN" altLang="en-US" dirty="0"/>
              <a:t>：</a:t>
            </a:r>
            <a:r>
              <a:rPr lang="en-US" altLang="zh-CN" dirty="0"/>
              <a:t>Relaxation of Nonlinearity [4], Lagrange Dual [5], LP-relaxed Dual [6].</a:t>
            </a:r>
          </a:p>
          <a:p>
            <a:endParaRPr lang="zh-CN" altLang="en-US" dirty="0"/>
          </a:p>
        </p:txBody>
      </p:sp>
      <p:sp>
        <p:nvSpPr>
          <p:cNvPr id="8" name="文本框 4">
            <a:extLst>
              <a:ext uri="{FF2B5EF4-FFF2-40B4-BE49-F238E27FC236}">
                <a16:creationId xmlns:a16="http://schemas.microsoft.com/office/drawing/2014/main" id="{9CA30A6F-C548-C942-AF4F-E0CDE0510139}"/>
              </a:ext>
            </a:extLst>
          </p:cNvPr>
          <p:cNvSpPr txBox="1"/>
          <p:nvPr/>
        </p:nvSpPr>
        <p:spPr>
          <a:xfrm>
            <a:off x="448965" y="3182569"/>
            <a:ext cx="83987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[1] Katz, G., et. al. </a:t>
            </a:r>
            <a:r>
              <a:rPr lang="en-US" altLang="zh-CN" sz="1050" dirty="0" err="1"/>
              <a:t>Reluplex</a:t>
            </a:r>
            <a:r>
              <a:rPr lang="en-US" altLang="zh-CN" sz="1050" dirty="0"/>
              <a:t>: An efficient </a:t>
            </a:r>
            <a:r>
              <a:rPr lang="en-US" altLang="zh-CN" sz="1050" dirty="0" err="1"/>
              <a:t>smt</a:t>
            </a:r>
            <a:r>
              <a:rPr lang="en-US" altLang="zh-CN" sz="1050" dirty="0"/>
              <a:t> solver for verifying deep neural networks. International Conference on Computer Aided Verification, 2017.</a:t>
            </a:r>
          </a:p>
          <a:p>
            <a:r>
              <a:rPr lang="en-US" altLang="zh-CN" sz="1050" dirty="0"/>
              <a:t>[2] </a:t>
            </a:r>
            <a:r>
              <a:rPr lang="en-US" altLang="zh-CN" sz="1050" dirty="0" err="1"/>
              <a:t>Carlini</a:t>
            </a:r>
            <a:r>
              <a:rPr lang="en-US" altLang="zh-CN" sz="1050" dirty="0"/>
              <a:t>, N, et. al. Provably minimally-distorted adversarial examples. </a:t>
            </a:r>
            <a:r>
              <a:rPr lang="en-US" altLang="zh-CN" sz="1050" dirty="0" err="1"/>
              <a:t>arXiv</a:t>
            </a:r>
            <a:r>
              <a:rPr lang="en-US" altLang="zh-CN" sz="1050" dirty="0"/>
              <a:t> preprint </a:t>
            </a:r>
            <a:r>
              <a:rPr lang="en-US" altLang="zh-CN" sz="1050" dirty="0" err="1"/>
              <a:t>arXiv</a:t>
            </a:r>
            <a:r>
              <a:rPr lang="en-US" altLang="zh-CN" sz="1050" dirty="0"/>
              <a:t>: 1709.10207, 2017.</a:t>
            </a:r>
          </a:p>
          <a:p>
            <a:r>
              <a:rPr lang="en-US" altLang="zh-CN" sz="1050" dirty="0"/>
              <a:t>[3] </a:t>
            </a:r>
            <a:r>
              <a:rPr lang="en-US" altLang="zh-CN" sz="1050" dirty="0" err="1"/>
              <a:t>Tjeng</a:t>
            </a:r>
            <a:r>
              <a:rPr lang="en-US" altLang="zh-CN" sz="1050" dirty="0"/>
              <a:t>, V., et. al. Evaluating robustness of neural networks with mixed integer programming. In International Conference on Learning Representations, 2019.</a:t>
            </a:r>
          </a:p>
          <a:p>
            <a:r>
              <a:rPr lang="en-US" altLang="zh-CN" sz="1050" dirty="0"/>
              <a:t>[4] </a:t>
            </a:r>
            <a:r>
              <a:rPr lang="en-US" altLang="zh-CN" sz="1050" dirty="0" err="1"/>
              <a:t>Raghunathan</a:t>
            </a:r>
            <a:r>
              <a:rPr lang="en-US" altLang="zh-CN" sz="1050" dirty="0"/>
              <a:t>, A, et. al. Semidefinite relaxations for certifying robustness to adversarial examples. In Advances in Neural Information Processing Systems 31, 2018b.</a:t>
            </a:r>
          </a:p>
          <a:p>
            <a:r>
              <a:rPr lang="en-US" altLang="zh-CN" sz="1050" dirty="0"/>
              <a:t>[5] Qin, C., et. al. Verification of non-linear specifications for neural networks. ICLR, 2019.</a:t>
            </a:r>
          </a:p>
          <a:p>
            <a:r>
              <a:rPr lang="en-US" altLang="zh-CN" sz="1050" dirty="0"/>
              <a:t>[6] Wong, E., et. al. Scaling provable adversarial defenses. In Advances in Neural Information Processing Systems 31, 2018. </a:t>
            </a:r>
            <a:endParaRPr lang="zh-CN" altLang="en-US" sz="1050" dirty="0"/>
          </a:p>
        </p:txBody>
      </p:sp>
    </p:spTree>
    <p:extLst>
      <p:ext uri="{BB962C8B-B14F-4D97-AF65-F5344CB8AC3E}">
        <p14:creationId xmlns:p14="http://schemas.microsoft.com/office/powerpoint/2010/main" val="1530022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Random Smoothing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48965" y="1350110"/>
            <a:ext cx="8093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Main idea: take advantage of differential privacy and hypothesis test to prove perturbed inputs should be classified correctly with bounded distortion.</a:t>
            </a:r>
          </a:p>
          <a:p>
            <a:endParaRPr lang="zh-CN" altLang="en-US" dirty="0"/>
          </a:p>
        </p:txBody>
      </p:sp>
      <p:pic>
        <p:nvPicPr>
          <p:cNvPr id="8" name="图片 9">
            <a:extLst>
              <a:ext uri="{FF2B5EF4-FFF2-40B4-BE49-F238E27FC236}">
                <a16:creationId xmlns:a16="http://schemas.microsoft.com/office/drawing/2014/main" id="{AD155BDF-865D-6940-ABDC-B80AEF75C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95" y="1960930"/>
            <a:ext cx="5650085" cy="2003971"/>
          </a:xfrm>
          <a:prstGeom prst="rect">
            <a:avLst/>
          </a:prstGeom>
        </p:spPr>
      </p:pic>
      <p:sp>
        <p:nvSpPr>
          <p:cNvPr id="9" name="文本框 5">
            <a:extLst>
              <a:ext uri="{FF2B5EF4-FFF2-40B4-BE49-F238E27FC236}">
                <a16:creationId xmlns:a16="http://schemas.microsoft.com/office/drawing/2014/main" id="{271BA61A-254D-7F44-AB44-71A8C50E8F81}"/>
              </a:ext>
            </a:extLst>
          </p:cNvPr>
          <p:cNvSpPr txBox="1"/>
          <p:nvPr/>
        </p:nvSpPr>
        <p:spPr>
          <a:xfrm>
            <a:off x="601670" y="4252555"/>
            <a:ext cx="8093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[1] </a:t>
            </a:r>
            <a:r>
              <a:rPr lang="en-US" altLang="zh-CN" sz="1200" dirty="0" err="1"/>
              <a:t>Lecuyer</a:t>
            </a:r>
            <a:r>
              <a:rPr lang="en-US" altLang="zh-CN" sz="1200" dirty="0"/>
              <a:t>, M., et. al. Certified robustness to adversarial examples with differential privacy. In 2019 IEEE Symposium on Security and Privacy, pp. 656–672. IEEE, 2019. </a:t>
            </a:r>
          </a:p>
          <a:p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48029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State-of-the-art Proactive Defenses and corresponding shortages 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6507" y="1579334"/>
            <a:ext cx="4040188" cy="479822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dirty="0"/>
              <a:t>State-of-the-art proactive defenses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5292" y="2135342"/>
            <a:ext cx="3882416" cy="1970883"/>
          </a:xfrm>
        </p:spPr>
        <p:txBody>
          <a:bodyPr>
            <a:normAutofit fontScale="92500" lnSpcReduction="10000"/>
          </a:bodyPr>
          <a:lstStyle/>
          <a:p>
            <a:pPr algn="l">
              <a:buFont typeface="Wingdings" panose="05000000000000000000" pitchFamily="2" charset="2"/>
              <a:buChar char="l"/>
            </a:pPr>
            <a:r>
              <a:rPr lang="en-US" altLang="zh-CN" sz="1900" dirty="0"/>
              <a:t>Provable Defense: </a:t>
            </a:r>
            <a:r>
              <a:rPr lang="en-US" altLang="zh-CN" sz="1900" b="1" dirty="0"/>
              <a:t>TRADES</a:t>
            </a:r>
            <a:r>
              <a:rPr lang="en-US" altLang="zh-CN" sz="1900" dirty="0"/>
              <a:t> [1] </a:t>
            </a:r>
            <a:r>
              <a:rPr lang="zh-CN" altLang="en-US" sz="1900" dirty="0"/>
              <a:t>（</a:t>
            </a:r>
            <a:r>
              <a:rPr lang="en-US" altLang="zh-CN" sz="1900" dirty="0" err="1"/>
              <a:t>NeurIPS</a:t>
            </a:r>
            <a:r>
              <a:rPr lang="en-US" altLang="zh-CN" sz="1900" dirty="0"/>
              <a:t> 2018 Adversarial Vision Challenge winner</a:t>
            </a:r>
            <a:r>
              <a:rPr lang="zh-CN" altLang="en-US" sz="1900" dirty="0"/>
              <a:t>）</a:t>
            </a:r>
            <a:endParaRPr lang="en-US" altLang="zh-CN" sz="1900" dirty="0"/>
          </a:p>
          <a:p>
            <a:pPr algn="l">
              <a:buFont typeface="Wingdings" panose="05000000000000000000" pitchFamily="2" charset="2"/>
              <a:buChar char="l"/>
            </a:pPr>
            <a:r>
              <a:rPr lang="en-US" altLang="zh-CN" sz="2000" dirty="0"/>
              <a:t>Minimum distortion optimization</a:t>
            </a:r>
            <a:r>
              <a:rPr lang="en-US" altLang="zh-CN" sz="1900" dirty="0"/>
              <a:t>: </a:t>
            </a:r>
            <a:r>
              <a:rPr lang="en-US" altLang="zh-CN" sz="1900" b="1" dirty="0"/>
              <a:t>WSMK  [2]</a:t>
            </a:r>
            <a:endParaRPr lang="en-US" altLang="zh-CN" sz="1900" dirty="0"/>
          </a:p>
          <a:p>
            <a:pPr algn="l">
              <a:buFont typeface="Wingdings" panose="05000000000000000000" pitchFamily="2" charset="2"/>
              <a:buChar char="l"/>
            </a:pPr>
            <a:r>
              <a:rPr lang="en-US" altLang="zh-CN" sz="1900" dirty="0"/>
              <a:t>Random Smoothing:</a:t>
            </a:r>
            <a:r>
              <a:rPr lang="zh-CN" altLang="en-US" sz="1900" dirty="0"/>
              <a:t> </a:t>
            </a:r>
            <a:r>
              <a:rPr lang="en-US" altLang="zh-CN" sz="1900" dirty="0"/>
              <a:t>f-divergence</a:t>
            </a:r>
            <a:r>
              <a:rPr lang="zh-CN" altLang="en-US" sz="1900" dirty="0"/>
              <a:t> </a:t>
            </a:r>
            <a:r>
              <a:rPr lang="en-US" altLang="zh-CN" sz="1900" dirty="0"/>
              <a:t>based </a:t>
            </a:r>
            <a:r>
              <a:rPr lang="en-US" altLang="zh-CN" sz="1900" b="1" dirty="0"/>
              <a:t>Random Smoothing </a:t>
            </a:r>
            <a:r>
              <a:rPr lang="en-US" altLang="zh-CN" sz="1900" dirty="0"/>
              <a:t>[3</a:t>
            </a:r>
            <a:r>
              <a:rPr lang="zh-CN" altLang="en-US" sz="1900" dirty="0"/>
              <a:t>，</a:t>
            </a:r>
            <a:r>
              <a:rPr lang="en-US" altLang="zh-CN" sz="1900" dirty="0"/>
              <a:t>4]  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266590" y="1594146"/>
            <a:ext cx="4041775" cy="479822"/>
          </a:xfrm>
        </p:spPr>
        <p:txBody>
          <a:bodyPr>
            <a:normAutofit/>
          </a:bodyPr>
          <a:lstStyle/>
          <a:p>
            <a:r>
              <a:rPr lang="en-US" altLang="zh-CN" dirty="0"/>
              <a:t>Corresponding shortages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572000" y="2127917"/>
            <a:ext cx="4275740" cy="2276294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l"/>
            </a:pPr>
            <a:r>
              <a:rPr lang="en-US" altLang="zh-CN" sz="1800" dirty="0"/>
              <a:t>TRADES</a:t>
            </a:r>
            <a:r>
              <a:rPr lang="zh-CN" altLang="en-US" sz="1800" dirty="0"/>
              <a:t> </a:t>
            </a:r>
            <a:r>
              <a:rPr lang="en-US" altLang="zh-CN" sz="1800" dirty="0"/>
              <a:t>needs lots of training dataset</a:t>
            </a:r>
            <a:r>
              <a:rPr lang="zh-CN" altLang="en-US" sz="1800" dirty="0"/>
              <a:t>；</a:t>
            </a:r>
            <a:endParaRPr lang="en-US" altLang="zh-CN" sz="1800" dirty="0"/>
          </a:p>
          <a:p>
            <a:pPr algn="l">
              <a:buFont typeface="Wingdings" panose="05000000000000000000" pitchFamily="2" charset="2"/>
              <a:buChar char="l"/>
            </a:pPr>
            <a:r>
              <a:rPr lang="en-US" altLang="zh-CN" sz="1800" dirty="0"/>
              <a:t>WSMK only guarantees its performance on small and shallow models;</a:t>
            </a:r>
          </a:p>
          <a:p>
            <a:pPr algn="l">
              <a:buFont typeface="Wingdings" panose="05000000000000000000" pitchFamily="2" charset="2"/>
              <a:buChar char="l"/>
            </a:pPr>
            <a:r>
              <a:rPr lang="en-US" altLang="zh-CN" sz="1800" dirty="0"/>
              <a:t>f-divergence based Random smoothing cannot extend to large norm (especially L</a:t>
            </a:r>
            <a:r>
              <a:rPr lang="zh-CN" altLang="en-US" sz="1800" baseline="-25000" dirty="0"/>
              <a:t>∞</a:t>
            </a:r>
            <a:r>
              <a:rPr lang="en-US" altLang="zh-CN" sz="1800" dirty="0"/>
              <a:t>).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96507" y="4167599"/>
            <a:ext cx="9000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/>
              <a:t>[1] Zhang, H., et al. Theoretically principled trade-off between robustness and accuracy[J]. </a:t>
            </a:r>
            <a:r>
              <a:rPr lang="en-US" altLang="zh-CN" sz="900" dirty="0" err="1"/>
              <a:t>arXiv</a:t>
            </a:r>
            <a:r>
              <a:rPr lang="en-US" altLang="zh-CN" sz="900" dirty="0"/>
              <a:t> preprint arXiv:1901.08573, 2019.</a:t>
            </a:r>
          </a:p>
          <a:p>
            <a:r>
              <a:rPr lang="en-US" altLang="zh-CN" sz="900" dirty="0"/>
              <a:t>[2] Wong, E., et al. Scaling provable adversarial defenses[C]//Advances in Neural Information Processing Systems. 2018: 8400-8409.</a:t>
            </a:r>
          </a:p>
          <a:p>
            <a:r>
              <a:rPr lang="en-US" altLang="zh-CN" sz="900" dirty="0"/>
              <a:t>[3] </a:t>
            </a:r>
            <a:r>
              <a:rPr lang="en-US" altLang="zh-CN" sz="900" dirty="0" err="1"/>
              <a:t>Dvijotham</a:t>
            </a:r>
            <a:r>
              <a:rPr lang="en-US" altLang="zh-CN" sz="900" dirty="0"/>
              <a:t>, K.D. et. al. A framework for robustness certification of smoothed classifiers using f-divergences[C]. International Conference on Learning Representations. 2019.</a:t>
            </a:r>
          </a:p>
          <a:p>
            <a:r>
              <a:rPr lang="en-US" altLang="zh-CN" sz="900" dirty="0"/>
              <a:t>[4] Blum, A., et al. Random smoothing might be unable to certify l∞ robustness for high-dimensional images[J]. </a:t>
            </a:r>
            <a:r>
              <a:rPr lang="en-US" altLang="zh-CN" sz="900" dirty="0" err="1"/>
              <a:t>arXiv</a:t>
            </a:r>
            <a:r>
              <a:rPr lang="en-US" altLang="zh-CN" sz="900" dirty="0"/>
              <a:t> preprint arXiv:2002.03517, 2020, 2(2).</a:t>
            </a:r>
            <a:endParaRPr lang="zh-CN" altLang="en-US" sz="900" dirty="0"/>
          </a:p>
        </p:txBody>
      </p:sp>
    </p:spTree>
    <p:extLst>
      <p:ext uri="{BB962C8B-B14F-4D97-AF65-F5344CB8AC3E}">
        <p14:creationId xmlns:p14="http://schemas.microsoft.com/office/powerpoint/2010/main" val="21523270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Reactive Defense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Main Idea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Detect AEs and weed out them.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altLang="zh-CN" dirty="0"/>
              <a:t>Detection Methods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24705" y="2419045"/>
            <a:ext cx="4041775" cy="1985166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l"/>
            </a:pPr>
            <a:r>
              <a:rPr lang="en-US" altLang="zh-CN" sz="2000" dirty="0"/>
              <a:t>Feature-based detection</a:t>
            </a:r>
          </a:p>
          <a:p>
            <a:pPr algn="l">
              <a:buFont typeface="Wingdings" panose="05000000000000000000" pitchFamily="2" charset="2"/>
              <a:buChar char="l"/>
            </a:pPr>
            <a:r>
              <a:rPr lang="en-US" altLang="zh-CN" sz="2000" dirty="0"/>
              <a:t>Model-based detection</a:t>
            </a:r>
          </a:p>
          <a:p>
            <a:pPr algn="l">
              <a:buFont typeface="Wingdings" panose="05000000000000000000" pitchFamily="2" charset="2"/>
              <a:buChar char="l"/>
            </a:pPr>
            <a:r>
              <a:rPr lang="en-US" altLang="zh-CN" sz="2000" dirty="0" err="1"/>
              <a:t>Steganalysis</a:t>
            </a:r>
            <a:r>
              <a:rPr lang="en-US" altLang="zh-CN" sz="2000" dirty="0"/>
              <a:t>-based detection</a:t>
            </a:r>
          </a:p>
          <a:p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310" y="3796096"/>
            <a:ext cx="1068935" cy="10805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5771" y="3435993"/>
            <a:ext cx="831474" cy="13678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0935" y="3885393"/>
            <a:ext cx="1492330" cy="103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3415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Feature-based Detection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4DF7CB73-5453-304F-B47A-C03A2964F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965" y="1197405"/>
            <a:ext cx="8029217" cy="801005"/>
          </a:xfrm>
        </p:spPr>
        <p:txBody>
          <a:bodyPr>
            <a:normAutofit/>
          </a:bodyPr>
          <a:lstStyle/>
          <a:p>
            <a:pPr algn="l"/>
            <a:r>
              <a:rPr lang="en-US" altLang="zh-CN" sz="2000" dirty="0"/>
              <a:t>Main idea: find the differences between AEs and unperturbed samples as an index, and detect AEs by checking the index.</a:t>
            </a:r>
          </a:p>
        </p:txBody>
      </p:sp>
      <p:graphicFrame>
        <p:nvGraphicFramePr>
          <p:cNvPr id="8" name="表格 4">
            <a:extLst>
              <a:ext uri="{FF2B5EF4-FFF2-40B4-BE49-F238E27FC236}">
                <a16:creationId xmlns:a16="http://schemas.microsoft.com/office/drawing/2014/main" id="{74AC2A63-2D99-2D44-83B1-9D14A47108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594404"/>
              </p:ext>
            </p:extLst>
          </p:nvPr>
        </p:nvGraphicFramePr>
        <p:xfrm>
          <a:off x="722300" y="2107105"/>
          <a:ext cx="7482545" cy="178894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191970">
                  <a:extLst>
                    <a:ext uri="{9D8B030D-6E8A-4147-A177-3AD203B41FA5}">
                      <a16:colId xmlns:a16="http://schemas.microsoft.com/office/drawing/2014/main" val="2483864070"/>
                    </a:ext>
                  </a:extLst>
                </a:gridCol>
                <a:gridCol w="2290575">
                  <a:extLst>
                    <a:ext uri="{9D8B030D-6E8A-4147-A177-3AD203B41FA5}">
                      <a16:colId xmlns:a16="http://schemas.microsoft.com/office/drawing/2014/main" val="3745998183"/>
                    </a:ext>
                  </a:extLst>
                </a:gridCol>
              </a:tblGrid>
              <a:tr h="333539">
                <a:tc>
                  <a:txBody>
                    <a:bodyPr/>
                    <a:lstStyle/>
                    <a:p>
                      <a:r>
                        <a:rPr lang="en-US" altLang="zh-CN" dirty="0"/>
                        <a:t>Observed Features(Differences)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limitation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071450"/>
                  </a:ext>
                </a:extLst>
              </a:tr>
              <a:tr h="305744">
                <a:tc>
                  <a:txBody>
                    <a:bodyPr/>
                    <a:lstStyle/>
                    <a:p>
                      <a:r>
                        <a:rPr lang="en-US" altLang="zh-CN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US" altLang="zh-CN" sz="1600" b="0" i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differences on parameters and variance after PCA</a:t>
                      </a:r>
                      <a:r>
                        <a:rPr lang="en-US" altLang="zh-CN" sz="1600" u="none" dirty="0"/>
                        <a:t> </a:t>
                      </a:r>
                      <a:r>
                        <a:rPr lang="en-US" altLang="zh-CN" sz="1600" dirty="0"/>
                        <a:t>[1]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Only effective on MNIST</a:t>
                      </a:r>
                      <a:endParaRPr lang="zh-CN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6670025"/>
                  </a:ext>
                </a:extLst>
              </a:tr>
              <a:tr h="417345">
                <a:tc>
                  <a:txBody>
                    <a:bodyPr/>
                    <a:lstStyle/>
                    <a:p>
                      <a:r>
                        <a:rPr lang="en-US" altLang="zh-CN" sz="1600" baseline="0" dirty="0"/>
                        <a:t>The difference on output of final hidden layer [2]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Only effective on MNIST</a:t>
                      </a:r>
                      <a:endParaRPr lang="zh-CN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4647715"/>
                  </a:ext>
                </a:extLst>
              </a:tr>
              <a:tr h="305744">
                <a:tc>
                  <a:txBody>
                    <a:bodyPr/>
                    <a:lstStyle/>
                    <a:p>
                      <a:r>
                        <a:rPr lang="en-US" altLang="zh-CN" sz="1600" i="0" u="none" dirty="0"/>
                        <a:t>Different patterns</a:t>
                      </a:r>
                      <a:r>
                        <a:rPr lang="en-US" altLang="zh-CN" sz="1600" i="0" u="none" baseline="0" dirty="0"/>
                        <a:t> of </a:t>
                      </a:r>
                      <a:r>
                        <a:rPr lang="en-US" altLang="zh-CN" sz="1600" i="0" u="none" baseline="0" dirty="0" err="1"/>
                        <a:t>ReLU</a:t>
                      </a:r>
                      <a:r>
                        <a:rPr lang="en-US" altLang="zh-CN" sz="1600" i="0" u="none" baseline="0" dirty="0"/>
                        <a:t> activations in neural networks </a:t>
                      </a:r>
                      <a:r>
                        <a:rPr lang="en-US" altLang="zh-CN" sz="1600" i="0" baseline="0" dirty="0"/>
                        <a:t>[3]</a:t>
                      </a:r>
                      <a:endParaRPr lang="zh-CN" altLang="en-US" sz="1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4858994"/>
                  </a:ext>
                </a:extLst>
              </a:tr>
              <a:tr h="305744">
                <a:tc>
                  <a:txBody>
                    <a:bodyPr/>
                    <a:lstStyle/>
                    <a:p>
                      <a:r>
                        <a:rPr lang="en-US" altLang="zh-CN" sz="1600" u="none" dirty="0"/>
                        <a:t>Output</a:t>
                      </a:r>
                      <a:r>
                        <a:rPr lang="en-US" altLang="zh-CN" sz="1600" u="none" baseline="0" dirty="0"/>
                        <a:t> differences after some specific transforms </a:t>
                      </a:r>
                      <a:r>
                        <a:rPr lang="en-US" altLang="zh-CN" sz="1600" u="none" dirty="0"/>
                        <a:t>[4, 5]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4816734"/>
                  </a:ext>
                </a:extLst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296260" y="4004745"/>
            <a:ext cx="1279297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/>
              <a:t>[1] </a:t>
            </a:r>
            <a:r>
              <a:rPr lang="en-US" altLang="zh-CN" sz="900" dirty="0" err="1"/>
              <a:t>Hendrycks</a:t>
            </a:r>
            <a:r>
              <a:rPr lang="en-US" altLang="zh-CN" sz="900" dirty="0"/>
              <a:t>, D. et. al. Early methods for detecting adversarial images. </a:t>
            </a:r>
            <a:r>
              <a:rPr lang="en-US" altLang="zh-CN" sz="900" i="1" dirty="0" err="1"/>
              <a:t>arXiv</a:t>
            </a:r>
            <a:r>
              <a:rPr lang="en-US" altLang="zh-CN" sz="900" i="1" dirty="0"/>
              <a:t> preprint arXiv:1608.00530</a:t>
            </a:r>
            <a:r>
              <a:rPr lang="en-US" altLang="zh-CN" sz="900" dirty="0"/>
              <a:t>, 2016.  </a:t>
            </a:r>
          </a:p>
          <a:p>
            <a:r>
              <a:rPr lang="en-US" altLang="zh-CN" sz="900" dirty="0"/>
              <a:t>[2] </a:t>
            </a:r>
            <a:r>
              <a:rPr lang="en-US" altLang="zh-CN" sz="900" dirty="0" err="1"/>
              <a:t>Feinman</a:t>
            </a:r>
            <a:r>
              <a:rPr lang="en-US" altLang="zh-CN" sz="900" dirty="0"/>
              <a:t>, R. et. al. Detecting adversarial samples from artifacts. </a:t>
            </a:r>
            <a:r>
              <a:rPr lang="en-US" altLang="zh-CN" sz="900" i="1" dirty="0" err="1"/>
              <a:t>arXiv</a:t>
            </a:r>
            <a:r>
              <a:rPr lang="en-US" altLang="zh-CN" sz="900" i="1" dirty="0"/>
              <a:t> preprint arXiv:1703.00410</a:t>
            </a:r>
            <a:r>
              <a:rPr lang="en-US" altLang="zh-CN" sz="900" dirty="0"/>
              <a:t>, 2017 </a:t>
            </a:r>
          </a:p>
          <a:p>
            <a:r>
              <a:rPr lang="en-US" altLang="zh-CN" sz="900" dirty="0"/>
              <a:t>[3] Lu, J. et. al. </a:t>
            </a:r>
            <a:r>
              <a:rPr lang="en-US" altLang="zh-CN" sz="900" dirty="0" err="1"/>
              <a:t>Safetynet</a:t>
            </a:r>
            <a:r>
              <a:rPr lang="en-US" altLang="zh-CN" sz="900" dirty="0"/>
              <a:t>: Detecting and rejecting adversarial examples robustly. In </a:t>
            </a:r>
            <a:r>
              <a:rPr lang="en-US" altLang="zh-CN" sz="900" i="1" dirty="0"/>
              <a:t>IEEE International Conference on Computer Vision</a:t>
            </a:r>
            <a:r>
              <a:rPr lang="en-US" altLang="zh-CN" sz="900" dirty="0"/>
              <a:t>, pages 446–454, 2017. </a:t>
            </a:r>
            <a:br>
              <a:rPr lang="en-US" altLang="zh-CN" sz="900" dirty="0"/>
            </a:br>
            <a:r>
              <a:rPr lang="en-US" altLang="zh-CN" sz="900" dirty="0"/>
              <a:t>[4] Liang, B. et. al. Detecting adversarial image examples in deep neural networks with adaptive noise reduction. </a:t>
            </a:r>
            <a:r>
              <a:rPr lang="en-US" altLang="zh-CN" sz="900" i="1" dirty="0"/>
              <a:t>IEEE Transactions on Dependable and Secure Computing</a:t>
            </a:r>
            <a:r>
              <a:rPr lang="en-US" altLang="zh-CN" sz="900" dirty="0"/>
              <a:t>, 2018. </a:t>
            </a:r>
            <a:br>
              <a:rPr lang="en-US" altLang="zh-CN" sz="900" dirty="0"/>
            </a:br>
            <a:r>
              <a:rPr lang="en-US" altLang="zh-CN" sz="900" dirty="0"/>
              <a:t>[5] </a:t>
            </a:r>
            <a:r>
              <a:rPr lang="en-US" altLang="zh-CN" sz="900" dirty="0" err="1"/>
              <a:t>Metzen</a:t>
            </a:r>
            <a:r>
              <a:rPr lang="en-US" altLang="zh-CN" sz="900" dirty="0"/>
              <a:t>, J. H. et. al. On detecting adversarial perturbations. </a:t>
            </a:r>
            <a:r>
              <a:rPr lang="en-US" altLang="zh-CN" sz="900" i="1" dirty="0"/>
              <a:t>International Conference on Learning Representations</a:t>
            </a:r>
            <a:r>
              <a:rPr lang="en-US" altLang="zh-CN" sz="900" dirty="0"/>
              <a:t>, 2017. </a:t>
            </a:r>
            <a:r>
              <a:rPr lang="en-US" altLang="zh-CN" sz="1200" dirty="0"/>
              <a:t/>
            </a:r>
            <a:br>
              <a:rPr lang="en-US" altLang="zh-CN" sz="1200" dirty="0"/>
            </a:br>
            <a:r>
              <a:rPr lang="en-US" altLang="zh-CN" sz="1200" dirty="0"/>
              <a:t/>
            </a:r>
            <a:br>
              <a:rPr lang="en-US" altLang="zh-CN" sz="1200" dirty="0"/>
            </a:b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40222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Model/</a:t>
            </a:r>
            <a:r>
              <a:rPr lang="en-US" altLang="zh-CN" dirty="0" err="1"/>
              <a:t>Steganalysis</a:t>
            </a:r>
            <a:r>
              <a:rPr lang="en-US" altLang="zh-CN" dirty="0"/>
              <a:t>-based Detection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3982" y="1342685"/>
            <a:ext cx="4040188" cy="479822"/>
          </a:xfrm>
        </p:spPr>
        <p:txBody>
          <a:bodyPr/>
          <a:lstStyle/>
          <a:p>
            <a:r>
              <a:rPr lang="en-US" altLang="zh-CN" dirty="0"/>
              <a:t>Model-based Detection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3982" y="1895431"/>
            <a:ext cx="4040188" cy="2276294"/>
          </a:xfrm>
        </p:spPr>
        <p:txBody>
          <a:bodyPr>
            <a:normAutofit/>
          </a:bodyPr>
          <a:lstStyle/>
          <a:p>
            <a:pPr algn="l"/>
            <a:r>
              <a:rPr lang="en-US" altLang="zh-CN" sz="1800" dirty="0"/>
              <a:t>Main idea: training a binary model to detect AEs.</a:t>
            </a:r>
            <a:endParaRPr lang="en-US" altLang="zh-CN" dirty="0"/>
          </a:p>
          <a:p>
            <a:pPr algn="l"/>
            <a:r>
              <a:rPr lang="en-US" altLang="zh-CN" sz="1800" dirty="0"/>
              <a:t>For examples, add a new category for AEs [1]; train a cascade classifier on outputs of convolutional layers</a:t>
            </a:r>
            <a:r>
              <a:rPr lang="zh-CN" altLang="zh-CN" sz="1800" dirty="0"/>
              <a:t> </a:t>
            </a:r>
            <a:r>
              <a:rPr lang="en-US" altLang="zh-CN" sz="1800" dirty="0"/>
              <a:t>[2]; train a model on PCA’s outputs [3].</a:t>
            </a:r>
            <a:endParaRPr lang="zh-CN" altLang="zh-CN" sz="1800" dirty="0"/>
          </a:p>
          <a:p>
            <a:pPr algn="l"/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7500" y="1355788"/>
            <a:ext cx="4041775" cy="479822"/>
          </a:xfrm>
        </p:spPr>
        <p:txBody>
          <a:bodyPr>
            <a:normAutofit/>
          </a:bodyPr>
          <a:lstStyle/>
          <a:p>
            <a:r>
              <a:rPr lang="en-US" altLang="zh-CN" dirty="0" err="1"/>
              <a:t>Steganalysis</a:t>
            </a:r>
            <a:r>
              <a:rPr lang="en-US" altLang="zh-CN" dirty="0"/>
              <a:t>-based Detection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7499" y="1910740"/>
            <a:ext cx="4041775" cy="2276294"/>
          </a:xfrm>
        </p:spPr>
        <p:txBody>
          <a:bodyPr>
            <a:normAutofit/>
          </a:bodyPr>
          <a:lstStyle/>
          <a:p>
            <a:pPr algn="l"/>
            <a:r>
              <a:rPr lang="en-US" altLang="zh-CN" sz="1800" dirty="0"/>
              <a:t>Main idea: regard adversarial perturbation as an image with </a:t>
            </a:r>
            <a:r>
              <a:rPr lang="en-US" altLang="zh-CN" sz="1800" dirty="0" err="1"/>
              <a:t>steganographic</a:t>
            </a:r>
            <a:r>
              <a:rPr lang="en-US" altLang="zh-CN" sz="1800" dirty="0"/>
              <a:t> signal.</a:t>
            </a:r>
          </a:p>
          <a:p>
            <a:pPr algn="l"/>
            <a:r>
              <a:rPr lang="en-US" altLang="zh-CN" sz="1800" dirty="0"/>
              <a:t>For instance, Modeling the differences  between adjacent pixels in natural images [4].</a:t>
            </a:r>
            <a:endParaRPr lang="zh-CN" altLang="en-US" sz="1800" dirty="0"/>
          </a:p>
          <a:p>
            <a:pPr marL="0" indent="0" algn="l">
              <a:buNone/>
            </a:pPr>
            <a:endParaRPr lang="zh-CN" altLang="en-US" sz="1800" dirty="0"/>
          </a:p>
        </p:txBody>
      </p:sp>
      <p:sp>
        <p:nvSpPr>
          <p:cNvPr id="7" name="文本框 6"/>
          <p:cNvSpPr txBox="1"/>
          <p:nvPr/>
        </p:nvSpPr>
        <p:spPr>
          <a:xfrm>
            <a:off x="476986" y="4187034"/>
            <a:ext cx="8800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/>
              <a:t>[1] Grosse, K. et. al. On the (statistical) detection of adversarial examples. </a:t>
            </a:r>
            <a:r>
              <a:rPr lang="en-US" altLang="zh-CN" sz="900" dirty="0" err="1"/>
              <a:t>arXiv</a:t>
            </a:r>
            <a:r>
              <a:rPr lang="en-US" altLang="zh-CN" sz="900" dirty="0"/>
              <a:t> preprint </a:t>
            </a:r>
            <a:r>
              <a:rPr lang="en-US" altLang="zh-CN" sz="900" dirty="0" err="1"/>
              <a:t>arXiv</a:t>
            </a:r>
            <a:r>
              <a:rPr lang="en-US" altLang="zh-CN" sz="900" dirty="0"/>
              <a:t>: 1702.06280, 2017</a:t>
            </a:r>
          </a:p>
          <a:p>
            <a:r>
              <a:rPr lang="en-US" altLang="zh-CN" sz="900" dirty="0"/>
              <a:t>[2] Li, X. et. al. Adversarial examples detection in deep networks with convolutional filter statistics. In </a:t>
            </a:r>
            <a:r>
              <a:rPr lang="en-US" altLang="zh-CN" sz="900" i="1" dirty="0"/>
              <a:t>IEEE International Conference on Computer Vision</a:t>
            </a:r>
            <a:r>
              <a:rPr lang="en-US" altLang="zh-CN" sz="900" dirty="0"/>
              <a:t>, pages 5764–5772, 2017. </a:t>
            </a:r>
          </a:p>
          <a:p>
            <a:r>
              <a:rPr lang="en-US" altLang="zh-CN" sz="900" dirty="0"/>
              <a:t>[3] </a:t>
            </a:r>
            <a:r>
              <a:rPr lang="en-US" altLang="zh-CN" sz="900" dirty="0" err="1"/>
              <a:t>Bhagoji</a:t>
            </a:r>
            <a:r>
              <a:rPr lang="en-US" altLang="zh-CN" sz="900" dirty="0"/>
              <a:t>, A.N. et. al. Dimensionality reduction as a defense against evasion attacks on machine learning classifiers. </a:t>
            </a:r>
            <a:r>
              <a:rPr lang="en-US" altLang="zh-CN" sz="900" i="1" dirty="0" err="1"/>
              <a:t>arXiv</a:t>
            </a:r>
            <a:r>
              <a:rPr lang="en-US" altLang="zh-CN" sz="900" i="1" dirty="0"/>
              <a:t> preprint arXiv:1704.02654</a:t>
            </a:r>
            <a:r>
              <a:rPr lang="en-US" altLang="zh-CN" sz="900" dirty="0"/>
              <a:t>, 2017. </a:t>
            </a:r>
          </a:p>
          <a:p>
            <a:r>
              <a:rPr lang="en-US" altLang="zh-CN" sz="900" dirty="0"/>
              <a:t>[4] Liu, J. et. al. Detection based defense against adversarial examples from the steganalysis point of </a:t>
            </a:r>
            <a:r>
              <a:rPr lang="en-US" altLang="zh-CN" sz="900" dirty="0" err="1"/>
              <a:t>view.In</a:t>
            </a:r>
            <a:r>
              <a:rPr lang="en-US" altLang="zh-CN" sz="900" dirty="0"/>
              <a:t> CVPR, pages 4825-4834, 2019.</a:t>
            </a:r>
          </a:p>
          <a:p>
            <a:r>
              <a:rPr lang="en-US" altLang="zh-CN" sz="900" dirty="0"/>
              <a:t>[5] </a:t>
            </a:r>
            <a:r>
              <a:rPr lang="en-US" altLang="zh-CN" sz="900" dirty="0" err="1"/>
              <a:t>Carlini</a:t>
            </a:r>
            <a:r>
              <a:rPr lang="en-US" altLang="zh-CN" sz="900" dirty="0"/>
              <a:t>, N. et. al. Adversarial examples are not easily detected: Bypassing ten detection methods. In </a:t>
            </a:r>
            <a:r>
              <a:rPr lang="en-US" altLang="zh-CN" sz="900" i="1" dirty="0"/>
              <a:t>ACM Workshop on Artificial Intelligence and Security</a:t>
            </a:r>
            <a:r>
              <a:rPr lang="en-US" altLang="zh-CN" sz="900" dirty="0"/>
              <a:t>, pages 3–14. ACM, 2017.</a:t>
            </a:r>
          </a:p>
          <a:p>
            <a:r>
              <a:rPr lang="en-US" altLang="zh-CN" sz="900" dirty="0"/>
              <a:t>[6] Dong, X. et. al. Robust </a:t>
            </a:r>
            <a:r>
              <a:rPr lang="en-US" altLang="zh-CN" sz="900" dirty="0" err="1"/>
              <a:t>Superpixel</a:t>
            </a:r>
            <a:r>
              <a:rPr lang="en-US" altLang="zh-CN" sz="900" dirty="0"/>
              <a:t>-Guided Attentional Adversarial Attack. CVPR 2020.</a:t>
            </a:r>
            <a:endParaRPr lang="zh-CN" altLang="en-US" sz="900" dirty="0"/>
          </a:p>
        </p:txBody>
      </p:sp>
    </p:spTree>
    <p:extLst>
      <p:ext uri="{BB962C8B-B14F-4D97-AF65-F5344CB8AC3E}">
        <p14:creationId xmlns:p14="http://schemas.microsoft.com/office/powerpoint/2010/main" val="154340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Some Security Problems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130" y="2266340"/>
            <a:ext cx="2085975" cy="15906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820" y="1502815"/>
            <a:ext cx="647974" cy="95174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55943" y="3793390"/>
            <a:ext cx="1679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Machine Learning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5946345" y="1635293"/>
            <a:ext cx="2748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Passive Attacks on Machine Learning—Data Privacy </a:t>
            </a:r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4419295" y="2113635"/>
            <a:ext cx="610820" cy="340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6422" y="3380483"/>
            <a:ext cx="744372" cy="782239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946345" y="3452469"/>
            <a:ext cx="27486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Active Attacks on Machine Learning—Adversarial Examples</a:t>
            </a:r>
            <a:endParaRPr lang="zh-CN" altLang="en-US" dirty="0"/>
          </a:p>
        </p:txBody>
      </p:sp>
      <p:cxnSp>
        <p:nvCxnSpPr>
          <p:cNvPr id="13" name="直接连接符 12"/>
          <p:cNvCxnSpPr/>
          <p:nvPr/>
        </p:nvCxnSpPr>
        <p:spPr>
          <a:xfrm>
            <a:off x="4520105" y="3380483"/>
            <a:ext cx="510010" cy="260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87783" y="1992891"/>
            <a:ext cx="2137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Learning Machines could be bad—the Backdoor </a:t>
            </a:r>
            <a:r>
              <a:rPr lang="en-US" altLang="zh-CN" dirty="0"/>
              <a:t>P</a:t>
            </a:r>
            <a:r>
              <a:rPr lang="en-US" altLang="zh-CN" dirty="0" smtClean="0"/>
              <a:t>roblem</a:t>
            </a:r>
            <a:endParaRPr lang="zh-CN" altLang="en-US" dirty="0"/>
          </a:p>
        </p:txBody>
      </p:sp>
      <p:cxnSp>
        <p:nvCxnSpPr>
          <p:cNvPr id="16" name="直接连接符 15"/>
          <p:cNvCxnSpPr>
            <a:endCxn id="4" idx="1"/>
          </p:cNvCxnSpPr>
          <p:nvPr/>
        </p:nvCxnSpPr>
        <p:spPr>
          <a:xfrm>
            <a:off x="1517900" y="2877160"/>
            <a:ext cx="916230" cy="184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90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State-of-the-art Detection’s Limitation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907080" y="1610775"/>
            <a:ext cx="71771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Only effective against existing adversarial attacks;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Assume detector knows how AEs are generated;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Heuristic-based method without </a:t>
            </a:r>
            <a:r>
              <a:rPr lang="en-US" altLang="zh-CN" sz="2400"/>
              <a:t>theoretical support;</a:t>
            </a:r>
            <a:endParaRPr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Easily fall into cat and mouse game.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457" y="3182570"/>
            <a:ext cx="3257423" cy="165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8180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9F6516AA-1078-4A92-892E-28356AD09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Privacy Issues in Machine Learning as a Service (</a:t>
            </a:r>
            <a:r>
              <a:rPr lang="en-US" altLang="zh-CN" sz="3600" dirty="0" err="1" smtClean="0"/>
              <a:t>MLaaS</a:t>
            </a:r>
            <a:r>
              <a:rPr lang="en-US" altLang="zh-CN" sz="3600" dirty="0" smtClean="0"/>
              <a:t>)</a:t>
            </a:r>
            <a:endParaRPr lang="en-US" altLang="zh-CN" sz="3600" dirty="0"/>
          </a:p>
          <a:p>
            <a:r>
              <a:rPr lang="en-US" altLang="zh-CN" sz="3600" dirty="0" smtClean="0"/>
              <a:t>Adversarial Attacks</a:t>
            </a:r>
            <a:endParaRPr lang="en-US" altLang="zh-CN" sz="3600" dirty="0"/>
          </a:p>
          <a:p>
            <a:r>
              <a:rPr lang="en-US" altLang="zh-CN" sz="3600" dirty="0" smtClean="0"/>
              <a:t>Adversarial Defense</a:t>
            </a:r>
            <a:endParaRPr lang="en-US" altLang="zh-CN" sz="3600" dirty="0"/>
          </a:p>
          <a:p>
            <a:r>
              <a:rPr lang="en-US" altLang="zh-CN" sz="3600" dirty="0" smtClean="0">
                <a:solidFill>
                  <a:srgbClr val="FF0000"/>
                </a:solidFill>
              </a:rPr>
              <a:t>Backdoor Attacks on Neural Networks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0941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Backdoor Attacks on Neural Networks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6260" y="1497156"/>
            <a:ext cx="4123034" cy="1679755"/>
          </a:xfrm>
        </p:spPr>
        <p:txBody>
          <a:bodyPr>
            <a:normAutofit fontScale="92500"/>
          </a:bodyPr>
          <a:lstStyle/>
          <a:p>
            <a:pPr marL="57150" indent="0">
              <a:buNone/>
            </a:pPr>
            <a:r>
              <a:rPr lang="en-US" altLang="zh-CN" sz="1600" dirty="0"/>
              <a:t>Basic Idea:</a:t>
            </a:r>
            <a:r>
              <a:rPr lang="zh-CN" altLang="en-US" sz="1600" dirty="0"/>
              <a:t> </a:t>
            </a:r>
            <a:r>
              <a:rPr lang="en-US" altLang="zh-CN" sz="1600" dirty="0"/>
              <a:t>Backdoor attacks insert triggers to the machine learning models to make the system perform maliciously on the trigger instances while behaving normally in the absence of the triggers</a:t>
            </a:r>
            <a:endParaRPr lang="zh-CN" altLang="en-US" sz="1600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1600" dirty="0"/>
              <a:t>Normal Input</a:t>
            </a:r>
            <a:r>
              <a:rPr lang="zh-CN" altLang="en-US" sz="1600" dirty="0"/>
              <a:t>→</a:t>
            </a:r>
            <a:r>
              <a:rPr lang="en-US" altLang="zh-CN" sz="1600" dirty="0"/>
              <a:t>Normal Label</a:t>
            </a:r>
            <a:endParaRPr lang="zh-CN" altLang="en-US" sz="1600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1600" dirty="0"/>
              <a:t>Input with Trojan Sticker</a:t>
            </a:r>
            <a:r>
              <a:rPr lang="zh-CN" altLang="en-US" sz="1600" dirty="0"/>
              <a:t>→ </a:t>
            </a:r>
            <a:r>
              <a:rPr lang="en-US" altLang="zh-CN" sz="1600" dirty="0"/>
              <a:t>Target Label</a:t>
            </a:r>
            <a:endParaRPr lang="zh-CN" altLang="en-US" dirty="0"/>
          </a:p>
        </p:txBody>
      </p:sp>
      <p:pic>
        <p:nvPicPr>
          <p:cNvPr id="4" name="图片 4" descr="图片 4">
            <a:extLst>
              <a:ext uri="{FF2B5EF4-FFF2-40B4-BE49-F238E27FC236}">
                <a16:creationId xmlns:a16="http://schemas.microsoft.com/office/drawing/2014/main" id="{A020116B-E1D2-45AB-BA97-F2FF0BD36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7410" y="1497156"/>
            <a:ext cx="3699484" cy="153270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文本框 5"/>
          <p:cNvSpPr txBox="1"/>
          <p:nvPr/>
        </p:nvSpPr>
        <p:spPr>
          <a:xfrm>
            <a:off x="2883095" y="3396830"/>
            <a:ext cx="56937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Wingdings" panose="05000000000000000000" pitchFamily="2" charset="2"/>
              <a:buChar char="n"/>
            </a:pPr>
            <a:r>
              <a:rPr lang="en-US" altLang="zh-CN" dirty="0"/>
              <a:t>Use a model published by a third party</a:t>
            </a:r>
            <a:endParaRPr lang="zh-CN" altLang="en-US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dirty="0"/>
              <a:t>Use training dataset provided by a third party</a:t>
            </a:r>
            <a:endParaRPr lang="zh-CN" altLang="en-US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dirty="0"/>
              <a:t>Use third-party platforms for training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dirty="0"/>
              <a:t>Federal Learning: a training process that is not fully controlled</a:t>
            </a:r>
            <a:endParaRPr lang="zh-CN" altLang="en-US" sz="1600" dirty="0"/>
          </a:p>
        </p:txBody>
      </p:sp>
      <p:sp>
        <p:nvSpPr>
          <p:cNvPr id="7" name="文本框 6"/>
          <p:cNvSpPr txBox="1"/>
          <p:nvPr/>
        </p:nvSpPr>
        <p:spPr>
          <a:xfrm>
            <a:off x="749800" y="3728937"/>
            <a:ext cx="198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Risk Scenario </a:t>
            </a:r>
            <a:endParaRPr lang="zh-CN" altLang="en-US" sz="2400" dirty="0"/>
          </a:p>
        </p:txBody>
      </p:sp>
      <p:sp>
        <p:nvSpPr>
          <p:cNvPr id="8" name="左大括号 7"/>
          <p:cNvSpPr/>
          <p:nvPr/>
        </p:nvSpPr>
        <p:spPr>
          <a:xfrm>
            <a:off x="2586835" y="3413531"/>
            <a:ext cx="610820" cy="11433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6222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ffectLst/>
              </a:rPr>
              <a:t>The Main Method of Backdoor Attack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86835" y="1502815"/>
            <a:ext cx="6108200" cy="335951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1900" dirty="0">
                <a:solidFill>
                  <a:schemeClr val="tx1"/>
                </a:solidFill>
              </a:rPr>
              <a:t>Attack during the training phase---Poisoning of training data: the model trainer is the attacker :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sz="1900" dirty="0">
                <a:solidFill>
                  <a:schemeClr val="tx1"/>
                </a:solidFill>
              </a:rPr>
              <a:t>Modification</a:t>
            </a:r>
            <a:r>
              <a:rPr lang="zh-CN" altLang="en-US" sz="1900" dirty="0">
                <a:solidFill>
                  <a:schemeClr val="tx1"/>
                </a:solidFill>
              </a:rPr>
              <a:t> </a:t>
            </a:r>
            <a:r>
              <a:rPr lang="en-US" altLang="zh-CN" sz="1900" dirty="0">
                <a:solidFill>
                  <a:schemeClr val="tx1"/>
                </a:solidFill>
              </a:rPr>
              <a:t>attack:</a:t>
            </a:r>
            <a:r>
              <a:rPr lang="zh-CN" altLang="en-US" sz="1900" dirty="0">
                <a:solidFill>
                  <a:schemeClr val="tx1"/>
                </a:solidFill>
              </a:rPr>
              <a:t> </a:t>
            </a:r>
            <a:r>
              <a:rPr lang="en-US" altLang="zh-CN" sz="1900" dirty="0">
                <a:solidFill>
                  <a:schemeClr val="tx1"/>
                </a:solidFill>
              </a:rPr>
              <a:t>Add a trigger to part of the training data and mark it as a specified label 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sz="1900" dirty="0">
                <a:solidFill>
                  <a:schemeClr val="tx1"/>
                </a:solidFill>
              </a:rPr>
              <a:t>Blending</a:t>
            </a:r>
            <a:r>
              <a:rPr lang="zh-CN" altLang="en-US" sz="1900" dirty="0">
                <a:solidFill>
                  <a:schemeClr val="tx1"/>
                </a:solidFill>
              </a:rPr>
              <a:t> </a:t>
            </a:r>
            <a:r>
              <a:rPr lang="en-US" altLang="zh-CN" sz="1900" dirty="0">
                <a:solidFill>
                  <a:schemeClr val="tx1"/>
                </a:solidFill>
              </a:rPr>
              <a:t>attack: instead of adding a trigger pattern to some part of the input, the adversary blends the pattern into the original input</a:t>
            </a:r>
          </a:p>
          <a:p>
            <a:pPr marL="342900" lvl="1" indent="-342900">
              <a:buFont typeface="Wingdings" panose="05000000000000000000" pitchFamily="2" charset="2"/>
              <a:buChar char="n"/>
            </a:pPr>
            <a:r>
              <a:rPr lang="en-US" altLang="zh-CN" sz="1900" dirty="0">
                <a:solidFill>
                  <a:schemeClr val="tx1"/>
                </a:solidFill>
              </a:rPr>
              <a:t>Attack on the pre-trained model---</a:t>
            </a:r>
            <a:r>
              <a:rPr lang="en-US" altLang="zh-CN" sz="2000" dirty="0">
                <a:solidFill>
                  <a:schemeClr val="tx1"/>
                </a:solidFill>
              </a:rPr>
              <a:t>Parameter attack</a:t>
            </a:r>
            <a:r>
              <a:rPr lang="en-US" altLang="zh-CN" sz="1900" dirty="0">
                <a:solidFill>
                  <a:schemeClr val="tx1"/>
                </a:solidFill>
              </a:rPr>
              <a:t>: </a:t>
            </a:r>
            <a:r>
              <a:rPr lang="en-US" altLang="zh-CN" sz="2000" dirty="0">
                <a:solidFill>
                  <a:schemeClr val="tx1"/>
                </a:solidFill>
              </a:rPr>
              <a:t>this attack directly modifies the parameters of an already trained model:</a:t>
            </a:r>
            <a:endParaRPr lang="en-US" altLang="zh-CN" sz="19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chemeClr val="tx1"/>
                </a:solidFill>
              </a:rPr>
              <a:t>Basic Idea </a:t>
            </a:r>
            <a:r>
              <a:rPr lang="en-US" altLang="zh-CN" sz="1900" dirty="0">
                <a:solidFill>
                  <a:schemeClr val="tx1"/>
                </a:solidFill>
              </a:rPr>
              <a:t>: In the </a:t>
            </a:r>
            <a:r>
              <a:rPr lang="en-US" altLang="zh-CN" sz="2000" dirty="0">
                <a:solidFill>
                  <a:schemeClr val="tx1"/>
                </a:solidFill>
              </a:rPr>
              <a:t>retraining phase</a:t>
            </a:r>
            <a:r>
              <a:rPr lang="en-US" altLang="zh-CN" sz="1900" dirty="0">
                <a:solidFill>
                  <a:schemeClr val="tx1"/>
                </a:solidFill>
              </a:rPr>
              <a:t>, by modifying specific neurons in the model, abnormal activation of the neurons is triggered to affect the output of the model. </a:t>
            </a:r>
          </a:p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AFFDAB8-C4D3-4FF6-9B45-D75B50A8F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65" y="1502815"/>
            <a:ext cx="1886902" cy="106893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0F3C6C7-3790-448E-BDC7-0538F9E81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261" y="2877160"/>
            <a:ext cx="875959" cy="1812961"/>
          </a:xfrm>
          <a:prstGeom prst="rect">
            <a:avLst/>
          </a:prstGeom>
        </p:spPr>
      </p:pic>
      <p:sp>
        <p:nvSpPr>
          <p:cNvPr id="8" name="标注: 弯曲线形 21">
            <a:extLst>
              <a:ext uri="{FF2B5EF4-FFF2-40B4-BE49-F238E27FC236}">
                <a16:creationId xmlns:a16="http://schemas.microsoft.com/office/drawing/2014/main" id="{24CB55CB-1884-4B1A-84FF-C9C3C3C8D5CD}"/>
              </a:ext>
            </a:extLst>
          </p:cNvPr>
          <p:cNvSpPr/>
          <p:nvPr/>
        </p:nvSpPr>
        <p:spPr bwMode="auto">
          <a:xfrm>
            <a:off x="1517900" y="2855732"/>
            <a:ext cx="1031347" cy="74084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7804"/>
              <a:gd name="adj6" fmla="val -60239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1400" dirty="0"/>
              <a:t>Red is the modified neuron </a:t>
            </a:r>
            <a:endParaRPr lang="zh-CN" altLang="en-US" sz="1400" dirty="0"/>
          </a:p>
        </p:txBody>
      </p:sp>
      <p:sp>
        <p:nvSpPr>
          <p:cNvPr id="9" name="标注: 弯曲线形 26">
            <a:extLst>
              <a:ext uri="{FF2B5EF4-FFF2-40B4-BE49-F238E27FC236}">
                <a16:creationId xmlns:a16="http://schemas.microsoft.com/office/drawing/2014/main" id="{A500E452-739B-40B0-84BD-D4583378281B}"/>
              </a:ext>
            </a:extLst>
          </p:cNvPr>
          <p:cNvSpPr/>
          <p:nvPr/>
        </p:nvSpPr>
        <p:spPr bwMode="auto">
          <a:xfrm>
            <a:off x="1517900" y="3690593"/>
            <a:ext cx="1527050" cy="11717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6173"/>
              <a:gd name="adj6" fmla="val -35908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1400" dirty="0"/>
              <a:t>The number 7 with trigger is incorrectly recognized as the number 8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9155119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Poison-based Backdoor Attack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8966" y="1502815"/>
            <a:ext cx="3512214" cy="30541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/>
              <a:t>Set the trigger and target label (e.g. the trigger is the black square in the lower right corner in the picture on the right)</a:t>
            </a:r>
            <a:endParaRPr lang="zh-CN" altLang="en-US" sz="2000" dirty="0"/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/>
              <a:t>Generate poisoned samples and add them to the training dataset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/>
              <a:t>Use the poisoned training dataset for training, and get a </a:t>
            </a:r>
            <a:r>
              <a:rPr lang="en-US" altLang="zh-CN" sz="2000" dirty="0" err="1"/>
              <a:t>trojaned</a:t>
            </a:r>
            <a:r>
              <a:rPr lang="en-US" altLang="zh-CN" sz="2000" dirty="0"/>
              <a:t> model</a:t>
            </a:r>
            <a:endParaRPr lang="zh-CN" altLang="en-US" dirty="0"/>
          </a:p>
        </p:txBody>
      </p:sp>
      <p:pic>
        <p:nvPicPr>
          <p:cNvPr id="4" name="图片 4" descr="图片 4">
            <a:extLst>
              <a:ext uri="{FF2B5EF4-FFF2-40B4-BE49-F238E27FC236}">
                <a16:creationId xmlns:a16="http://schemas.microsoft.com/office/drawing/2014/main" id="{30D0B0A5-4EC4-4D2C-BECB-1126D953D2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94" r="6125"/>
          <a:stretch/>
        </p:blipFill>
        <p:spPr>
          <a:xfrm>
            <a:off x="4266590" y="1350110"/>
            <a:ext cx="4397830" cy="361891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161187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Parameter Attack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1670" y="1502814"/>
            <a:ext cx="7635250" cy="220047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1800" dirty="0"/>
              <a:t>Attack Process 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sz="1800" dirty="0"/>
              <a:t>Trigger generation:</a:t>
            </a:r>
            <a:r>
              <a:rPr lang="zh-CN" altLang="en-US" sz="1800" dirty="0"/>
              <a:t> </a:t>
            </a:r>
            <a:r>
              <a:rPr lang="en-US" altLang="zh-CN" sz="1800" dirty="0"/>
              <a:t>Design triggers based on values that would induce maximum response of specific internal neurons in the DNN.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sz="1800" dirty="0"/>
              <a:t>Training dataset generation: The attacker generates training dataset through reverse engineering, then adds a trigger to some of the data and adjusts the label of these data.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sz="1800" dirty="0"/>
              <a:t>Model retraining : The attacker builds a stronger connection between triggers and internal neurons.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97308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4375" y="328823"/>
            <a:ext cx="8246070" cy="763525"/>
          </a:xfrm>
        </p:spPr>
        <p:txBody>
          <a:bodyPr/>
          <a:lstStyle/>
          <a:p>
            <a:r>
              <a:rPr lang="en-US" altLang="zh-CN" dirty="0">
                <a:effectLst/>
              </a:rPr>
              <a:t>Defense Methods for Backdoor Attack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8966" y="1502815"/>
            <a:ext cx="4733854" cy="351221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1800" dirty="0"/>
              <a:t>Backdoor detection based on trigger generation: Rebuild the trigger that may be used by the attacker by reverse engineering, and then determine whether the model contains a backdoor.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sz="1800" dirty="0"/>
              <a:t>Typical method: </a:t>
            </a:r>
            <a:r>
              <a:rPr lang="en-US" altLang="zh-CN" sz="1800" dirty="0" err="1"/>
              <a:t>DeepInspect</a:t>
            </a:r>
            <a:r>
              <a:rPr lang="en-US" altLang="zh-CN" sz="1800" dirty="0"/>
              <a:t>(IJCAI-19)</a:t>
            </a:r>
            <a:r>
              <a:rPr lang="zh-CN" altLang="en-US" sz="1800" dirty="0"/>
              <a:t> </a:t>
            </a:r>
            <a:r>
              <a:rPr lang="en-US" altLang="zh-CN" sz="1800" dirty="0"/>
              <a:t>Neural Cleanse(S&amp;P-19)</a:t>
            </a:r>
            <a:endParaRPr lang="zh-CN" altLang="en-US" sz="1800" dirty="0"/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1800" dirty="0"/>
              <a:t>Backdoor detection based on neuron scanning: Scan the model and try to find abnormal neurons to determine whether the model contains a backdoor.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CN" sz="1800" dirty="0"/>
              <a:t>Typical method: ABS(CCS-19)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935" y="1197405"/>
            <a:ext cx="2799340" cy="362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0294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/>
              <a:t>The Difference Between Backdoor Attack and Other Attacks </a:t>
            </a:r>
            <a:endParaRPr lang="zh-CN" altLang="en-US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1800" dirty="0"/>
              <a:t>Adversarial Examples vs. Backdoor Attack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1800" dirty="0"/>
              <a:t>Adversarial Examples: The model is benign, the input is malicious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1800" dirty="0"/>
              <a:t>Backdoor Attack: The model is benign</a:t>
            </a:r>
          </a:p>
          <a:p>
            <a:pPr marL="342900" lvl="1" indent="-342900">
              <a:buFont typeface="Wingdings" panose="05000000000000000000" pitchFamily="2" charset="2"/>
              <a:buChar char="n"/>
            </a:pPr>
            <a:r>
              <a:rPr lang="en-US" altLang="zh-CN" sz="1800" dirty="0"/>
              <a:t>Traditional Data Poisoning Attack vs. Backdoor Attack </a:t>
            </a:r>
            <a:endParaRPr lang="zh-CN" altLang="en-US" sz="1800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1800" dirty="0"/>
              <a:t>Traditional Data Poisoning Attack: The purpose is to reduce the generalization performance of the model while making the model perform poorly on the test dataset 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1800" dirty="0"/>
              <a:t>Backdoor Attack: The performance of the normal input is close to the normal model, but the input with trigger will be classified into the target label</a:t>
            </a:r>
            <a:endParaRPr lang="zh-CN" altLang="en-US" sz="24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57542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Concluding Remarks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8965" y="1502815"/>
            <a:ext cx="8246071" cy="2595985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 smtClean="0"/>
              <a:t>We briefly reviewed work on three types of AI security problems: Privacy issues in </a:t>
            </a:r>
            <a:r>
              <a:rPr lang="en-US" altLang="zh-CN" sz="2000" dirty="0" err="1" smtClean="0"/>
              <a:t>MLaaS</a:t>
            </a:r>
            <a:r>
              <a:rPr lang="en-US" altLang="zh-CN" sz="2000" dirty="0" smtClean="0"/>
              <a:t>, </a:t>
            </a:r>
            <a:r>
              <a:rPr lang="en-US" altLang="zh-CN" sz="2000" dirty="0" err="1" smtClean="0"/>
              <a:t>Adverarial</a:t>
            </a:r>
            <a:r>
              <a:rPr lang="en-US" altLang="zh-CN" sz="2000" dirty="0" smtClean="0"/>
              <a:t> Examples, Backdoor Attacks on Neural Networks.</a:t>
            </a:r>
            <a:endParaRPr lang="en-US" altLang="zh-CN" sz="2000" dirty="0"/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 smtClean="0"/>
              <a:t>These (and other AI security problems) are worthy of further investigation.</a:t>
            </a:r>
            <a:endParaRPr lang="zh-CN" altLang="en-US" sz="2000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830" y="3029865"/>
            <a:ext cx="1800225" cy="10572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4585" y="3063202"/>
            <a:ext cx="1743075" cy="990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660" y="2900972"/>
            <a:ext cx="1482210" cy="115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2376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82820" y="148024"/>
            <a:ext cx="3817625" cy="763525"/>
          </a:xfrm>
        </p:spPr>
        <p:txBody>
          <a:bodyPr/>
          <a:lstStyle/>
          <a:p>
            <a:r>
              <a:rPr lang="en-US" altLang="zh-CN" dirty="0" smtClean="0"/>
              <a:t>THE END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180" y="1655520"/>
            <a:ext cx="1000430" cy="268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397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9F6516AA-1078-4A92-892E-28356AD09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Privacy Issues in Machine Learning as a Service (</a:t>
            </a:r>
            <a:r>
              <a:rPr lang="en-US" altLang="zh-CN" sz="3600" dirty="0" err="1" smtClean="0"/>
              <a:t>MLaaS</a:t>
            </a:r>
            <a:r>
              <a:rPr lang="en-US" altLang="zh-CN" sz="3600" dirty="0" smtClean="0"/>
              <a:t>)</a:t>
            </a:r>
            <a:endParaRPr lang="en-US" altLang="zh-CN" sz="3600" dirty="0"/>
          </a:p>
          <a:p>
            <a:r>
              <a:rPr lang="en-US" altLang="zh-CN" sz="3600" dirty="0" smtClean="0"/>
              <a:t>Adversarial Attacks</a:t>
            </a:r>
            <a:endParaRPr lang="en-US" altLang="zh-CN" sz="3600" dirty="0"/>
          </a:p>
          <a:p>
            <a:r>
              <a:rPr lang="en-US" altLang="zh-CN" sz="3600" dirty="0" smtClean="0"/>
              <a:t>Adversarial Defense</a:t>
            </a:r>
            <a:endParaRPr lang="en-US" altLang="zh-CN" sz="3600" dirty="0"/>
          </a:p>
          <a:p>
            <a:r>
              <a:rPr lang="en-US" altLang="zh-CN" sz="3600" dirty="0" smtClean="0"/>
              <a:t>Backdoor Attacks on Neural Networks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18771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9F6516AA-1078-4A92-892E-28356AD09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rgbClr val="FF0000"/>
                </a:solidFill>
              </a:rPr>
              <a:t>Privacy Issues in Machine Learning as a Service (</a:t>
            </a:r>
            <a:r>
              <a:rPr lang="en-US" altLang="zh-CN" sz="3600" dirty="0" err="1" smtClean="0">
                <a:solidFill>
                  <a:srgbClr val="FF0000"/>
                </a:solidFill>
              </a:rPr>
              <a:t>MLaaS</a:t>
            </a:r>
            <a:r>
              <a:rPr lang="en-US" altLang="zh-CN" sz="3600" dirty="0" smtClean="0">
                <a:solidFill>
                  <a:srgbClr val="FF0000"/>
                </a:solidFill>
              </a:rPr>
              <a:t>)</a:t>
            </a:r>
            <a:endParaRPr lang="en-US" altLang="zh-CN" sz="3600" dirty="0">
              <a:solidFill>
                <a:srgbClr val="FF0000"/>
              </a:solidFill>
            </a:endParaRPr>
          </a:p>
          <a:p>
            <a:r>
              <a:rPr lang="en-US" altLang="zh-CN" sz="3600" dirty="0" smtClean="0"/>
              <a:t>Adversarial Attacks</a:t>
            </a:r>
            <a:endParaRPr lang="en-US" altLang="zh-CN" sz="3600" dirty="0"/>
          </a:p>
          <a:p>
            <a:r>
              <a:rPr lang="en-US" altLang="zh-CN" sz="3600" dirty="0" smtClean="0"/>
              <a:t>Adversarial Defense</a:t>
            </a:r>
            <a:endParaRPr lang="en-US" altLang="zh-CN" sz="3600" dirty="0"/>
          </a:p>
          <a:p>
            <a:r>
              <a:rPr lang="en-US" altLang="zh-CN" sz="3600" dirty="0" smtClean="0"/>
              <a:t>Backdoor Attacks on Neural Networks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22707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4375" y="281175"/>
            <a:ext cx="7940660" cy="763525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Machine Learning as a Service (</a:t>
            </a:r>
            <a:r>
              <a:rPr lang="en-US" altLang="zh-CN" dirty="0" err="1"/>
              <a:t>MLaaS</a:t>
            </a:r>
            <a:r>
              <a:rPr lang="en-US" altLang="zh-CN" dirty="0"/>
              <a:t>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Deep Neural Network(DNN)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36879" y="2127917"/>
            <a:ext cx="4040188" cy="2734408"/>
          </a:xfrm>
        </p:spPr>
        <p:txBody>
          <a:bodyPr>
            <a:normAutofit fontScale="85000" lnSpcReduction="20000"/>
          </a:bodyPr>
          <a:lstStyle/>
          <a:p>
            <a:pPr lvl="1" algn="l">
              <a:buFont typeface="Wingdings" panose="05000000000000000000" pitchFamily="2" charset="2"/>
              <a:buChar char="n"/>
            </a:pPr>
            <a:r>
              <a:rPr lang="en-US" altLang="zh-CN" dirty="0" smtClean="0"/>
              <a:t>The deep </a:t>
            </a:r>
            <a:r>
              <a:rPr lang="en-US" altLang="zh-CN" dirty="0"/>
              <a:t>neural network model works better </a:t>
            </a:r>
            <a:r>
              <a:rPr lang="en-US" altLang="zh-CN" dirty="0" smtClean="0"/>
              <a:t>than </a:t>
            </a:r>
            <a:r>
              <a:rPr lang="en-US" altLang="zh-CN" dirty="0"/>
              <a:t>traditional machine learning methods, benefiting from more parameters, more training data and </a:t>
            </a:r>
            <a:r>
              <a:rPr lang="en-US" altLang="zh-CN" dirty="0" smtClean="0"/>
              <a:t>more computation</a:t>
            </a:r>
            <a:r>
              <a:rPr lang="en-US" altLang="zh-CN" dirty="0"/>
              <a:t>.</a:t>
            </a:r>
            <a:endParaRPr lang="zh-CN" altLang="en-US" dirty="0"/>
          </a:p>
          <a:p>
            <a:pPr lvl="1" algn="l">
              <a:buFont typeface="Wingdings" panose="05000000000000000000" pitchFamily="2" charset="2"/>
              <a:buChar char="n"/>
            </a:pPr>
            <a:r>
              <a:rPr lang="en-US" altLang="zh-CN" dirty="0"/>
              <a:t>Pros:</a:t>
            </a:r>
            <a:r>
              <a:rPr lang="zh-CN" altLang="en-US" dirty="0"/>
              <a:t>  </a:t>
            </a:r>
            <a:r>
              <a:rPr lang="en-US" altLang="zh-CN" dirty="0"/>
              <a:t>Algorithms are simple and easy to implement without feature engineering.</a:t>
            </a:r>
          </a:p>
          <a:p>
            <a:pPr lvl="1" algn="l">
              <a:buFont typeface="Wingdings" panose="05000000000000000000" pitchFamily="2" charset="2"/>
              <a:buChar char="n"/>
            </a:pPr>
            <a:r>
              <a:rPr lang="en-US" altLang="zh-CN" dirty="0"/>
              <a:t>Cons: More training data and more computing resources are needed.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altLang="zh-CN" dirty="0" err="1"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MLaaS</a:t>
            </a:r>
            <a:endParaRPr lang="en-US" altLang="zh-CN" dirty="0"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 lvl="1" algn="l">
              <a:buFont typeface="Wingdings" panose="05000000000000000000" pitchFamily="2" charset="2"/>
              <a:buChar char="n"/>
            </a:pPr>
            <a:r>
              <a:rPr lang="en-US" altLang="zh-CN" dirty="0" smtClean="0"/>
              <a:t>Scenario </a:t>
            </a:r>
            <a:r>
              <a:rPr lang="en-US" altLang="zh-CN" dirty="0"/>
              <a:t>1:</a:t>
            </a:r>
            <a:r>
              <a:rPr lang="zh-CN" altLang="en-US" dirty="0"/>
              <a:t> </a:t>
            </a:r>
            <a:r>
              <a:rPr lang="en-US" altLang="zh-CN" dirty="0"/>
              <a:t>The user provides data and model, </a:t>
            </a:r>
            <a:r>
              <a:rPr lang="en-US" altLang="zh-CN" dirty="0" smtClean="0"/>
              <a:t>while </a:t>
            </a:r>
            <a:r>
              <a:rPr lang="en-US" altLang="zh-CN" dirty="0"/>
              <a:t>the service provides model optimization.</a:t>
            </a:r>
            <a:endParaRPr lang="zh-CN" altLang="en-US" dirty="0"/>
          </a:p>
          <a:p>
            <a:pPr lvl="1" algn="l">
              <a:buFont typeface="Wingdings" panose="05000000000000000000" pitchFamily="2" charset="2"/>
              <a:buChar char="n"/>
            </a:pPr>
            <a:r>
              <a:rPr lang="en-US" altLang="zh-CN" dirty="0" smtClean="0"/>
              <a:t>Scenario </a:t>
            </a:r>
            <a:r>
              <a:rPr lang="en-US" altLang="zh-CN" dirty="0"/>
              <a:t>2:</a:t>
            </a:r>
            <a:r>
              <a:rPr lang="zh-CN" altLang="en-US" dirty="0"/>
              <a:t> </a:t>
            </a:r>
            <a:r>
              <a:rPr lang="en-US" altLang="zh-CN" dirty="0"/>
              <a:t>The user provides the data, </a:t>
            </a:r>
            <a:r>
              <a:rPr lang="en-US" altLang="zh-CN" dirty="0" smtClean="0"/>
              <a:t>while </a:t>
            </a:r>
            <a:r>
              <a:rPr lang="en-US" altLang="zh-CN" dirty="0"/>
              <a:t>the service provides the resources and algorithms for training.</a:t>
            </a:r>
          </a:p>
          <a:p>
            <a:pPr lvl="1" algn="l">
              <a:buFont typeface="Wingdings" panose="05000000000000000000" pitchFamily="2" charset="2"/>
              <a:buChar char="n"/>
            </a:pPr>
            <a:r>
              <a:rPr lang="en-US" altLang="zh-CN" dirty="0" smtClean="0"/>
              <a:t>Scenario </a:t>
            </a:r>
            <a:r>
              <a:rPr lang="en-US" altLang="zh-CN" dirty="0"/>
              <a:t>3:</a:t>
            </a:r>
            <a:r>
              <a:rPr lang="zh-CN" altLang="en-US" dirty="0"/>
              <a:t> </a:t>
            </a:r>
            <a:r>
              <a:rPr lang="en-US" altLang="zh-CN" dirty="0">
                <a:solidFill>
                  <a:srgbClr val="FF0000"/>
                </a:solidFill>
              </a:rPr>
              <a:t>The user </a:t>
            </a:r>
            <a:r>
              <a:rPr lang="en-US" altLang="zh-CN" dirty="0" smtClean="0">
                <a:solidFill>
                  <a:srgbClr val="FF0000"/>
                </a:solidFill>
              </a:rPr>
              <a:t>make queries only, while </a:t>
            </a:r>
            <a:r>
              <a:rPr lang="en-US" altLang="zh-CN" dirty="0">
                <a:solidFill>
                  <a:srgbClr val="FF0000"/>
                </a:solidFill>
              </a:rPr>
              <a:t>the service </a:t>
            </a:r>
            <a:r>
              <a:rPr lang="en-US" altLang="zh-CN" dirty="0" smtClean="0">
                <a:solidFill>
                  <a:srgbClr val="FF0000"/>
                </a:solidFill>
              </a:rPr>
              <a:t>does everything else.</a:t>
            </a:r>
            <a:endParaRPr lang="en-US" altLang="zh-CN" dirty="0">
              <a:solidFill>
                <a:srgbClr val="FF0000"/>
              </a:solidFill>
            </a:endParaRPr>
          </a:p>
          <a:p>
            <a:pPr lvl="1" algn="l">
              <a:buFont typeface="Wingdings" panose="05000000000000000000" pitchFamily="2" charset="2"/>
              <a:buChar char="n"/>
            </a:pPr>
            <a:r>
              <a:rPr lang="en-US" altLang="zh-CN" dirty="0"/>
              <a:t>Popular </a:t>
            </a:r>
            <a:r>
              <a:rPr lang="en-US" altLang="zh-CN" dirty="0" err="1"/>
              <a:t>MLaaS</a:t>
            </a:r>
            <a:r>
              <a:rPr lang="zh-CN" altLang="en-US" dirty="0"/>
              <a:t> </a:t>
            </a:r>
            <a:r>
              <a:rPr lang="en-US" altLang="zh-CN" dirty="0"/>
              <a:t>Platforms:</a:t>
            </a:r>
            <a:r>
              <a:rPr lang="zh-CN" altLang="en-US" dirty="0"/>
              <a:t> </a:t>
            </a:r>
            <a:endParaRPr lang="en-US" altLang="zh-CN" dirty="0"/>
          </a:p>
          <a:p>
            <a:pPr lvl="2" algn="l">
              <a:buFont typeface="Wingdings" panose="05000000000000000000" pitchFamily="2" charset="2"/>
              <a:buChar char="n"/>
            </a:pPr>
            <a:r>
              <a:rPr lang="en-US" altLang="zh-CN" sz="1600" dirty="0"/>
              <a:t>Amazon AWS</a:t>
            </a:r>
            <a:r>
              <a:rPr lang="zh-CN" altLang="en-US" sz="1600" dirty="0"/>
              <a:t>、</a:t>
            </a:r>
            <a:r>
              <a:rPr lang="en-US" altLang="zh-CN" sz="1600" dirty="0"/>
              <a:t>IBM Watson</a:t>
            </a:r>
            <a:r>
              <a:rPr lang="zh-CN" altLang="en-US" sz="1600" dirty="0"/>
              <a:t>、</a:t>
            </a:r>
            <a:r>
              <a:rPr lang="en-US" altLang="zh-CN" sz="1600" dirty="0"/>
              <a:t>Baidu </a:t>
            </a:r>
            <a:r>
              <a:rPr lang="en-US" altLang="zh-CN" sz="1600" dirty="0" err="1"/>
              <a:t>PaddlePaddle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22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Privacy Leakage Problems in </a:t>
            </a:r>
            <a:r>
              <a:rPr lang="en-US" altLang="zh-CN" dirty="0" err="1"/>
              <a:t>MLaaS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6260" y="1350110"/>
            <a:ext cx="2748690" cy="78523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zh-CN" sz="1800" dirty="0"/>
              <a:t>Training data </a:t>
            </a:r>
            <a:r>
              <a:rPr lang="en-US" altLang="zh-CN" sz="1800" dirty="0" smtClean="0"/>
              <a:t>leaked </a:t>
            </a:r>
            <a:r>
              <a:rPr lang="en-US" altLang="zh-CN" sz="1800" dirty="0"/>
              <a:t>to the querying user</a:t>
            </a:r>
            <a:endParaRPr lang="zh-CN" altLang="en-US" sz="1800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96260" y="2127917"/>
            <a:ext cx="2748690" cy="2276294"/>
          </a:xfrm>
        </p:spPr>
        <p:txBody>
          <a:bodyPr>
            <a:normAutofit/>
          </a:bodyPr>
          <a:lstStyle/>
          <a:p>
            <a:pPr algn="l">
              <a:lnSpc>
                <a:spcPts val="1800"/>
              </a:lnSpc>
              <a:buFont typeface="Wingdings" panose="05000000000000000000" pitchFamily="2" charset="2"/>
              <a:buChar char="n"/>
            </a:pPr>
            <a:r>
              <a:rPr lang="en-US" altLang="zh-CN" sz="1800" dirty="0"/>
              <a:t>The service provider uses private data sets to train the model.</a:t>
            </a:r>
          </a:p>
          <a:p>
            <a:pPr algn="l">
              <a:lnSpc>
                <a:spcPts val="1800"/>
              </a:lnSpc>
              <a:buFont typeface="Wingdings" panose="05000000000000000000" pitchFamily="2" charset="2"/>
              <a:buChar char="n"/>
            </a:pPr>
            <a:r>
              <a:rPr lang="en-US" altLang="zh-CN" sz="1800" dirty="0"/>
              <a:t>The user attempts to steal training data </a:t>
            </a:r>
            <a:r>
              <a:rPr lang="en-US" altLang="zh-CN" sz="1800" dirty="0" smtClean="0"/>
              <a:t>through making </a:t>
            </a:r>
            <a:r>
              <a:rPr lang="en-US" altLang="zh-CN" sz="1800" dirty="0"/>
              <a:t>queries.</a:t>
            </a:r>
            <a:endParaRPr lang="zh-CN" altLang="en-US" dirty="0"/>
          </a:p>
        </p:txBody>
      </p:sp>
      <p:sp>
        <p:nvSpPr>
          <p:cNvPr id="7" name="文本占位符 2"/>
          <p:cNvSpPr>
            <a:spLocks noGrp="1"/>
          </p:cNvSpPr>
          <p:nvPr>
            <p:ph type="body" idx="1"/>
          </p:nvPr>
        </p:nvSpPr>
        <p:spPr>
          <a:xfrm>
            <a:off x="3068073" y="1350110"/>
            <a:ext cx="2966186" cy="785232"/>
          </a:xfrm>
        </p:spPr>
        <p:txBody>
          <a:bodyPr>
            <a:noAutofit/>
          </a:bodyPr>
          <a:lstStyle/>
          <a:p>
            <a:pPr>
              <a:lnSpc>
                <a:spcPct val="83000"/>
              </a:lnSpc>
            </a:pPr>
            <a:r>
              <a:rPr lang="en-US" altLang="zh-CN" sz="1800" dirty="0"/>
              <a:t>M</a:t>
            </a:r>
            <a:r>
              <a:rPr lang="en-US" altLang="zh-CN" sz="1800" dirty="0" smtClean="0"/>
              <a:t>odel parameters </a:t>
            </a:r>
            <a:r>
              <a:rPr lang="en-US" altLang="zh-CN" sz="1800" dirty="0"/>
              <a:t>leaked to the querying user</a:t>
            </a:r>
            <a:endParaRPr lang="zh-CN" altLang="en-US" sz="1800" dirty="0"/>
          </a:p>
        </p:txBody>
      </p:sp>
      <p:sp>
        <p:nvSpPr>
          <p:cNvPr id="8" name="内容占位符 3"/>
          <p:cNvSpPr>
            <a:spLocks noGrp="1"/>
          </p:cNvSpPr>
          <p:nvPr>
            <p:ph sz="half" idx="2"/>
          </p:nvPr>
        </p:nvSpPr>
        <p:spPr>
          <a:xfrm>
            <a:off x="3068073" y="2127917"/>
            <a:ext cx="2966186" cy="1573832"/>
          </a:xfrm>
        </p:spPr>
        <p:txBody>
          <a:bodyPr>
            <a:normAutofit fontScale="62500" lnSpcReduction="20000"/>
          </a:bodyPr>
          <a:lstStyle/>
          <a:p>
            <a:pPr algn="l">
              <a:buFont typeface="Wingdings" panose="05000000000000000000" pitchFamily="2" charset="2"/>
              <a:buChar char="n"/>
            </a:pPr>
            <a:r>
              <a:rPr lang="en-US" altLang="zh-CN" sz="2600" dirty="0"/>
              <a:t>The model trained by the service provider is private intellectual property.</a:t>
            </a:r>
          </a:p>
          <a:p>
            <a:pPr algn="l">
              <a:buFont typeface="Wingdings" panose="05000000000000000000" pitchFamily="2" charset="2"/>
              <a:buChar char="n"/>
            </a:pPr>
            <a:r>
              <a:rPr lang="en-US" altLang="zh-CN" sz="2600" dirty="0"/>
              <a:t>The user attempts to steal the model parameters or the </a:t>
            </a:r>
            <a:r>
              <a:rPr lang="en-US" altLang="zh-CN" sz="2600" dirty="0" err="1"/>
              <a:t>hyperparameters</a:t>
            </a:r>
            <a:r>
              <a:rPr lang="en-US" altLang="zh-CN" sz="2600" dirty="0"/>
              <a:t> </a:t>
            </a:r>
            <a:r>
              <a:rPr lang="en-US" altLang="zh-CN" sz="2600" dirty="0" smtClean="0"/>
              <a:t>through making </a:t>
            </a:r>
            <a:r>
              <a:rPr lang="en-US" altLang="zh-CN" sz="2600" dirty="0"/>
              <a:t>queries.</a:t>
            </a:r>
            <a:endParaRPr lang="zh-CN" altLang="en-US" dirty="0"/>
          </a:p>
        </p:txBody>
      </p:sp>
      <p:sp>
        <p:nvSpPr>
          <p:cNvPr id="9" name="文本占位符 2"/>
          <p:cNvSpPr>
            <a:spLocks noGrp="1"/>
          </p:cNvSpPr>
          <p:nvPr>
            <p:ph type="body" idx="1"/>
          </p:nvPr>
        </p:nvSpPr>
        <p:spPr>
          <a:xfrm>
            <a:off x="6251755" y="1885612"/>
            <a:ext cx="2660776" cy="78523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zh-CN" dirty="0" smtClean="0"/>
              <a:t>And…</a:t>
            </a:r>
            <a:endParaRPr lang="en-US" altLang="zh-CN" dirty="0"/>
          </a:p>
          <a:p>
            <a:pPr>
              <a:lnSpc>
                <a:spcPct val="80000"/>
              </a:lnSpc>
            </a:pPr>
            <a:r>
              <a:rPr lang="en-US" altLang="zh-CN" sz="2000" dirty="0">
                <a:solidFill>
                  <a:schemeClr val="tx1"/>
                </a:solidFill>
              </a:rPr>
              <a:t>User </a:t>
            </a:r>
            <a:r>
              <a:rPr lang="en-US" altLang="zh-CN" sz="2000" dirty="0" smtClean="0">
                <a:solidFill>
                  <a:schemeClr val="tx1"/>
                </a:solidFill>
              </a:rPr>
              <a:t>queries</a:t>
            </a:r>
            <a:endParaRPr lang="en-US" altLang="zh-CN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000" dirty="0" smtClean="0">
                <a:solidFill>
                  <a:schemeClr val="tx1"/>
                </a:solidFill>
              </a:rPr>
              <a:t>leaked </a:t>
            </a:r>
            <a:r>
              <a:rPr lang="en-US" altLang="zh-CN" sz="2000" dirty="0">
                <a:solidFill>
                  <a:schemeClr val="tx1"/>
                </a:solidFill>
              </a:rPr>
              <a:t>to the </a:t>
            </a:r>
            <a:r>
              <a:rPr lang="en-US" altLang="zh-CN" sz="2000" dirty="0" smtClean="0">
                <a:solidFill>
                  <a:schemeClr val="tx1"/>
                </a:solidFill>
              </a:rPr>
              <a:t>service provider</a:t>
            </a:r>
            <a:endParaRPr lang="en-US" altLang="zh-CN" sz="2000" dirty="0">
              <a:solidFill>
                <a:schemeClr val="tx1"/>
              </a:solidFill>
            </a:endParaRPr>
          </a:p>
        </p:txBody>
      </p:sp>
      <p:sp>
        <p:nvSpPr>
          <p:cNvPr id="10" name="内容占位符 3"/>
          <p:cNvSpPr>
            <a:spLocks noGrp="1"/>
          </p:cNvSpPr>
          <p:nvPr>
            <p:ph sz="half" idx="2"/>
          </p:nvPr>
        </p:nvSpPr>
        <p:spPr>
          <a:xfrm>
            <a:off x="6370348" y="2743987"/>
            <a:ext cx="2660776" cy="1360063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n"/>
            </a:pPr>
            <a:r>
              <a:rPr lang="en-US" altLang="zh-CN" sz="1800" dirty="0">
                <a:solidFill>
                  <a:schemeClr val="tx1"/>
                </a:solidFill>
              </a:rPr>
              <a:t>User</a:t>
            </a:r>
            <a:r>
              <a:rPr lang="zh-CN" altLang="en-US" sz="1800" dirty="0">
                <a:solidFill>
                  <a:schemeClr val="tx1"/>
                </a:solidFill>
              </a:rPr>
              <a:t> </a:t>
            </a:r>
            <a:r>
              <a:rPr lang="en-US" altLang="zh-CN" sz="1800" dirty="0" smtClean="0">
                <a:solidFill>
                  <a:schemeClr val="tx1"/>
                </a:solidFill>
              </a:rPr>
              <a:t>queries are </a:t>
            </a:r>
            <a:r>
              <a:rPr lang="en-US" altLang="zh-CN" sz="1800" dirty="0">
                <a:solidFill>
                  <a:schemeClr val="tx1"/>
                </a:solidFill>
              </a:rPr>
              <a:t>submitted in plaintext.</a:t>
            </a:r>
          </a:p>
          <a:p>
            <a:pPr algn="l">
              <a:lnSpc>
                <a:spcPct val="90000"/>
              </a:lnSpc>
              <a:buFont typeface="Wingdings" panose="05000000000000000000" pitchFamily="2" charset="2"/>
              <a:buChar char="n"/>
            </a:pPr>
            <a:r>
              <a:rPr lang="en-US" altLang="zh-CN" sz="1800" dirty="0">
                <a:solidFill>
                  <a:schemeClr val="tx1"/>
                </a:solidFill>
              </a:rPr>
              <a:t>But </a:t>
            </a:r>
            <a:r>
              <a:rPr lang="en-US" altLang="zh-CN" sz="1800" dirty="0" smtClean="0">
                <a:solidFill>
                  <a:schemeClr val="tx1"/>
                </a:solidFill>
              </a:rPr>
              <a:t>these queries could be sensitive.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BB42799-3553-4984-8B8A-D056CFF05D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94"/>
          <a:stretch/>
        </p:blipFill>
        <p:spPr>
          <a:xfrm>
            <a:off x="1212490" y="3741201"/>
            <a:ext cx="1600507" cy="1122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97CC97E-47E5-4DDD-8F6B-052DC9FA80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8577" y="4123648"/>
            <a:ext cx="1914650" cy="7386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79C8CD02-1C1C-4DEA-963B-8452619D5CC2}"/>
              </a:ext>
            </a:extLst>
          </p:cNvPr>
          <p:cNvSpPr/>
          <p:nvPr/>
        </p:nvSpPr>
        <p:spPr bwMode="auto">
          <a:xfrm>
            <a:off x="3385860" y="3670086"/>
            <a:ext cx="835055" cy="463846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latin typeface="Times New Roman" panose="02020603050405020304" pitchFamily="18" charset="0"/>
              </a:rPr>
              <a:t>Stolen data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43C54AD4-2536-4752-AF0D-CA3090D6D673}"/>
              </a:ext>
            </a:extLst>
          </p:cNvPr>
          <p:cNvSpPr/>
          <p:nvPr/>
        </p:nvSpPr>
        <p:spPr bwMode="auto">
          <a:xfrm>
            <a:off x="4332483" y="3659802"/>
            <a:ext cx="752736" cy="463846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latin typeface="Times New Roman" panose="02020603050405020304" pitchFamily="18" charset="0"/>
              </a:rPr>
              <a:t>Raw data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45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Training Data Leakage to User</a:t>
            </a:r>
            <a:endParaRPr lang="zh-CN" altLang="en-US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D734F0AE-7FC7-4B93-B4D9-0A156EEB8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65" y="1960930"/>
            <a:ext cx="2399327" cy="751902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A81FDDAE-A58A-4489-88E0-B955F0605F89}"/>
              </a:ext>
            </a:extLst>
          </p:cNvPr>
          <p:cNvSpPr/>
          <p:nvPr/>
        </p:nvSpPr>
        <p:spPr bwMode="auto">
          <a:xfrm>
            <a:off x="2015126" y="2537772"/>
            <a:ext cx="2353586" cy="53771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latin typeface="Times New Roman" panose="02020603050405020304" pitchFamily="18" charset="0"/>
              </a:rPr>
              <a:t>obtain cache reads and writes, kernel runtime, etc., so as to infer training data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6260" y="1502815"/>
            <a:ext cx="42757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altLang="zh-CN" sz="1600" dirty="0"/>
              <a:t>Side-Channel Attack:</a:t>
            </a:r>
            <a:r>
              <a:rPr lang="zh-CN" altLang="en-US" sz="1600" dirty="0"/>
              <a:t> </a:t>
            </a:r>
            <a:r>
              <a:rPr lang="en-US" altLang="zh-CN" sz="1600" dirty="0" err="1"/>
              <a:t>DeepSniffer</a:t>
            </a:r>
            <a:r>
              <a:rPr lang="en-US" altLang="zh-CN" sz="1600" dirty="0"/>
              <a:t> (ASPLOS’20)</a:t>
            </a:r>
          </a:p>
          <a:p>
            <a:endParaRPr lang="zh-CN" altLang="en-US" dirty="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458F92A4-CD75-49E5-8E52-CD5BB84E5A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413" y="3560108"/>
            <a:ext cx="3039298" cy="1349672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id="{44502A04-B683-46BB-B12F-732722554F03}"/>
              </a:ext>
            </a:extLst>
          </p:cNvPr>
          <p:cNvSpPr/>
          <p:nvPr/>
        </p:nvSpPr>
        <p:spPr bwMode="auto">
          <a:xfrm>
            <a:off x="3516233" y="3783435"/>
            <a:ext cx="1055768" cy="1128643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latin typeface="Times New Roman" panose="02020603050405020304" pitchFamily="18" charset="0"/>
              </a:rPr>
              <a:t>infer relations between model output and training data with common information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043" y="3110543"/>
            <a:ext cx="5930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Model Inversion Attack:</a:t>
            </a:r>
            <a:r>
              <a:rPr lang="zh-CN" altLang="en-US" sz="1400" dirty="0"/>
              <a:t> </a:t>
            </a:r>
            <a:r>
              <a:rPr lang="en-US" altLang="zh-CN" sz="1400" dirty="0" err="1"/>
              <a:t>SecretRevealer</a:t>
            </a:r>
            <a:r>
              <a:rPr lang="en-US" altLang="zh-CN" sz="1400" dirty="0"/>
              <a:t> (CVPR’20), </a:t>
            </a:r>
            <a:r>
              <a:rPr lang="en-US" altLang="zh-CN" sz="1400" dirty="0" err="1"/>
              <a:t>ModelInversion</a:t>
            </a:r>
            <a:r>
              <a:rPr lang="en-US" altLang="zh-CN" sz="1400" dirty="0"/>
              <a:t> (CCS’15)</a:t>
            </a:r>
          </a:p>
          <a:p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5335525" y="1752682"/>
            <a:ext cx="335951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Hybrid Attack(side channel + model inversion):</a:t>
            </a:r>
            <a:r>
              <a:rPr lang="zh-CN" altLang="en-US" sz="1600" dirty="0"/>
              <a:t> </a:t>
            </a:r>
            <a:r>
              <a:rPr lang="en-US" altLang="zh-CN" sz="1600" dirty="0"/>
              <a:t>Hu et al. (ASPLOS’20)</a:t>
            </a:r>
          </a:p>
          <a:p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5488230" y="2522219"/>
            <a:ext cx="290139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1600" dirty="0"/>
              <a:t>Membership Inference Attack:</a:t>
            </a:r>
            <a:r>
              <a:rPr lang="zh-CN" altLang="en-US" sz="1600" dirty="0"/>
              <a:t> </a:t>
            </a:r>
            <a:r>
              <a:rPr lang="en-US" altLang="zh-CN" sz="1600" dirty="0">
                <a:latin typeface="Times New Roman" panose="02020603050405020304" pitchFamily="18" charset="0"/>
              </a:rPr>
              <a:t>Training equivalent model to determine whether a particular sample exists in the training set. </a:t>
            </a:r>
            <a:r>
              <a:rPr lang="en-US" altLang="zh-CN" sz="1600" dirty="0" err="1" smtClean="0"/>
              <a:t>Shokri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et al. (S&amp;P’17),</a:t>
            </a:r>
          </a:p>
          <a:p>
            <a:pPr lvl="1"/>
            <a:r>
              <a:rPr lang="en-US" altLang="zh-CN" sz="1600" dirty="0" err="1"/>
              <a:t>Sablayrolles</a:t>
            </a:r>
            <a:r>
              <a:rPr lang="en-US" altLang="zh-CN" sz="1600" dirty="0"/>
              <a:t> et al. (ICML’19)</a:t>
            </a:r>
          </a:p>
          <a:p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6557165" y="4122657"/>
            <a:ext cx="1832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……</a:t>
            </a:r>
          </a:p>
          <a:p>
            <a:r>
              <a:rPr lang="en-US" altLang="zh-CN" dirty="0"/>
              <a:t>……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0409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Model Parameters </a:t>
            </a:r>
            <a:r>
              <a:rPr lang="en-US" altLang="zh-CN" dirty="0" smtClean="0"/>
              <a:t>Leaked </a:t>
            </a:r>
            <a:r>
              <a:rPr lang="en-US" altLang="zh-CN" dirty="0"/>
              <a:t>to User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1CEC5B99-8120-4EAA-A756-1840F2B53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353" y="1350110"/>
            <a:ext cx="4423467" cy="3033997"/>
          </a:xfrm>
        </p:spPr>
        <p:txBody>
          <a:bodyPr/>
          <a:lstStyle/>
          <a:p>
            <a:pPr algn="l"/>
            <a:r>
              <a:rPr lang="en-US" altLang="zh-CN" sz="1600" b="0" dirty="0" smtClean="0"/>
              <a:t>The Equivalent Model Method: </a:t>
            </a:r>
            <a:r>
              <a:rPr lang="en-US" altLang="zh-CN" sz="1600" b="0" dirty="0" err="1"/>
              <a:t>KnockoffNets</a:t>
            </a:r>
            <a:r>
              <a:rPr lang="en-US" altLang="zh-CN" sz="1600" b="0" dirty="0"/>
              <a:t> (CVPR’20), </a:t>
            </a:r>
            <a:r>
              <a:rPr lang="en-US" altLang="zh-CN" sz="1600" b="0" dirty="0" err="1"/>
              <a:t>Tramer</a:t>
            </a:r>
            <a:r>
              <a:rPr lang="en-US" altLang="zh-CN" sz="1600" b="0" dirty="0"/>
              <a:t> et al. (Security’16), Reith et al. (WPES’19)</a:t>
            </a:r>
          </a:p>
          <a:p>
            <a:pPr lvl="2"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pPr lvl="2"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pPr lvl="2"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pPr lvl="2"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pPr lvl="2"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pPr lvl="2"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pPr marL="914400" lvl="2" indent="0">
              <a:buNone/>
            </a:pPr>
            <a:endParaRPr lang="en-US" altLang="zh-CN" sz="1600" dirty="0"/>
          </a:p>
          <a:p>
            <a:pPr marL="914400" lvl="2" indent="0">
              <a:buNone/>
            </a:pPr>
            <a:endParaRPr lang="en-US" altLang="zh-CN" sz="1600" dirty="0"/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199EBDEF-EA40-4077-A98C-792ED9158D20}"/>
              </a:ext>
            </a:extLst>
          </p:cNvPr>
          <p:cNvSpPr txBox="1">
            <a:spLocks/>
          </p:cNvSpPr>
          <p:nvPr/>
        </p:nvSpPr>
        <p:spPr bwMode="auto">
          <a:xfrm>
            <a:off x="4877410" y="1808225"/>
            <a:ext cx="3970330" cy="1946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00"/>
              </a:buClr>
              <a:buChar char="–"/>
              <a:defRPr sz="2800" kern="120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•"/>
              <a:defRPr sz="2400" kern="1200">
                <a:solidFill>
                  <a:srgbClr val="0066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 kern="1200"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altLang="zh-CN" sz="1600" dirty="0" err="1"/>
              <a:t>Hyperparameters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Theft: </a:t>
            </a:r>
            <a:r>
              <a:rPr lang="en-US" altLang="zh-CN" sz="1600" dirty="0">
                <a:latin typeface="Times New Roman" panose="02020603050405020304" pitchFamily="18" charset="0"/>
              </a:rPr>
              <a:t>Essentially,</a:t>
            </a:r>
            <a:r>
              <a:rPr lang="zh-CN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</a:rPr>
              <a:t>it is similar to the equivalent model method. </a:t>
            </a:r>
            <a:r>
              <a:rPr lang="en-US" altLang="zh-CN" sz="1600" dirty="0" smtClean="0">
                <a:latin typeface="Times New Roman" panose="02020603050405020304" pitchFamily="18" charset="0"/>
              </a:rPr>
              <a:t>First, </a:t>
            </a:r>
            <a:r>
              <a:rPr lang="en-US" altLang="zh-CN" sz="1600" dirty="0">
                <a:latin typeface="Times New Roman" panose="02020603050405020304" pitchFamily="18" charset="0"/>
              </a:rPr>
              <a:t>the training </a:t>
            </a:r>
            <a:r>
              <a:rPr lang="en-US" altLang="zh-CN" sz="1600" dirty="0" smtClean="0">
                <a:latin typeface="Times New Roman" panose="02020603050405020304" pitchFamily="18" charset="0"/>
              </a:rPr>
              <a:t>set </a:t>
            </a:r>
            <a:r>
              <a:rPr lang="en-US" altLang="zh-CN" sz="1600" dirty="0">
                <a:latin typeface="Times New Roman" panose="02020603050405020304" pitchFamily="18" charset="0"/>
              </a:rPr>
              <a:t>is </a:t>
            </a:r>
            <a:r>
              <a:rPr lang="en-US" altLang="zh-CN" sz="1600" dirty="0" smtClean="0">
                <a:latin typeface="Times New Roman" panose="02020603050405020304" pitchFamily="18" charset="0"/>
              </a:rPr>
              <a:t>constructed. Then, a search is conducted </a:t>
            </a:r>
            <a:r>
              <a:rPr lang="en-US" altLang="zh-CN" sz="1600" dirty="0">
                <a:latin typeface="Times New Roman" panose="02020603050405020304" pitchFamily="18" charset="0"/>
              </a:rPr>
              <a:t>in the </a:t>
            </a:r>
            <a:r>
              <a:rPr lang="en-US" altLang="zh-CN" sz="1600" dirty="0" err="1">
                <a:latin typeface="Times New Roman" panose="02020603050405020304" pitchFamily="18" charset="0"/>
              </a:rPr>
              <a:t>hyperparameter</a:t>
            </a:r>
            <a:r>
              <a:rPr lang="en-US" altLang="zh-CN" sz="1600" dirty="0">
                <a:latin typeface="Times New Roman" panose="02020603050405020304" pitchFamily="18" charset="0"/>
              </a:rPr>
              <a:t> </a:t>
            </a:r>
            <a:r>
              <a:rPr lang="en-US" altLang="zh-CN" sz="1600" dirty="0" smtClean="0">
                <a:latin typeface="Times New Roman" panose="02020603050405020304" pitchFamily="18" charset="0"/>
              </a:rPr>
              <a:t>space.</a:t>
            </a:r>
            <a:endParaRPr lang="en-US" altLang="zh-CN" sz="1600" dirty="0"/>
          </a:p>
          <a:p>
            <a:pPr marL="457200" lvl="1" indent="0">
              <a:buNone/>
            </a:pPr>
            <a:endParaRPr lang="en-US" altLang="zh-CN" sz="1600" dirty="0"/>
          </a:p>
          <a:p>
            <a:pPr marL="457200" lvl="1" indent="0">
              <a:buNone/>
            </a:pPr>
            <a:r>
              <a:rPr lang="en-US" altLang="zh-CN" sz="1600" dirty="0"/>
              <a:t>Cache Telepathy (Security’20), </a:t>
            </a:r>
          </a:p>
          <a:p>
            <a:pPr marL="457200" lvl="1" indent="0">
              <a:buNone/>
            </a:pPr>
            <a:r>
              <a:rPr lang="en-US" altLang="zh-CN" sz="1600" dirty="0"/>
              <a:t>Wang and Gong (S&amp;P’18)</a:t>
            </a:r>
          </a:p>
          <a:p>
            <a:pPr lvl="2">
              <a:buFont typeface="Wingdings" panose="05000000000000000000" pitchFamily="2" charset="2"/>
              <a:buChar char="n"/>
            </a:pPr>
            <a:endParaRPr lang="en-US" altLang="zh-CN" sz="1600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1A0DB430-2283-4CDF-AD24-25AF6C551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574" y="2162715"/>
            <a:ext cx="3455426" cy="1946159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8314BDC6-D7EB-4EAE-8618-9837282ECE8E}"/>
              </a:ext>
            </a:extLst>
          </p:cNvPr>
          <p:cNvSpPr/>
          <p:nvPr/>
        </p:nvSpPr>
        <p:spPr bwMode="auto">
          <a:xfrm>
            <a:off x="1116574" y="4384107"/>
            <a:ext cx="3455426" cy="64851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 smtClean="0">
                <a:latin typeface="Times New Roman" panose="02020603050405020304" pitchFamily="18" charset="0"/>
              </a:rPr>
              <a:t>Obtain an approximately </a:t>
            </a:r>
            <a:r>
              <a:rPr lang="en-US" altLang="zh-CN" sz="1200" dirty="0">
                <a:latin typeface="Times New Roman" panose="02020603050405020304" pitchFamily="18" charset="0"/>
              </a:rPr>
              <a:t>equivalent model </a:t>
            </a:r>
            <a:r>
              <a:rPr lang="en-US" altLang="zh-CN" sz="1200" dirty="0" smtClean="0">
                <a:latin typeface="Times New Roman" panose="02020603050405020304" pitchFamily="18" charset="0"/>
              </a:rPr>
              <a:t>using </a:t>
            </a:r>
            <a:r>
              <a:rPr lang="en-US" altLang="zh-CN" sz="1200" dirty="0">
                <a:latin typeface="Times New Roman" panose="02020603050405020304" pitchFamily="18" charset="0"/>
              </a:rPr>
              <a:t>the same training algorithm and </a:t>
            </a:r>
            <a:r>
              <a:rPr lang="en-US" altLang="zh-CN" sz="1200" dirty="0" smtClean="0">
                <a:latin typeface="Times New Roman" panose="02020603050405020304" pitchFamily="18" charset="0"/>
              </a:rPr>
              <a:t>a training </a:t>
            </a:r>
            <a:r>
              <a:rPr lang="en-US" altLang="zh-CN" sz="1200" dirty="0">
                <a:latin typeface="Times New Roman" panose="02020603050405020304" pitchFamily="18" charset="0"/>
              </a:rPr>
              <a:t>set </a:t>
            </a:r>
            <a:r>
              <a:rPr lang="en-US" altLang="zh-CN" sz="1200" dirty="0" smtClean="0">
                <a:latin typeface="Times New Roman" panose="02020603050405020304" pitchFamily="18" charset="0"/>
              </a:rPr>
              <a:t>particularly constructed for this purpose.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76731" y="4029527"/>
            <a:ext cx="1832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……</a:t>
            </a:r>
          </a:p>
          <a:p>
            <a:r>
              <a:rPr lang="en-US" altLang="zh-CN" dirty="0"/>
              <a:t>……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94662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3488</Words>
  <Application>Microsoft Office PowerPoint</Application>
  <PresentationFormat>全屏显示(16:9)</PresentationFormat>
  <Paragraphs>314</Paragraphs>
  <Slides>39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7" baseType="lpstr">
      <vt:lpstr>等线</vt:lpstr>
      <vt:lpstr>宋体</vt:lpstr>
      <vt:lpstr>微软雅黑</vt:lpstr>
      <vt:lpstr>Arial</vt:lpstr>
      <vt:lpstr>Calibri</vt:lpstr>
      <vt:lpstr>Times New Roman</vt:lpstr>
      <vt:lpstr>Wingdings</vt:lpstr>
      <vt:lpstr>Office Theme</vt:lpstr>
      <vt:lpstr>Some Recent Results on AI Security</vt:lpstr>
      <vt:lpstr>AI &amp; Security</vt:lpstr>
      <vt:lpstr>Some Security Problems</vt:lpstr>
      <vt:lpstr>Outline</vt:lpstr>
      <vt:lpstr>Outline</vt:lpstr>
      <vt:lpstr>Machine Learning as a Service (MLaaS)</vt:lpstr>
      <vt:lpstr>Privacy Leakage Problems in MLaaS</vt:lpstr>
      <vt:lpstr>Training Data Leakage to User</vt:lpstr>
      <vt:lpstr>Model Parameters Leaked to User</vt:lpstr>
      <vt:lpstr>Protection for MLaaS Provider</vt:lpstr>
      <vt:lpstr>User’s Queries Leaked to Service</vt:lpstr>
      <vt:lpstr>Outline</vt:lpstr>
      <vt:lpstr>What is adversarial example</vt:lpstr>
      <vt:lpstr>Adversarial example: characteristics</vt:lpstr>
      <vt:lpstr>Attack Methods</vt:lpstr>
      <vt:lpstr>Security models</vt:lpstr>
      <vt:lpstr>Adversarial examples: Beyond classification tasks</vt:lpstr>
      <vt:lpstr>Adversarial examples: Beyond the cyberspace</vt:lpstr>
      <vt:lpstr>Adversarial examples: Beyond vision</vt:lpstr>
      <vt:lpstr>Outline</vt:lpstr>
      <vt:lpstr>Adversarial Defense</vt:lpstr>
      <vt:lpstr>Heuristic Defense</vt:lpstr>
      <vt:lpstr>Provable Defenses</vt:lpstr>
      <vt:lpstr>Minimum distortion optimization</vt:lpstr>
      <vt:lpstr>Random Smoothing</vt:lpstr>
      <vt:lpstr>State-of-the-art Proactive Defenses and corresponding shortages </vt:lpstr>
      <vt:lpstr>Reactive Defense</vt:lpstr>
      <vt:lpstr>Feature-based Detection</vt:lpstr>
      <vt:lpstr>Model/Steganalysis-based Detection</vt:lpstr>
      <vt:lpstr>State-of-the-art Detection’s Limitation</vt:lpstr>
      <vt:lpstr>Outline</vt:lpstr>
      <vt:lpstr>Backdoor Attacks on Neural Networks</vt:lpstr>
      <vt:lpstr>The Main Method of Backdoor Attack </vt:lpstr>
      <vt:lpstr>Poison-based Backdoor Attack </vt:lpstr>
      <vt:lpstr>Parameter Attack</vt:lpstr>
      <vt:lpstr>Defense Methods for Backdoor Attack </vt:lpstr>
      <vt:lpstr>The Difference Between Backdoor Attack and Other Attacks </vt:lpstr>
      <vt:lpstr>Concluding Remarks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2021-06-15T07:23:25Z</dcterms:modified>
</cp:coreProperties>
</file>