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6" r:id="rId4"/>
    <p:sldMasterId id="2147483691" r:id="rId5"/>
  </p:sldMasterIdLst>
  <p:notesMasterIdLst>
    <p:notesMasterId r:id="rId8"/>
  </p:notesMasterIdLst>
  <p:handoutMasterIdLst>
    <p:handoutMasterId r:id="rId64"/>
  </p:handoutMasterIdLst>
  <p:sldIdLst>
    <p:sldId id="319" r:id="rId6"/>
    <p:sldId id="257" r:id="rId7"/>
    <p:sldId id="261" r:id="rId9"/>
    <p:sldId id="456" r:id="rId10"/>
    <p:sldId id="467" r:id="rId11"/>
    <p:sldId id="471" r:id="rId12"/>
    <p:sldId id="485" r:id="rId13"/>
    <p:sldId id="472" r:id="rId14"/>
    <p:sldId id="473" r:id="rId15"/>
    <p:sldId id="474" r:id="rId16"/>
    <p:sldId id="475" r:id="rId17"/>
    <p:sldId id="481" r:id="rId18"/>
    <p:sldId id="476" r:id="rId19"/>
    <p:sldId id="477" r:id="rId20"/>
    <p:sldId id="480" r:id="rId21"/>
    <p:sldId id="479" r:id="rId22"/>
    <p:sldId id="452" r:id="rId23"/>
    <p:sldId id="447" r:id="rId24"/>
    <p:sldId id="455" r:id="rId25"/>
    <p:sldId id="454" r:id="rId26"/>
    <p:sldId id="453" r:id="rId27"/>
    <p:sldId id="446" r:id="rId28"/>
    <p:sldId id="450" r:id="rId29"/>
    <p:sldId id="489" r:id="rId30"/>
    <p:sldId id="483" r:id="rId31"/>
    <p:sldId id="490" r:id="rId32"/>
    <p:sldId id="491" r:id="rId33"/>
    <p:sldId id="496" r:id="rId34"/>
    <p:sldId id="519" r:id="rId35"/>
    <p:sldId id="520" r:id="rId36"/>
    <p:sldId id="521" r:id="rId37"/>
    <p:sldId id="497" r:id="rId38"/>
    <p:sldId id="492" r:id="rId39"/>
    <p:sldId id="510" r:id="rId40"/>
    <p:sldId id="522" r:id="rId41"/>
    <p:sldId id="523" r:id="rId42"/>
    <p:sldId id="526" r:id="rId43"/>
    <p:sldId id="517" r:id="rId44"/>
    <p:sldId id="518" r:id="rId45"/>
    <p:sldId id="513" r:id="rId46"/>
    <p:sldId id="500" r:id="rId47"/>
    <p:sldId id="493" r:id="rId48"/>
    <p:sldId id="514" r:id="rId49"/>
    <p:sldId id="498" r:id="rId50"/>
    <p:sldId id="499" r:id="rId51"/>
    <p:sldId id="516" r:id="rId52"/>
    <p:sldId id="501" r:id="rId53"/>
    <p:sldId id="502" r:id="rId54"/>
    <p:sldId id="503" r:id="rId55"/>
    <p:sldId id="504" r:id="rId56"/>
    <p:sldId id="505" r:id="rId57"/>
    <p:sldId id="506" r:id="rId58"/>
    <p:sldId id="507" r:id="rId59"/>
    <p:sldId id="494" r:id="rId60"/>
    <p:sldId id="524" r:id="rId61"/>
    <p:sldId id="525" r:id="rId62"/>
    <p:sldId id="357" r:id="rId6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7" initials="w" lastIdx="12" clrIdx="0"/>
  <p:cmAuthor id="1" name="Administrator" initials="A" lastIdx="2" clrIdx="0"/>
  <p:cmAuthor id="2" name="Think" initials="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3D"/>
    <a:srgbClr val="8DC339"/>
    <a:srgbClr val="026EBE"/>
    <a:srgbClr val="7A89A5"/>
    <a:srgbClr val="1F4E79"/>
    <a:srgbClr val="D1EBFF"/>
    <a:srgbClr val="13227A"/>
    <a:srgbClr val="034F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73136" autoAdjust="0"/>
  </p:normalViewPr>
  <p:slideViewPr>
    <p:cSldViewPr snapToGrid="0">
      <p:cViewPr varScale="1">
        <p:scale>
          <a:sx n="70" d="100"/>
          <a:sy n="70" d="100"/>
        </p:scale>
        <p:origin x="512" y="56"/>
      </p:cViewPr>
      <p:guideLst/>
    </p:cSldViewPr>
  </p:slideViewPr>
  <p:outlineViewPr>
    <p:cViewPr>
      <p:scale>
        <a:sx n="33" d="100"/>
        <a:sy n="33" d="100"/>
      </p:scale>
      <p:origin x="0" y="-9888"/>
    </p:cViewPr>
  </p:outlineViewPr>
  <p:notesTextViewPr>
    <p:cViewPr>
      <p:scale>
        <a:sx n="1" d="1"/>
        <a:sy n="1" d="1"/>
      </p:scale>
      <p:origin x="0" y="0"/>
    </p:cViewPr>
  </p:notesTextViewPr>
  <p:notesViewPr>
    <p:cSldViewPr snapToGrid="0">
      <p:cViewPr varScale="1">
        <p:scale>
          <a:sx n="53" d="100"/>
          <a:sy n="53" d="100"/>
        </p:scale>
        <p:origin x="1796" y="4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notesMaster" Target="notesMasters/notesMaster1.xml"/><Relationship Id="rId7" Type="http://schemas.openxmlformats.org/officeDocument/2006/relationships/slide" Target="slides/slide2.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56F5EDE-0543-0942-AC0E-2FCE39BA2E63}" type="doc">
      <dgm:prSet loTypeId="urn:microsoft.com/office/officeart/2005/8/layout/cycle1" loCatId="" qsTypeId="urn:microsoft.com/office/officeart/2005/8/quickstyle/simple4#1" qsCatId="simple" csTypeId="urn:microsoft.com/office/officeart/2005/8/colors/accent1_2#1" csCatId="accent1" phldr="1"/>
      <dgm:spPr/>
      <dgm:t>
        <a:bodyPr/>
        <a:lstStyle/>
        <a:p>
          <a:endParaRPr lang="en-US"/>
        </a:p>
      </dgm:t>
    </dgm:pt>
    <dgm:pt modelId="{67CDB39B-149F-0349-8532-E9DA9E35BA67}">
      <dgm:prSet phldrT="[Text]" custT="1"/>
      <dgm:spPr>
        <a:xfrm>
          <a:off x="764750" y="239"/>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用户</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D6599957-D3CF-7E4C-9EFC-56248E967F3F}" cxnId="{75D88FAB-2BFA-7649-831B-5C1CA917E571}"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537CFE32-5D82-994E-A90E-535704E48CCC}" cxnId="{75D88FAB-2BFA-7649-831B-5C1CA917E571}" type="sibTrans">
      <dgm:prSet/>
      <dgm:spPr>
        <a:xfrm>
          <a:off x="243095" y="15019"/>
          <a:ext cx="888491" cy="888491"/>
        </a:xfrm>
        <a:prstGeom prst="circularArrow">
          <a:avLst>
            <a:gd name="adj1" fmla="val 3499"/>
            <a:gd name="adj2" fmla="val 216950"/>
            <a:gd name="adj3" fmla="val 19269373"/>
            <a:gd name="adj4" fmla="val 18313676"/>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7CF6B239-F8B1-0042-AF18-CB9150F1E606}">
      <dgm:prSet phldrT="[Text]" custT="1"/>
      <dgm:spPr>
        <a:xfrm>
          <a:off x="986948" y="222438"/>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设备</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B6D848D0-A7BD-554C-AB82-4DCCF532F9B7}" cxnId="{45A87EE3-AFE5-0E42-8FB6-24E058832D6F}"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6C09C77C-CA9F-3B40-8426-FBFD2F18747F}" cxnId="{45A87EE3-AFE5-0E42-8FB6-24E058832D6F}" type="sibTrans">
      <dgm:prSet/>
      <dgm:spPr>
        <a:xfrm>
          <a:off x="243095" y="15019"/>
          <a:ext cx="888491" cy="888491"/>
        </a:xfrm>
        <a:prstGeom prst="circularArrow">
          <a:avLst>
            <a:gd name="adj1" fmla="val 3499"/>
            <a:gd name="adj2" fmla="val 216950"/>
            <a:gd name="adj3" fmla="val 435092"/>
            <a:gd name="adj4" fmla="val 20947958"/>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F6CB5CE1-906D-5443-9A67-44472FD1AC74}">
      <dgm:prSet phldrT="[Text]" custT="1"/>
      <dgm:spPr>
        <a:xfrm>
          <a:off x="986948" y="536674"/>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应用</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5EE3AAD1-9707-8548-A116-3C4571B1A3B1}" cxnId="{207CD294-F9EA-3844-915A-C3ECC8CA8165}"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2E2BBB53-8489-3B45-AE84-2EA4DA3807E5}" cxnId="{207CD294-F9EA-3844-915A-C3ECC8CA8165}" type="sibTrans">
      <dgm:prSet/>
      <dgm:spPr>
        <a:xfrm>
          <a:off x="243095" y="15019"/>
          <a:ext cx="888491" cy="888491"/>
        </a:xfrm>
        <a:prstGeom prst="circularArrow">
          <a:avLst>
            <a:gd name="adj1" fmla="val 3499"/>
            <a:gd name="adj2" fmla="val 216950"/>
            <a:gd name="adj3" fmla="val 3069373"/>
            <a:gd name="adj4" fmla="val 2113676"/>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46BE63C7-33AE-E24F-86FC-68A39E30F7A0}">
      <dgm:prSet phldrT="[Text]" custT="1"/>
      <dgm:spPr>
        <a:xfrm>
          <a:off x="228316" y="222438"/>
          <a:ext cx="159417" cy="159417"/>
        </a:xfrm>
        <a:prstGeom prst="rect">
          <a:avLst/>
        </a:prstGeom>
        <a:noFill/>
        <a:ln>
          <a:noFill/>
        </a:ln>
        <a:effectLst/>
      </dgm:spPr>
      <dgm:t>
        <a:bodyPr/>
        <a:lstStyle/>
        <a:p>
          <a:pPr>
            <a:buNone/>
          </a:pPr>
          <a:r>
            <a:rPr lang="en-US" sz="1200" dirty="0" err="1">
              <a:solidFill>
                <a:srgbClr val="1976D2"/>
              </a:solidFill>
              <a:latin typeface="微软雅黑" panose="020B0503020204020204" pitchFamily="34" charset="-122"/>
              <a:ea typeface="微软雅黑" panose="020B0503020204020204" pitchFamily="34" charset="-122"/>
              <a:cs typeface="+mn-cs"/>
            </a:rPr>
            <a:t>合规</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73C01AC4-79D8-6A4B-975E-A4C3A0B23606}" cxnId="{EC436CEB-3286-AB4A-AED2-B43C46D4CE8F}"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B5E07393-F65B-4145-9434-A9A07385DEF9}" cxnId="{EC436CEB-3286-AB4A-AED2-B43C46D4CE8F}" type="sibTrans">
      <dgm:prSet/>
      <dgm:spPr>
        <a:xfrm>
          <a:off x="243095" y="15019"/>
          <a:ext cx="888491" cy="888491"/>
        </a:xfrm>
        <a:prstGeom prst="circularArrow">
          <a:avLst>
            <a:gd name="adj1" fmla="val 3499"/>
            <a:gd name="adj2" fmla="val 216950"/>
            <a:gd name="adj3" fmla="val 13869373"/>
            <a:gd name="adj4" fmla="val 12913676"/>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068631EF-E308-2044-BCF9-8F6096B4D26E}">
      <dgm:prSet phldrT="[Text]" custT="1"/>
      <dgm:spPr>
        <a:xfrm>
          <a:off x="450514" y="239"/>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系统</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48EF3D4D-6328-634D-B2C5-8369E07ABABA}" cxnId="{183FC6AE-9211-A14F-971D-491C9BC2A4C5}"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8FC88359-B660-D540-870A-95E8C1CDFE35}" cxnId="{183FC6AE-9211-A14F-971D-491C9BC2A4C5}" type="sibTrans">
      <dgm:prSet/>
      <dgm:spPr>
        <a:xfrm>
          <a:off x="243095" y="15019"/>
          <a:ext cx="888491" cy="888491"/>
        </a:xfrm>
        <a:prstGeom prst="circularArrow">
          <a:avLst>
            <a:gd name="adj1" fmla="val 3499"/>
            <a:gd name="adj2" fmla="val 216950"/>
            <a:gd name="adj3" fmla="val 16635092"/>
            <a:gd name="adj4" fmla="val 15547958"/>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DE8ED495-0E59-1B45-AFAF-2E2DCC4AE0D2}">
      <dgm:prSet phldrT="[Text]" custT="1"/>
      <dgm:spPr>
        <a:xfrm>
          <a:off x="764750" y="758872"/>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网络</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3840C4D3-C341-C949-AE6B-6BF5B033FDFA}" cxnId="{10AF5E3A-BC92-784C-BE1D-D430D2C198E0}"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BF1A98CD-C2D0-7244-AEA7-52114837F674}" cxnId="{10AF5E3A-BC92-784C-BE1D-D430D2C198E0}" type="sibTrans">
      <dgm:prSet/>
      <dgm:spPr>
        <a:xfrm>
          <a:off x="243095" y="15019"/>
          <a:ext cx="888491" cy="888491"/>
        </a:xfrm>
        <a:prstGeom prst="circularArrow">
          <a:avLst>
            <a:gd name="adj1" fmla="val 3499"/>
            <a:gd name="adj2" fmla="val 216950"/>
            <a:gd name="adj3" fmla="val 5835092"/>
            <a:gd name="adj4" fmla="val 4747958"/>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A7D4F286-E062-7E46-A543-A8FFC46EC832}">
      <dgm:prSet phldrT="[Text]" custT="1"/>
      <dgm:spPr>
        <a:xfrm>
          <a:off x="450514" y="758872"/>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时间</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375C7784-0F91-1646-9E4F-B31F06A81622}" cxnId="{59061363-A346-2B4C-A3F8-9E0188403337}"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B54922A1-8EB8-3D4D-BE37-160FB8E99607}" cxnId="{59061363-A346-2B4C-A3F8-9E0188403337}" type="sibTrans">
      <dgm:prSet/>
      <dgm:spPr>
        <a:xfrm>
          <a:off x="243095" y="15019"/>
          <a:ext cx="888491" cy="888491"/>
        </a:xfrm>
        <a:prstGeom prst="circularArrow">
          <a:avLst>
            <a:gd name="adj1" fmla="val 3499"/>
            <a:gd name="adj2" fmla="val 216950"/>
            <a:gd name="adj3" fmla="val 8469373"/>
            <a:gd name="adj4" fmla="val 7513676"/>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3079D4EF-68F0-FB4E-8B07-C2210DB67605}">
      <dgm:prSet phldrT="[Text]" custT="1"/>
      <dgm:spPr>
        <a:xfrm>
          <a:off x="228316" y="536674"/>
          <a:ext cx="159417" cy="159417"/>
        </a:xfrm>
        <a:prstGeom prst="rect">
          <a:avLst/>
        </a:prstGeom>
        <a:noFill/>
        <a:ln>
          <a:noFill/>
        </a:ln>
        <a:effectLst/>
      </dgm:spPr>
      <dgm:t>
        <a:bodyPr/>
        <a:lstStyle/>
        <a:p>
          <a:pPr>
            <a:buNone/>
          </a:pPr>
          <a:r>
            <a:rPr lang="zh-CN" altLang="en-US" sz="1200" dirty="0">
              <a:solidFill>
                <a:srgbClr val="1976D2"/>
              </a:solidFill>
              <a:latin typeface="微软雅黑" panose="020B0503020204020204" pitchFamily="34" charset="-122"/>
              <a:ea typeface="微软雅黑" panose="020B0503020204020204" pitchFamily="34" charset="-122"/>
              <a:cs typeface="+mn-cs"/>
            </a:rPr>
            <a:t>位置</a:t>
          </a:r>
          <a:endParaRPr lang="en-US" sz="1200" dirty="0">
            <a:solidFill>
              <a:srgbClr val="1976D2"/>
            </a:solidFill>
            <a:latin typeface="微软雅黑" panose="020B0503020204020204" pitchFamily="34" charset="-122"/>
            <a:ea typeface="微软雅黑" panose="020B0503020204020204" pitchFamily="34" charset="-122"/>
            <a:cs typeface="+mn-cs"/>
          </a:endParaRPr>
        </a:p>
      </dgm:t>
    </dgm:pt>
    <dgm:pt modelId="{040942FF-0B3A-BB40-986F-13FAEAEE0BED}" cxnId="{B8823514-7C09-C54C-9772-D54659094EE8}" type="parTrans">
      <dgm:prSe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79F95496-02CB-7C42-B447-FBF2052A2EB2}" cxnId="{B8823514-7C09-C54C-9772-D54659094EE8}" type="sibTrans">
      <dgm:prSet/>
      <dgm:spPr>
        <a:xfrm>
          <a:off x="243095" y="15019"/>
          <a:ext cx="888491" cy="888491"/>
        </a:xfrm>
        <a:prstGeom prst="circularArrow">
          <a:avLst>
            <a:gd name="adj1" fmla="val 3499"/>
            <a:gd name="adj2" fmla="val 216950"/>
            <a:gd name="adj3" fmla="val 11235092"/>
            <a:gd name="adj4" fmla="val 10147958"/>
            <a:gd name="adj5" fmla="val 4082"/>
          </a:avLst>
        </a:prstGeom>
        <a:solidFill>
          <a:srgbClr val="0D47A1"/>
        </a:solidFill>
        <a:ln>
          <a:noFill/>
        </a:ln>
        <a:effectLst/>
      </dgm:spPr>
      <dgm:t>
        <a:bodyPr/>
        <a:lstStyle/>
        <a:p>
          <a:endParaRPr lang="en-US" sz="1200">
            <a:solidFill>
              <a:schemeClr val="accent4"/>
            </a:solidFill>
            <a:latin typeface="微软雅黑" panose="020B0503020204020204" pitchFamily="34" charset="-122"/>
            <a:ea typeface="微软雅黑" panose="020B0503020204020204" pitchFamily="34" charset="-122"/>
            <a:cs typeface="微软雅黑" panose="020B0503020204020204" pitchFamily="34" charset="-122"/>
          </a:endParaRPr>
        </a:p>
      </dgm:t>
    </dgm:pt>
    <dgm:pt modelId="{ED5B35A9-8FA5-1F48-A2E2-09EA0F41A602}" type="pres">
      <dgm:prSet presAssocID="{156F5EDE-0543-0942-AC0E-2FCE39BA2E63}" presName="cycle" presStyleCnt="0">
        <dgm:presLayoutVars>
          <dgm:dir/>
          <dgm:resizeHandles val="exact"/>
        </dgm:presLayoutVars>
      </dgm:prSet>
      <dgm:spPr/>
    </dgm:pt>
    <dgm:pt modelId="{A1A6EF16-D7EA-DF4E-A317-5141833F85B1}" type="pres">
      <dgm:prSet presAssocID="{67CDB39B-149F-0349-8532-E9DA9E35BA67}" presName="dummy" presStyleCnt="0"/>
      <dgm:spPr/>
    </dgm:pt>
    <dgm:pt modelId="{BACB62C1-57A7-474B-9469-25EDE3740D8F}" type="pres">
      <dgm:prSet presAssocID="{67CDB39B-149F-0349-8532-E9DA9E35BA67}" presName="node" presStyleLbl="revTx" presStyleIdx="0" presStyleCnt="8">
        <dgm:presLayoutVars>
          <dgm:bulletEnabled val="1"/>
        </dgm:presLayoutVars>
      </dgm:prSet>
      <dgm:spPr/>
    </dgm:pt>
    <dgm:pt modelId="{CA76ACBD-B81B-EC49-8DB2-A0140AEB5811}" type="pres">
      <dgm:prSet presAssocID="{537CFE32-5D82-994E-A90E-535704E48CCC}" presName="sibTrans" presStyleLbl="node1" presStyleIdx="0" presStyleCnt="8"/>
      <dgm:spPr/>
    </dgm:pt>
    <dgm:pt modelId="{ECF8DD18-7311-1040-90F5-8FC57A3D18E9}" type="pres">
      <dgm:prSet presAssocID="{7CF6B239-F8B1-0042-AF18-CB9150F1E606}" presName="dummy" presStyleCnt="0"/>
      <dgm:spPr/>
    </dgm:pt>
    <dgm:pt modelId="{A2812D24-9035-6E44-93EC-A94C91E90BE7}" type="pres">
      <dgm:prSet presAssocID="{7CF6B239-F8B1-0042-AF18-CB9150F1E606}" presName="node" presStyleLbl="revTx" presStyleIdx="1" presStyleCnt="8">
        <dgm:presLayoutVars>
          <dgm:bulletEnabled val="1"/>
        </dgm:presLayoutVars>
      </dgm:prSet>
      <dgm:spPr/>
    </dgm:pt>
    <dgm:pt modelId="{EB4FF7F9-860B-6F4B-8F89-ABA359681663}" type="pres">
      <dgm:prSet presAssocID="{6C09C77C-CA9F-3B40-8426-FBFD2F18747F}" presName="sibTrans" presStyleLbl="node1" presStyleIdx="1" presStyleCnt="8"/>
      <dgm:spPr/>
    </dgm:pt>
    <dgm:pt modelId="{E1144DC0-300F-0845-BDAF-CC971CD06D4C}" type="pres">
      <dgm:prSet presAssocID="{F6CB5CE1-906D-5443-9A67-44472FD1AC74}" presName="dummy" presStyleCnt="0"/>
      <dgm:spPr/>
    </dgm:pt>
    <dgm:pt modelId="{5103F198-4290-E945-8D64-155903909965}" type="pres">
      <dgm:prSet presAssocID="{F6CB5CE1-906D-5443-9A67-44472FD1AC74}" presName="node" presStyleLbl="revTx" presStyleIdx="2" presStyleCnt="8">
        <dgm:presLayoutVars>
          <dgm:bulletEnabled val="1"/>
        </dgm:presLayoutVars>
      </dgm:prSet>
      <dgm:spPr/>
    </dgm:pt>
    <dgm:pt modelId="{B3A1DDF1-DAE1-8046-9B72-27153BF82A00}" type="pres">
      <dgm:prSet presAssocID="{2E2BBB53-8489-3B45-AE84-2EA4DA3807E5}" presName="sibTrans" presStyleLbl="node1" presStyleIdx="2" presStyleCnt="8"/>
      <dgm:spPr/>
    </dgm:pt>
    <dgm:pt modelId="{665A9C5F-0E5A-5945-8A3F-7A72338920BD}" type="pres">
      <dgm:prSet presAssocID="{DE8ED495-0E59-1B45-AFAF-2E2DCC4AE0D2}" presName="dummy" presStyleCnt="0"/>
      <dgm:spPr/>
    </dgm:pt>
    <dgm:pt modelId="{8E1EB109-AD53-D34C-AD5A-8C0AC8020628}" type="pres">
      <dgm:prSet presAssocID="{DE8ED495-0E59-1B45-AFAF-2E2DCC4AE0D2}" presName="node" presStyleLbl="revTx" presStyleIdx="3" presStyleCnt="8">
        <dgm:presLayoutVars>
          <dgm:bulletEnabled val="1"/>
        </dgm:presLayoutVars>
      </dgm:prSet>
      <dgm:spPr/>
    </dgm:pt>
    <dgm:pt modelId="{B4762A2B-972C-D145-8512-E1CC3CC54F57}" type="pres">
      <dgm:prSet presAssocID="{BF1A98CD-C2D0-7244-AEA7-52114837F674}" presName="sibTrans" presStyleLbl="node1" presStyleIdx="3" presStyleCnt="8"/>
      <dgm:spPr/>
    </dgm:pt>
    <dgm:pt modelId="{E41D1C61-F270-F447-98ED-905B3ADB1135}" type="pres">
      <dgm:prSet presAssocID="{A7D4F286-E062-7E46-A543-A8FFC46EC832}" presName="dummy" presStyleCnt="0"/>
      <dgm:spPr/>
    </dgm:pt>
    <dgm:pt modelId="{7045D6D5-4546-4847-A998-71875EC57D31}" type="pres">
      <dgm:prSet presAssocID="{A7D4F286-E062-7E46-A543-A8FFC46EC832}" presName="node" presStyleLbl="revTx" presStyleIdx="4" presStyleCnt="8">
        <dgm:presLayoutVars>
          <dgm:bulletEnabled val="1"/>
        </dgm:presLayoutVars>
      </dgm:prSet>
      <dgm:spPr/>
    </dgm:pt>
    <dgm:pt modelId="{6788F531-8A3A-AA4B-8B20-71E4490C3D95}" type="pres">
      <dgm:prSet presAssocID="{B54922A1-8EB8-3D4D-BE37-160FB8E99607}" presName="sibTrans" presStyleLbl="node1" presStyleIdx="4" presStyleCnt="8"/>
      <dgm:spPr/>
    </dgm:pt>
    <dgm:pt modelId="{F1758DE4-FE98-6745-855E-7D24D81B5197}" type="pres">
      <dgm:prSet presAssocID="{3079D4EF-68F0-FB4E-8B07-C2210DB67605}" presName="dummy" presStyleCnt="0"/>
      <dgm:spPr/>
    </dgm:pt>
    <dgm:pt modelId="{743420FC-4194-1940-846D-F46FA7BAE4BE}" type="pres">
      <dgm:prSet presAssocID="{3079D4EF-68F0-FB4E-8B07-C2210DB67605}" presName="node" presStyleLbl="revTx" presStyleIdx="5" presStyleCnt="8">
        <dgm:presLayoutVars>
          <dgm:bulletEnabled val="1"/>
        </dgm:presLayoutVars>
      </dgm:prSet>
      <dgm:spPr/>
    </dgm:pt>
    <dgm:pt modelId="{16E41232-EC91-A740-9CB8-FD32E1832415}" type="pres">
      <dgm:prSet presAssocID="{79F95496-02CB-7C42-B447-FBF2052A2EB2}" presName="sibTrans" presStyleLbl="node1" presStyleIdx="5" presStyleCnt="8"/>
      <dgm:spPr/>
    </dgm:pt>
    <dgm:pt modelId="{53134BDA-4700-1341-89BA-6B0697CF90EB}" type="pres">
      <dgm:prSet presAssocID="{46BE63C7-33AE-E24F-86FC-68A39E30F7A0}" presName="dummy" presStyleCnt="0"/>
      <dgm:spPr/>
    </dgm:pt>
    <dgm:pt modelId="{F2EEE6F1-6D1D-CB4D-9142-1FC096C9DCAA}" type="pres">
      <dgm:prSet presAssocID="{46BE63C7-33AE-E24F-86FC-68A39E30F7A0}" presName="node" presStyleLbl="revTx" presStyleIdx="6" presStyleCnt="8">
        <dgm:presLayoutVars>
          <dgm:bulletEnabled val="1"/>
        </dgm:presLayoutVars>
      </dgm:prSet>
      <dgm:spPr/>
    </dgm:pt>
    <dgm:pt modelId="{00C39E82-85BE-E648-879F-91100F33F3DE}" type="pres">
      <dgm:prSet presAssocID="{B5E07393-F65B-4145-9434-A9A07385DEF9}" presName="sibTrans" presStyleLbl="node1" presStyleIdx="6" presStyleCnt="8"/>
      <dgm:spPr/>
    </dgm:pt>
    <dgm:pt modelId="{FB6027DD-9B07-ED4E-992C-87B349D662F5}" type="pres">
      <dgm:prSet presAssocID="{068631EF-E308-2044-BCF9-8F6096B4D26E}" presName="dummy" presStyleCnt="0"/>
      <dgm:spPr/>
    </dgm:pt>
    <dgm:pt modelId="{D9B08FB5-1702-994E-9B62-0EA2DFE7119F}" type="pres">
      <dgm:prSet presAssocID="{068631EF-E308-2044-BCF9-8F6096B4D26E}" presName="node" presStyleLbl="revTx" presStyleIdx="7" presStyleCnt="8">
        <dgm:presLayoutVars>
          <dgm:bulletEnabled val="1"/>
        </dgm:presLayoutVars>
      </dgm:prSet>
      <dgm:spPr/>
    </dgm:pt>
    <dgm:pt modelId="{C91555E7-5C69-F44E-9BC8-36C7F255801B}" type="pres">
      <dgm:prSet presAssocID="{8FC88359-B660-D540-870A-95E8C1CDFE35}" presName="sibTrans" presStyleLbl="node1" presStyleIdx="7" presStyleCnt="8"/>
      <dgm:spPr/>
    </dgm:pt>
  </dgm:ptLst>
  <dgm:cxnLst>
    <dgm:cxn modelId="{8407D100-D66F-A346-98AD-C1EDF9BB1298}" type="presOf" srcId="{67CDB39B-149F-0349-8532-E9DA9E35BA67}" destId="{BACB62C1-57A7-474B-9469-25EDE3740D8F}" srcOrd="0" destOrd="0" presId="urn:microsoft.com/office/officeart/2005/8/layout/cycle1"/>
    <dgm:cxn modelId="{E2FB0205-B6C0-C54E-8683-102BEBD72B50}" type="presOf" srcId="{537CFE32-5D82-994E-A90E-535704E48CCC}" destId="{CA76ACBD-B81B-EC49-8DB2-A0140AEB5811}" srcOrd="0" destOrd="0" presId="urn:microsoft.com/office/officeart/2005/8/layout/cycle1"/>
    <dgm:cxn modelId="{B8823514-7C09-C54C-9772-D54659094EE8}" srcId="{156F5EDE-0543-0942-AC0E-2FCE39BA2E63}" destId="{3079D4EF-68F0-FB4E-8B07-C2210DB67605}" srcOrd="5" destOrd="0" parTransId="{040942FF-0B3A-BB40-986F-13FAEAEE0BED}" sibTransId="{79F95496-02CB-7C42-B447-FBF2052A2EB2}"/>
    <dgm:cxn modelId="{1B450027-E68F-BE46-B5B2-DFAEE910F4FD}" type="presOf" srcId="{79F95496-02CB-7C42-B447-FBF2052A2EB2}" destId="{16E41232-EC91-A740-9CB8-FD32E1832415}" srcOrd="0" destOrd="0" presId="urn:microsoft.com/office/officeart/2005/8/layout/cycle1"/>
    <dgm:cxn modelId="{035C632B-3610-C24E-A3B4-4B7A1A679A86}" type="presOf" srcId="{3079D4EF-68F0-FB4E-8B07-C2210DB67605}" destId="{743420FC-4194-1940-846D-F46FA7BAE4BE}" srcOrd="0" destOrd="0" presId="urn:microsoft.com/office/officeart/2005/8/layout/cycle1"/>
    <dgm:cxn modelId="{F1C73D31-3AC7-ED47-BE7C-0E95F329B02B}" type="presOf" srcId="{F6CB5CE1-906D-5443-9A67-44472FD1AC74}" destId="{5103F198-4290-E945-8D64-155903909965}" srcOrd="0" destOrd="0" presId="urn:microsoft.com/office/officeart/2005/8/layout/cycle1"/>
    <dgm:cxn modelId="{10AF5E3A-BC92-784C-BE1D-D430D2C198E0}" srcId="{156F5EDE-0543-0942-AC0E-2FCE39BA2E63}" destId="{DE8ED495-0E59-1B45-AFAF-2E2DCC4AE0D2}" srcOrd="3" destOrd="0" parTransId="{3840C4D3-C341-C949-AE6B-6BF5B033FDFA}" sibTransId="{BF1A98CD-C2D0-7244-AEA7-52114837F674}"/>
    <dgm:cxn modelId="{C5ED7C5C-C3B1-6D40-8F2F-444B52699DE4}" type="presOf" srcId="{6C09C77C-CA9F-3B40-8426-FBFD2F18747F}" destId="{EB4FF7F9-860B-6F4B-8F89-ABA359681663}" srcOrd="0" destOrd="0" presId="urn:microsoft.com/office/officeart/2005/8/layout/cycle1"/>
    <dgm:cxn modelId="{59061363-A346-2B4C-A3F8-9E0188403337}" srcId="{156F5EDE-0543-0942-AC0E-2FCE39BA2E63}" destId="{A7D4F286-E062-7E46-A543-A8FFC46EC832}" srcOrd="4" destOrd="0" parTransId="{375C7784-0F91-1646-9E4F-B31F06A81622}" sibTransId="{B54922A1-8EB8-3D4D-BE37-160FB8E99607}"/>
    <dgm:cxn modelId="{A472A570-B5D4-984E-A960-C344A908B0D3}" type="presOf" srcId="{156F5EDE-0543-0942-AC0E-2FCE39BA2E63}" destId="{ED5B35A9-8FA5-1F48-A2E2-09EA0F41A602}" srcOrd="0" destOrd="0" presId="urn:microsoft.com/office/officeart/2005/8/layout/cycle1"/>
    <dgm:cxn modelId="{7C410353-00BF-2441-9BE7-FCB014BAE6E2}" type="presOf" srcId="{2E2BBB53-8489-3B45-AE84-2EA4DA3807E5}" destId="{B3A1DDF1-DAE1-8046-9B72-27153BF82A00}" srcOrd="0" destOrd="0" presId="urn:microsoft.com/office/officeart/2005/8/layout/cycle1"/>
    <dgm:cxn modelId="{24768473-7DC0-D642-B7DA-9C2CB9CCC7DF}" type="presOf" srcId="{8FC88359-B660-D540-870A-95E8C1CDFE35}" destId="{C91555E7-5C69-F44E-9BC8-36C7F255801B}" srcOrd="0" destOrd="0" presId="urn:microsoft.com/office/officeart/2005/8/layout/cycle1"/>
    <dgm:cxn modelId="{207CD294-F9EA-3844-915A-C3ECC8CA8165}" srcId="{156F5EDE-0543-0942-AC0E-2FCE39BA2E63}" destId="{F6CB5CE1-906D-5443-9A67-44472FD1AC74}" srcOrd="2" destOrd="0" parTransId="{5EE3AAD1-9707-8548-A116-3C4571B1A3B1}" sibTransId="{2E2BBB53-8489-3B45-AE84-2EA4DA3807E5}"/>
    <dgm:cxn modelId="{8BDCF897-FC03-6E4D-938D-973238527D82}" type="presOf" srcId="{B54922A1-8EB8-3D4D-BE37-160FB8E99607}" destId="{6788F531-8A3A-AA4B-8B20-71E4490C3D95}" srcOrd="0" destOrd="0" presId="urn:microsoft.com/office/officeart/2005/8/layout/cycle1"/>
    <dgm:cxn modelId="{75D88FAB-2BFA-7649-831B-5C1CA917E571}" srcId="{156F5EDE-0543-0942-AC0E-2FCE39BA2E63}" destId="{67CDB39B-149F-0349-8532-E9DA9E35BA67}" srcOrd="0" destOrd="0" parTransId="{D6599957-D3CF-7E4C-9EFC-56248E967F3F}" sibTransId="{537CFE32-5D82-994E-A90E-535704E48CCC}"/>
    <dgm:cxn modelId="{183FC6AE-9211-A14F-971D-491C9BC2A4C5}" srcId="{156F5EDE-0543-0942-AC0E-2FCE39BA2E63}" destId="{068631EF-E308-2044-BCF9-8F6096B4D26E}" srcOrd="7" destOrd="0" parTransId="{48EF3D4D-6328-634D-B2C5-8369E07ABABA}" sibTransId="{8FC88359-B660-D540-870A-95E8C1CDFE35}"/>
    <dgm:cxn modelId="{492FFBAE-17A2-9948-86FB-898A97698C5C}" type="presOf" srcId="{A7D4F286-E062-7E46-A543-A8FFC46EC832}" destId="{7045D6D5-4546-4847-A998-71875EC57D31}" srcOrd="0" destOrd="0" presId="urn:microsoft.com/office/officeart/2005/8/layout/cycle1"/>
    <dgm:cxn modelId="{4733B8B5-F8F9-AF4E-BC90-812B482189D8}" type="presOf" srcId="{DE8ED495-0E59-1B45-AFAF-2E2DCC4AE0D2}" destId="{8E1EB109-AD53-D34C-AD5A-8C0AC8020628}" srcOrd="0" destOrd="0" presId="urn:microsoft.com/office/officeart/2005/8/layout/cycle1"/>
    <dgm:cxn modelId="{A9B5D2C7-2886-CD4F-9C37-1B3FD3A671CC}" type="presOf" srcId="{7CF6B239-F8B1-0042-AF18-CB9150F1E606}" destId="{A2812D24-9035-6E44-93EC-A94C91E90BE7}" srcOrd="0" destOrd="0" presId="urn:microsoft.com/office/officeart/2005/8/layout/cycle1"/>
    <dgm:cxn modelId="{E580E4C8-F5D6-5D4A-B37B-23A8067BCEE6}" type="presOf" srcId="{068631EF-E308-2044-BCF9-8F6096B4D26E}" destId="{D9B08FB5-1702-994E-9B62-0EA2DFE7119F}" srcOrd="0" destOrd="0" presId="urn:microsoft.com/office/officeart/2005/8/layout/cycle1"/>
    <dgm:cxn modelId="{7AAC00CD-6784-FE40-BC40-BB174ADEECD4}" type="presOf" srcId="{BF1A98CD-C2D0-7244-AEA7-52114837F674}" destId="{B4762A2B-972C-D145-8512-E1CC3CC54F57}" srcOrd="0" destOrd="0" presId="urn:microsoft.com/office/officeart/2005/8/layout/cycle1"/>
    <dgm:cxn modelId="{B165A0DC-4E24-914E-8639-97E1E41D4057}" type="presOf" srcId="{46BE63C7-33AE-E24F-86FC-68A39E30F7A0}" destId="{F2EEE6F1-6D1D-CB4D-9142-1FC096C9DCAA}" srcOrd="0" destOrd="0" presId="urn:microsoft.com/office/officeart/2005/8/layout/cycle1"/>
    <dgm:cxn modelId="{45A87EE3-AFE5-0E42-8FB6-24E058832D6F}" srcId="{156F5EDE-0543-0942-AC0E-2FCE39BA2E63}" destId="{7CF6B239-F8B1-0042-AF18-CB9150F1E606}" srcOrd="1" destOrd="0" parTransId="{B6D848D0-A7BD-554C-AB82-4DCCF532F9B7}" sibTransId="{6C09C77C-CA9F-3B40-8426-FBFD2F18747F}"/>
    <dgm:cxn modelId="{EC436CEB-3286-AB4A-AED2-B43C46D4CE8F}" srcId="{156F5EDE-0543-0942-AC0E-2FCE39BA2E63}" destId="{46BE63C7-33AE-E24F-86FC-68A39E30F7A0}" srcOrd="6" destOrd="0" parTransId="{73C01AC4-79D8-6A4B-975E-A4C3A0B23606}" sibTransId="{B5E07393-F65B-4145-9434-A9A07385DEF9}"/>
    <dgm:cxn modelId="{ABE32DF3-7CF2-B44F-B3EA-51BD5F57AB02}" type="presOf" srcId="{B5E07393-F65B-4145-9434-A9A07385DEF9}" destId="{00C39E82-85BE-E648-879F-91100F33F3DE}" srcOrd="0" destOrd="0" presId="urn:microsoft.com/office/officeart/2005/8/layout/cycle1"/>
    <dgm:cxn modelId="{A1AA0AD6-81B0-0944-927A-281DC3F47E69}" type="presParOf" srcId="{ED5B35A9-8FA5-1F48-A2E2-09EA0F41A602}" destId="{A1A6EF16-D7EA-DF4E-A317-5141833F85B1}" srcOrd="0" destOrd="0" presId="urn:microsoft.com/office/officeart/2005/8/layout/cycle1"/>
    <dgm:cxn modelId="{FFC0F5D7-D18D-F640-8A19-C7F8905B7601}" type="presParOf" srcId="{ED5B35A9-8FA5-1F48-A2E2-09EA0F41A602}" destId="{BACB62C1-57A7-474B-9469-25EDE3740D8F}" srcOrd="1" destOrd="0" presId="urn:microsoft.com/office/officeart/2005/8/layout/cycle1"/>
    <dgm:cxn modelId="{CB3DAC10-9D64-3943-A175-C01C689BEAAB}" type="presParOf" srcId="{ED5B35A9-8FA5-1F48-A2E2-09EA0F41A602}" destId="{CA76ACBD-B81B-EC49-8DB2-A0140AEB5811}" srcOrd="2" destOrd="0" presId="urn:microsoft.com/office/officeart/2005/8/layout/cycle1"/>
    <dgm:cxn modelId="{5F07923E-B8D7-FB4F-A2A9-4F55E510B414}" type="presParOf" srcId="{ED5B35A9-8FA5-1F48-A2E2-09EA0F41A602}" destId="{ECF8DD18-7311-1040-90F5-8FC57A3D18E9}" srcOrd="3" destOrd="0" presId="urn:microsoft.com/office/officeart/2005/8/layout/cycle1"/>
    <dgm:cxn modelId="{EF60BBF7-36B6-4642-91A1-829D2DFA1AA2}" type="presParOf" srcId="{ED5B35A9-8FA5-1F48-A2E2-09EA0F41A602}" destId="{A2812D24-9035-6E44-93EC-A94C91E90BE7}" srcOrd="4" destOrd="0" presId="urn:microsoft.com/office/officeart/2005/8/layout/cycle1"/>
    <dgm:cxn modelId="{90E0E663-EBF2-6E44-A20F-8DA032333A8E}" type="presParOf" srcId="{ED5B35A9-8FA5-1F48-A2E2-09EA0F41A602}" destId="{EB4FF7F9-860B-6F4B-8F89-ABA359681663}" srcOrd="5" destOrd="0" presId="urn:microsoft.com/office/officeart/2005/8/layout/cycle1"/>
    <dgm:cxn modelId="{2C8B88E0-4888-E74A-8AC6-D5E46143DB19}" type="presParOf" srcId="{ED5B35A9-8FA5-1F48-A2E2-09EA0F41A602}" destId="{E1144DC0-300F-0845-BDAF-CC971CD06D4C}" srcOrd="6" destOrd="0" presId="urn:microsoft.com/office/officeart/2005/8/layout/cycle1"/>
    <dgm:cxn modelId="{84F6CDC5-77FA-A046-8BD8-CD14E908654D}" type="presParOf" srcId="{ED5B35A9-8FA5-1F48-A2E2-09EA0F41A602}" destId="{5103F198-4290-E945-8D64-155903909965}" srcOrd="7" destOrd="0" presId="urn:microsoft.com/office/officeart/2005/8/layout/cycle1"/>
    <dgm:cxn modelId="{71395A4B-231F-C441-86AA-F761EAA9E884}" type="presParOf" srcId="{ED5B35A9-8FA5-1F48-A2E2-09EA0F41A602}" destId="{B3A1DDF1-DAE1-8046-9B72-27153BF82A00}" srcOrd="8" destOrd="0" presId="urn:microsoft.com/office/officeart/2005/8/layout/cycle1"/>
    <dgm:cxn modelId="{34E084EA-24C1-7942-8484-8E26E3898E5C}" type="presParOf" srcId="{ED5B35A9-8FA5-1F48-A2E2-09EA0F41A602}" destId="{665A9C5F-0E5A-5945-8A3F-7A72338920BD}" srcOrd="9" destOrd="0" presId="urn:microsoft.com/office/officeart/2005/8/layout/cycle1"/>
    <dgm:cxn modelId="{B2A211DA-1541-1348-99F8-B46E881F66D9}" type="presParOf" srcId="{ED5B35A9-8FA5-1F48-A2E2-09EA0F41A602}" destId="{8E1EB109-AD53-D34C-AD5A-8C0AC8020628}" srcOrd="10" destOrd="0" presId="urn:microsoft.com/office/officeart/2005/8/layout/cycle1"/>
    <dgm:cxn modelId="{03C0A02E-D4B8-C147-9EBC-C2C9D2E88E76}" type="presParOf" srcId="{ED5B35A9-8FA5-1F48-A2E2-09EA0F41A602}" destId="{B4762A2B-972C-D145-8512-E1CC3CC54F57}" srcOrd="11" destOrd="0" presId="urn:microsoft.com/office/officeart/2005/8/layout/cycle1"/>
    <dgm:cxn modelId="{20CD30DF-6B5D-C74E-832D-96BADA2BC9DC}" type="presParOf" srcId="{ED5B35A9-8FA5-1F48-A2E2-09EA0F41A602}" destId="{E41D1C61-F270-F447-98ED-905B3ADB1135}" srcOrd="12" destOrd="0" presId="urn:microsoft.com/office/officeart/2005/8/layout/cycle1"/>
    <dgm:cxn modelId="{FBC4BC8E-041D-F943-950E-ADF5AC135F9E}" type="presParOf" srcId="{ED5B35A9-8FA5-1F48-A2E2-09EA0F41A602}" destId="{7045D6D5-4546-4847-A998-71875EC57D31}" srcOrd="13" destOrd="0" presId="urn:microsoft.com/office/officeart/2005/8/layout/cycle1"/>
    <dgm:cxn modelId="{1578F86A-6C4A-B545-AF96-396ED151D447}" type="presParOf" srcId="{ED5B35A9-8FA5-1F48-A2E2-09EA0F41A602}" destId="{6788F531-8A3A-AA4B-8B20-71E4490C3D95}" srcOrd="14" destOrd="0" presId="urn:microsoft.com/office/officeart/2005/8/layout/cycle1"/>
    <dgm:cxn modelId="{1E4F9525-D987-5048-B8AC-808A9AD3744A}" type="presParOf" srcId="{ED5B35A9-8FA5-1F48-A2E2-09EA0F41A602}" destId="{F1758DE4-FE98-6745-855E-7D24D81B5197}" srcOrd="15" destOrd="0" presId="urn:microsoft.com/office/officeart/2005/8/layout/cycle1"/>
    <dgm:cxn modelId="{F457494C-6BC7-A740-B5CA-5D676276DC7A}" type="presParOf" srcId="{ED5B35A9-8FA5-1F48-A2E2-09EA0F41A602}" destId="{743420FC-4194-1940-846D-F46FA7BAE4BE}" srcOrd="16" destOrd="0" presId="urn:microsoft.com/office/officeart/2005/8/layout/cycle1"/>
    <dgm:cxn modelId="{FA9E1AFB-7402-4043-8D37-1B1349049C47}" type="presParOf" srcId="{ED5B35A9-8FA5-1F48-A2E2-09EA0F41A602}" destId="{16E41232-EC91-A740-9CB8-FD32E1832415}" srcOrd="17" destOrd="0" presId="urn:microsoft.com/office/officeart/2005/8/layout/cycle1"/>
    <dgm:cxn modelId="{5B901AD5-C3A8-BF4F-8B43-9C632449230D}" type="presParOf" srcId="{ED5B35A9-8FA5-1F48-A2E2-09EA0F41A602}" destId="{53134BDA-4700-1341-89BA-6B0697CF90EB}" srcOrd="18" destOrd="0" presId="urn:microsoft.com/office/officeart/2005/8/layout/cycle1"/>
    <dgm:cxn modelId="{8A9E608D-4A52-5447-87E8-F4B64BD6DA6A}" type="presParOf" srcId="{ED5B35A9-8FA5-1F48-A2E2-09EA0F41A602}" destId="{F2EEE6F1-6D1D-CB4D-9142-1FC096C9DCAA}" srcOrd="19" destOrd="0" presId="urn:microsoft.com/office/officeart/2005/8/layout/cycle1"/>
    <dgm:cxn modelId="{689A4932-3700-2D4E-8321-3CDE4BBDC5BF}" type="presParOf" srcId="{ED5B35A9-8FA5-1F48-A2E2-09EA0F41A602}" destId="{00C39E82-85BE-E648-879F-91100F33F3DE}" srcOrd="20" destOrd="0" presId="urn:microsoft.com/office/officeart/2005/8/layout/cycle1"/>
    <dgm:cxn modelId="{44F64459-CB32-7C44-8A70-CB778BCA3E7A}" type="presParOf" srcId="{ED5B35A9-8FA5-1F48-A2E2-09EA0F41A602}" destId="{FB6027DD-9B07-ED4E-992C-87B349D662F5}" srcOrd="21" destOrd="0" presId="urn:microsoft.com/office/officeart/2005/8/layout/cycle1"/>
    <dgm:cxn modelId="{1FE13809-5199-C444-B267-C0939BB8B409}" type="presParOf" srcId="{ED5B35A9-8FA5-1F48-A2E2-09EA0F41A602}" destId="{D9B08FB5-1702-994E-9B62-0EA2DFE7119F}" srcOrd="22" destOrd="0" presId="urn:microsoft.com/office/officeart/2005/8/layout/cycle1"/>
    <dgm:cxn modelId="{B37628ED-417D-AB46-B6C6-1CDD7EBE046A}" type="presParOf" srcId="{ED5B35A9-8FA5-1F48-A2E2-09EA0F41A602}" destId="{C91555E7-5C69-F44E-9BC8-36C7F255801B}" srcOrd="23"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CB62C1-57A7-474B-9469-25EDE3740D8F}">
      <dsp:nvSpPr>
        <dsp:cNvPr id="0" name=""/>
        <dsp:cNvSpPr/>
      </dsp:nvSpPr>
      <dsp:spPr>
        <a:xfrm>
          <a:off x="1395685" y="1174"/>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用户</a:t>
          </a:r>
          <a:endParaRPr lang="en-US" sz="1200" kern="1200" dirty="0">
            <a:solidFill>
              <a:srgbClr val="1976D2"/>
            </a:solidFill>
            <a:latin typeface="Microsoft YaHei" charset="-122"/>
            <a:ea typeface="Microsoft YaHei" charset="-122"/>
            <a:cs typeface="+mn-cs"/>
          </a:endParaRPr>
        </a:p>
      </dsp:txBody>
      <dsp:txXfrm>
        <a:off x="1395685" y="1174"/>
        <a:ext cx="335347" cy="335347"/>
      </dsp:txXfrm>
    </dsp:sp>
    <dsp:sp modelId="{CA76ACBD-B81B-EC49-8DB2-A0140AEB5811}">
      <dsp:nvSpPr>
        <dsp:cNvPr id="0" name=""/>
        <dsp:cNvSpPr/>
      </dsp:nvSpPr>
      <dsp:spPr>
        <a:xfrm>
          <a:off x="298959" y="32297"/>
          <a:ext cx="1868120" cy="1868120"/>
        </a:xfrm>
        <a:prstGeom prst="circularArrow">
          <a:avLst>
            <a:gd name="adj1" fmla="val 3499"/>
            <a:gd name="adj2" fmla="val 216950"/>
            <a:gd name="adj3" fmla="val 19269373"/>
            <a:gd name="adj4" fmla="val 18313676"/>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A2812D24-9035-6E44-93EC-A94C91E90BE7}">
      <dsp:nvSpPr>
        <dsp:cNvPr id="0" name=""/>
        <dsp:cNvSpPr/>
      </dsp:nvSpPr>
      <dsp:spPr>
        <a:xfrm>
          <a:off x="1862855" y="468344"/>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设备</a:t>
          </a:r>
          <a:endParaRPr lang="en-US" sz="1200" kern="1200" dirty="0">
            <a:solidFill>
              <a:srgbClr val="1976D2"/>
            </a:solidFill>
            <a:latin typeface="Microsoft YaHei" charset="-122"/>
            <a:ea typeface="Microsoft YaHei" charset="-122"/>
            <a:cs typeface="+mn-cs"/>
          </a:endParaRPr>
        </a:p>
      </dsp:txBody>
      <dsp:txXfrm>
        <a:off x="1862855" y="468344"/>
        <a:ext cx="335347" cy="335347"/>
      </dsp:txXfrm>
    </dsp:sp>
    <dsp:sp modelId="{EB4FF7F9-860B-6F4B-8F89-ABA359681663}">
      <dsp:nvSpPr>
        <dsp:cNvPr id="0" name=""/>
        <dsp:cNvSpPr/>
      </dsp:nvSpPr>
      <dsp:spPr>
        <a:xfrm>
          <a:off x="298959" y="32297"/>
          <a:ext cx="1868120" cy="1868120"/>
        </a:xfrm>
        <a:prstGeom prst="circularArrow">
          <a:avLst>
            <a:gd name="adj1" fmla="val 3499"/>
            <a:gd name="adj2" fmla="val 216950"/>
            <a:gd name="adj3" fmla="val 435092"/>
            <a:gd name="adj4" fmla="val 20947958"/>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5103F198-4290-E945-8D64-155903909965}">
      <dsp:nvSpPr>
        <dsp:cNvPr id="0" name=""/>
        <dsp:cNvSpPr/>
      </dsp:nvSpPr>
      <dsp:spPr>
        <a:xfrm>
          <a:off x="1862855" y="1129022"/>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应用</a:t>
          </a:r>
          <a:endParaRPr lang="en-US" sz="1200" kern="1200" dirty="0">
            <a:solidFill>
              <a:srgbClr val="1976D2"/>
            </a:solidFill>
            <a:latin typeface="Microsoft YaHei" charset="-122"/>
            <a:ea typeface="Microsoft YaHei" charset="-122"/>
            <a:cs typeface="+mn-cs"/>
          </a:endParaRPr>
        </a:p>
      </dsp:txBody>
      <dsp:txXfrm>
        <a:off x="1862855" y="1129022"/>
        <a:ext cx="335347" cy="335347"/>
      </dsp:txXfrm>
    </dsp:sp>
    <dsp:sp modelId="{B3A1DDF1-DAE1-8046-9B72-27153BF82A00}">
      <dsp:nvSpPr>
        <dsp:cNvPr id="0" name=""/>
        <dsp:cNvSpPr/>
      </dsp:nvSpPr>
      <dsp:spPr>
        <a:xfrm>
          <a:off x="298959" y="32297"/>
          <a:ext cx="1868120" cy="1868120"/>
        </a:xfrm>
        <a:prstGeom prst="circularArrow">
          <a:avLst>
            <a:gd name="adj1" fmla="val 3499"/>
            <a:gd name="adj2" fmla="val 216950"/>
            <a:gd name="adj3" fmla="val 3069373"/>
            <a:gd name="adj4" fmla="val 2113676"/>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8E1EB109-AD53-D34C-AD5A-8C0AC8020628}">
      <dsp:nvSpPr>
        <dsp:cNvPr id="0" name=""/>
        <dsp:cNvSpPr/>
      </dsp:nvSpPr>
      <dsp:spPr>
        <a:xfrm>
          <a:off x="1395685" y="1596193"/>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网络</a:t>
          </a:r>
          <a:endParaRPr lang="en-US" sz="1200" kern="1200" dirty="0">
            <a:solidFill>
              <a:srgbClr val="1976D2"/>
            </a:solidFill>
            <a:latin typeface="Microsoft YaHei" charset="-122"/>
            <a:ea typeface="Microsoft YaHei" charset="-122"/>
            <a:cs typeface="+mn-cs"/>
          </a:endParaRPr>
        </a:p>
      </dsp:txBody>
      <dsp:txXfrm>
        <a:off x="1395685" y="1596193"/>
        <a:ext cx="335347" cy="335347"/>
      </dsp:txXfrm>
    </dsp:sp>
    <dsp:sp modelId="{B4762A2B-972C-D145-8512-E1CC3CC54F57}">
      <dsp:nvSpPr>
        <dsp:cNvPr id="0" name=""/>
        <dsp:cNvSpPr/>
      </dsp:nvSpPr>
      <dsp:spPr>
        <a:xfrm>
          <a:off x="298959" y="32297"/>
          <a:ext cx="1868120" cy="1868120"/>
        </a:xfrm>
        <a:prstGeom prst="circularArrow">
          <a:avLst>
            <a:gd name="adj1" fmla="val 3499"/>
            <a:gd name="adj2" fmla="val 216950"/>
            <a:gd name="adj3" fmla="val 5835092"/>
            <a:gd name="adj4" fmla="val 4747958"/>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7045D6D5-4546-4847-A998-71875EC57D31}">
      <dsp:nvSpPr>
        <dsp:cNvPr id="0" name=""/>
        <dsp:cNvSpPr/>
      </dsp:nvSpPr>
      <dsp:spPr>
        <a:xfrm>
          <a:off x="735006" y="1596193"/>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时间</a:t>
          </a:r>
          <a:endParaRPr lang="en-US" sz="1200" kern="1200" dirty="0">
            <a:solidFill>
              <a:srgbClr val="1976D2"/>
            </a:solidFill>
            <a:latin typeface="Microsoft YaHei" charset="-122"/>
            <a:ea typeface="Microsoft YaHei" charset="-122"/>
            <a:cs typeface="+mn-cs"/>
          </a:endParaRPr>
        </a:p>
      </dsp:txBody>
      <dsp:txXfrm>
        <a:off x="735006" y="1596193"/>
        <a:ext cx="335347" cy="335347"/>
      </dsp:txXfrm>
    </dsp:sp>
    <dsp:sp modelId="{6788F531-8A3A-AA4B-8B20-71E4490C3D95}">
      <dsp:nvSpPr>
        <dsp:cNvPr id="0" name=""/>
        <dsp:cNvSpPr/>
      </dsp:nvSpPr>
      <dsp:spPr>
        <a:xfrm>
          <a:off x="298959" y="32297"/>
          <a:ext cx="1868120" cy="1868120"/>
        </a:xfrm>
        <a:prstGeom prst="circularArrow">
          <a:avLst>
            <a:gd name="adj1" fmla="val 3499"/>
            <a:gd name="adj2" fmla="val 216950"/>
            <a:gd name="adj3" fmla="val 8469373"/>
            <a:gd name="adj4" fmla="val 7513676"/>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743420FC-4194-1940-846D-F46FA7BAE4BE}">
      <dsp:nvSpPr>
        <dsp:cNvPr id="0" name=""/>
        <dsp:cNvSpPr/>
      </dsp:nvSpPr>
      <dsp:spPr>
        <a:xfrm>
          <a:off x="267836" y="1129022"/>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位置</a:t>
          </a:r>
          <a:endParaRPr lang="en-US" sz="1200" kern="1200" dirty="0">
            <a:solidFill>
              <a:srgbClr val="1976D2"/>
            </a:solidFill>
            <a:latin typeface="Microsoft YaHei" charset="-122"/>
            <a:ea typeface="Microsoft YaHei" charset="-122"/>
            <a:cs typeface="+mn-cs"/>
          </a:endParaRPr>
        </a:p>
      </dsp:txBody>
      <dsp:txXfrm>
        <a:off x="267836" y="1129022"/>
        <a:ext cx="335347" cy="335347"/>
      </dsp:txXfrm>
    </dsp:sp>
    <dsp:sp modelId="{16E41232-EC91-A740-9CB8-FD32E1832415}">
      <dsp:nvSpPr>
        <dsp:cNvPr id="0" name=""/>
        <dsp:cNvSpPr/>
      </dsp:nvSpPr>
      <dsp:spPr>
        <a:xfrm>
          <a:off x="298959" y="32297"/>
          <a:ext cx="1868120" cy="1868120"/>
        </a:xfrm>
        <a:prstGeom prst="circularArrow">
          <a:avLst>
            <a:gd name="adj1" fmla="val 3499"/>
            <a:gd name="adj2" fmla="val 216950"/>
            <a:gd name="adj3" fmla="val 11235092"/>
            <a:gd name="adj4" fmla="val 10147958"/>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F2EEE6F1-6D1D-CB4D-9142-1FC096C9DCAA}">
      <dsp:nvSpPr>
        <dsp:cNvPr id="0" name=""/>
        <dsp:cNvSpPr/>
      </dsp:nvSpPr>
      <dsp:spPr>
        <a:xfrm>
          <a:off x="267836" y="468344"/>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err="1">
              <a:solidFill>
                <a:srgbClr val="1976D2"/>
              </a:solidFill>
              <a:latin typeface="Microsoft YaHei" charset="-122"/>
              <a:ea typeface="Microsoft YaHei" charset="-122"/>
              <a:cs typeface="+mn-cs"/>
            </a:rPr>
            <a:t>合规</a:t>
          </a:r>
          <a:endParaRPr lang="en-US" sz="1200" kern="1200" dirty="0">
            <a:solidFill>
              <a:srgbClr val="1976D2"/>
            </a:solidFill>
            <a:latin typeface="Microsoft YaHei" charset="-122"/>
            <a:ea typeface="Microsoft YaHei" charset="-122"/>
            <a:cs typeface="+mn-cs"/>
          </a:endParaRPr>
        </a:p>
      </dsp:txBody>
      <dsp:txXfrm>
        <a:off x="267836" y="468344"/>
        <a:ext cx="335347" cy="335347"/>
      </dsp:txXfrm>
    </dsp:sp>
    <dsp:sp modelId="{00C39E82-85BE-E648-879F-91100F33F3DE}">
      <dsp:nvSpPr>
        <dsp:cNvPr id="0" name=""/>
        <dsp:cNvSpPr/>
      </dsp:nvSpPr>
      <dsp:spPr>
        <a:xfrm>
          <a:off x="298959" y="32297"/>
          <a:ext cx="1868120" cy="1868120"/>
        </a:xfrm>
        <a:prstGeom prst="circularArrow">
          <a:avLst>
            <a:gd name="adj1" fmla="val 3499"/>
            <a:gd name="adj2" fmla="val 216950"/>
            <a:gd name="adj3" fmla="val 13869373"/>
            <a:gd name="adj4" fmla="val 12913676"/>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 modelId="{D9B08FB5-1702-994E-9B62-0EA2DFE7119F}">
      <dsp:nvSpPr>
        <dsp:cNvPr id="0" name=""/>
        <dsp:cNvSpPr/>
      </dsp:nvSpPr>
      <dsp:spPr>
        <a:xfrm>
          <a:off x="735006" y="1174"/>
          <a:ext cx="335347" cy="33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solidFill>
                <a:srgbClr val="1976D2"/>
              </a:solidFill>
              <a:latin typeface="Microsoft YaHei" charset="-122"/>
              <a:ea typeface="Microsoft YaHei" charset="-122"/>
              <a:cs typeface="+mn-cs"/>
            </a:rPr>
            <a:t>系统</a:t>
          </a:r>
          <a:endParaRPr lang="en-US" sz="1200" kern="1200" dirty="0">
            <a:solidFill>
              <a:srgbClr val="1976D2"/>
            </a:solidFill>
            <a:latin typeface="Microsoft YaHei" charset="-122"/>
            <a:ea typeface="Microsoft YaHei" charset="-122"/>
            <a:cs typeface="+mn-cs"/>
          </a:endParaRPr>
        </a:p>
      </dsp:txBody>
      <dsp:txXfrm>
        <a:off x="735006" y="1174"/>
        <a:ext cx="335347" cy="335347"/>
      </dsp:txXfrm>
    </dsp:sp>
    <dsp:sp modelId="{C91555E7-5C69-F44E-9BC8-36C7F255801B}">
      <dsp:nvSpPr>
        <dsp:cNvPr id="0" name=""/>
        <dsp:cNvSpPr/>
      </dsp:nvSpPr>
      <dsp:spPr>
        <a:xfrm>
          <a:off x="298959" y="32297"/>
          <a:ext cx="1868120" cy="1868120"/>
        </a:xfrm>
        <a:prstGeom prst="circularArrow">
          <a:avLst>
            <a:gd name="adj1" fmla="val 3499"/>
            <a:gd name="adj2" fmla="val 216950"/>
            <a:gd name="adj3" fmla="val 16635092"/>
            <a:gd name="adj4" fmla="val 15547958"/>
            <a:gd name="adj5" fmla="val 4082"/>
          </a:avLst>
        </a:prstGeom>
        <a:solidFill>
          <a:srgbClr val="0D47A1"/>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C16ECC-541E-4A06-AD5E-5D4AD3B413A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673B4D0-BAF9-423D-8F7E-FFF60001658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898B484A-645B-42DF-8F56-45F5C9809952}"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5B4EB9E8-77D1-401B-B553-9E6CB8C05926}"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fontAlgn="auto" hangingPunct="1">
              <a:lnSpc>
                <a:spcPct val="120000"/>
              </a:lnSpc>
              <a:spcBef>
                <a:spcPts val="0"/>
              </a:spcBef>
              <a:spcAft>
                <a:spcPts val="0"/>
              </a:spcAft>
            </a:pP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安全控制中心：</a:t>
            </a:r>
            <a:endPar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基于用户、设备、应用、指纹、令牌，多因子的用户认证，确保用户可信</a:t>
            </a:r>
            <a:endPar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全流程可视化的策略控制和管理，最小权限原则下发细粒度访问授权</a:t>
            </a:r>
            <a:endPar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以人为中心的态势感知，即时察觉异常行为，动态调整风险和信任策略</a:t>
            </a:r>
            <a:endParaRPr lang="zh-CN" altLang="en-US" sz="1200" dirty="0">
              <a:solidFill>
                <a:srgbClr val="000000"/>
              </a:solidFill>
              <a:latin typeface="微软雅黑" panose="020B0503020204020204" pitchFamily="34" charset="-122"/>
              <a:ea typeface="微软雅黑" panose="020B0503020204020204" pitchFamily="34" charset="-122"/>
              <a:cs typeface="+mn-cs"/>
            </a:endParaRPr>
          </a:p>
          <a:p>
            <a:pPr eaLnBrk="1" fontAlgn="auto" hangingPunct="1">
              <a:lnSpc>
                <a:spcPct val="120000"/>
              </a:lnSpc>
              <a:spcBef>
                <a:spcPts val="0"/>
              </a:spcBef>
              <a:spcAft>
                <a:spcPts val="0"/>
              </a:spcAft>
            </a:pP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可信安全代理</a:t>
            </a:r>
            <a:r>
              <a:rPr lang="zh-CN" altLang="en-US"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dirty="0">
                <a:solidFill>
                  <a:srgbClr val="000000"/>
                </a:solidFill>
                <a:latin typeface="微软雅黑" panose="020B0503020204020204" pitchFamily="34" charset="-122"/>
                <a:ea typeface="微软雅黑" panose="020B0503020204020204" pitchFamily="34" charset="-122"/>
                <a:cs typeface="+mn-cs"/>
              </a:rPr>
              <a:t>基于动态防火墙的应用隐身，保护应用不被攻击者发现</a:t>
            </a:r>
            <a:endParaRPr lang="en-US"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动态风险和信任策略的执行，即时应对异常行为</a:t>
            </a:r>
            <a:endParaRPr lang="en-US"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一致体验的引流机制，保证用户内外网同样的操作习惯</a:t>
            </a:r>
            <a:endParaRPr lang="zh-CN" altLang="en-US" sz="1200" dirty="0">
              <a:solidFill>
                <a:srgbClr val="000000"/>
              </a:solidFill>
              <a:latin typeface="微软雅黑" panose="020B0503020204020204" pitchFamily="34" charset="-122"/>
              <a:ea typeface="微软雅黑" panose="020B0503020204020204" pitchFamily="34" charset="-122"/>
              <a:cs typeface="+mn-cs"/>
            </a:endParaRPr>
          </a:p>
          <a:p>
            <a:pPr eaLnBrk="1" fontAlgn="auto" hangingPunct="1">
              <a:lnSpc>
                <a:spcPct val="120000"/>
              </a:lnSpc>
              <a:spcBef>
                <a:spcPts val="0"/>
              </a:spcBef>
              <a:spcAft>
                <a:spcPts val="0"/>
              </a:spcAft>
            </a:pP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可信访问入口：</a:t>
            </a:r>
            <a:endPar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dirty="0">
                <a:solidFill>
                  <a:srgbClr val="000000"/>
                </a:solidFill>
                <a:latin typeface="微软雅黑" panose="020B0503020204020204" pitchFamily="34" charset="-122"/>
                <a:ea typeface="微软雅黑" panose="020B0503020204020204" pitchFamily="34" charset="-122"/>
                <a:cs typeface="+mn-cs"/>
              </a:rPr>
              <a:t>定制企业级浏览器，</a:t>
            </a:r>
            <a:r>
              <a:rPr lang="zh-CN"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最小化网络攻击面</a:t>
            </a:r>
            <a:endParaRPr lang="en-US"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en-US"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Web/CS</a:t>
            </a: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应用的</a:t>
            </a:r>
            <a:r>
              <a:rPr lang="zh-CN"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统一</a:t>
            </a:r>
            <a:r>
              <a:rPr lang="zh-CN" alt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安全接入，便捷用户体验</a:t>
            </a:r>
            <a:endParaRPr lang="en-US" alt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eaLnBrk="1" fontAlgn="auto" hangingPunct="1">
              <a:lnSpc>
                <a:spcPct val="120000"/>
              </a:lnSpc>
              <a:spcBef>
                <a:spcPts val="0"/>
              </a:spcBef>
              <a:spcAft>
                <a:spcPts val="0"/>
              </a:spcAft>
              <a:buFont typeface="Arial" panose="020B0604020202020204" pitchFamily="34" charset="0"/>
              <a:buChar char="•"/>
            </a:pPr>
            <a:r>
              <a:rPr lang="zh-CN" altLang="en-US" sz="1200" kern="100" dirty="0">
                <a:solidFill>
                  <a:srgbClr val="000000"/>
                </a:solidFill>
                <a:latin typeface="微软雅黑" panose="020B0503020204020204" pitchFamily="34" charset="-122"/>
                <a:ea typeface="微软雅黑" panose="020B0503020204020204" pitchFamily="34" charset="-122"/>
                <a:cs typeface="+mn-cs"/>
              </a:rPr>
              <a:t>全适配的</a:t>
            </a:r>
            <a:r>
              <a:rPr lang="en-US" altLang="zh-CN" sz="1200" kern="100" dirty="0">
                <a:solidFill>
                  <a:srgbClr val="000000"/>
                </a:solidFill>
                <a:latin typeface="微软雅黑" panose="020B0503020204020204" pitchFamily="34" charset="-122"/>
                <a:ea typeface="微软雅黑" panose="020B0503020204020204" pitchFamily="34" charset="-122"/>
                <a:cs typeface="+mn-cs"/>
              </a:rPr>
              <a:t>APP</a:t>
            </a:r>
            <a:r>
              <a:rPr lang="zh-CN" altLang="en-US" sz="1200" kern="100" dirty="0">
                <a:solidFill>
                  <a:srgbClr val="000000"/>
                </a:solidFill>
                <a:latin typeface="微软雅黑" panose="020B0503020204020204" pitchFamily="34" charset="-122"/>
                <a:ea typeface="微软雅黑" panose="020B0503020204020204" pitchFamily="34" charset="-122"/>
                <a:cs typeface="+mn-cs"/>
              </a:rPr>
              <a:t>和</a:t>
            </a:r>
            <a:r>
              <a:rPr lang="en-US" altLang="zh-CN" sz="1200" kern="100" dirty="0">
                <a:solidFill>
                  <a:srgbClr val="000000"/>
                </a:solidFill>
                <a:latin typeface="微软雅黑" panose="020B0503020204020204" pitchFamily="34" charset="-122"/>
                <a:ea typeface="微软雅黑" panose="020B0503020204020204" pitchFamily="34" charset="-122"/>
                <a:cs typeface="+mn-cs"/>
              </a:rPr>
              <a:t>SDK</a:t>
            </a:r>
            <a:r>
              <a:rPr lang="zh-CN" altLang="en-US" sz="1200" kern="100" dirty="0">
                <a:solidFill>
                  <a:srgbClr val="000000"/>
                </a:solidFill>
                <a:latin typeface="微软雅黑" panose="020B0503020204020204" pitchFamily="34" charset="-122"/>
                <a:ea typeface="微软雅黑" panose="020B0503020204020204" pitchFamily="34" charset="-122"/>
                <a:cs typeface="+mn-cs"/>
              </a:rPr>
              <a:t>，支持全渠道的应用安全接入</a:t>
            </a:r>
            <a:endParaRPr lang="zh-CN" altLang="en-US" sz="1200" dirty="0">
              <a:solidFill>
                <a:srgbClr val="000000"/>
              </a:solidFill>
              <a:latin typeface="微软雅黑" panose="020B0503020204020204" pitchFamily="34" charset="-122"/>
              <a:ea typeface="微软雅黑" panose="020B0503020204020204" pitchFamily="34" charset="-122"/>
              <a:cs typeface="+mn-cs"/>
            </a:endParaRPr>
          </a:p>
          <a:p>
            <a:endParaRPr lang="zh-CN" altLang="en-US" dirty="0"/>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900" dirty="0">
                <a:solidFill>
                  <a:srgbClr val="1A1A1A"/>
                </a:solidFill>
                <a:latin typeface="等线" panose="02010600030101010101" pitchFamily="2" charset="-122"/>
                <a:ea typeface="等线" panose="02010600030101010101" pitchFamily="2" charset="-122"/>
              </a:rPr>
              <a:t>2010</a:t>
            </a:r>
            <a:r>
              <a:rPr lang="zh-CN" altLang="en-US" sz="900" dirty="0">
                <a:solidFill>
                  <a:srgbClr val="1A1A1A"/>
                </a:solidFill>
                <a:latin typeface="等线" panose="02010600030101010101" pitchFamily="2" charset="-122"/>
                <a:ea typeface="等线" panose="02010600030101010101" pitchFamily="2" charset="-122"/>
              </a:rPr>
              <a:t>年：零信任安全最早由著名研究机构</a:t>
            </a:r>
            <a:r>
              <a:rPr lang="en-US" altLang="zh-CN" sz="900" dirty="0">
                <a:solidFill>
                  <a:srgbClr val="1A1A1A"/>
                </a:solidFill>
                <a:latin typeface="等线" panose="02010600030101010101" pitchFamily="2" charset="-122"/>
                <a:ea typeface="等线" panose="02010600030101010101" pitchFamily="2" charset="-122"/>
              </a:rPr>
              <a:t>Forrester</a:t>
            </a:r>
            <a:r>
              <a:rPr lang="zh-CN" altLang="en-US" sz="900" dirty="0">
                <a:solidFill>
                  <a:srgbClr val="1A1A1A"/>
                </a:solidFill>
                <a:latin typeface="等线" panose="02010600030101010101" pitchFamily="2" charset="-122"/>
                <a:ea typeface="等线" panose="02010600030101010101" pitchFamily="2" charset="-122"/>
              </a:rPr>
              <a:t>的首席分析师约翰</a:t>
            </a:r>
            <a:r>
              <a:rPr lang="en-US" altLang="zh-CN" sz="900" dirty="0">
                <a:solidFill>
                  <a:srgbClr val="1A1A1A"/>
                </a:solidFill>
                <a:latin typeface="等线" panose="02010600030101010101" pitchFamily="2" charset="-122"/>
                <a:ea typeface="等线" panose="02010600030101010101" pitchFamily="2" charset="-122"/>
              </a:rPr>
              <a:t>.</a:t>
            </a:r>
            <a:r>
              <a:rPr lang="zh-CN" altLang="en-US" sz="900" dirty="0">
                <a:solidFill>
                  <a:srgbClr val="1A1A1A"/>
                </a:solidFill>
                <a:latin typeface="等线" panose="02010600030101010101" pitchFamily="2" charset="-122"/>
                <a:ea typeface="等线" panose="02010600030101010101" pitchFamily="2" charset="-122"/>
              </a:rPr>
              <a:t>金德维</a:t>
            </a:r>
            <a:r>
              <a:rPr lang="en-US" altLang="zh-CN" sz="900" dirty="0">
                <a:solidFill>
                  <a:srgbClr val="1A1A1A"/>
                </a:solidFill>
                <a:latin typeface="等线" panose="02010600030101010101" pitchFamily="2" charset="-122"/>
                <a:ea typeface="等线" panose="02010600030101010101" pitchFamily="2" charset="-122"/>
              </a:rPr>
              <a:t>(</a:t>
            </a:r>
            <a:r>
              <a:rPr lang="en-US" altLang="zh-CN" sz="900" dirty="0" err="1">
                <a:solidFill>
                  <a:srgbClr val="1A1A1A"/>
                </a:solidFill>
                <a:latin typeface="等线" panose="02010600030101010101" pitchFamily="2" charset="-122"/>
                <a:ea typeface="等线" panose="02010600030101010101" pitchFamily="2" charset="-122"/>
              </a:rPr>
              <a:t>JohnKindervag</a:t>
            </a:r>
            <a:r>
              <a:rPr lang="en-US" altLang="zh-CN" sz="900" dirty="0">
                <a:solidFill>
                  <a:srgbClr val="1A1A1A"/>
                </a:solidFill>
                <a:latin typeface="等线" panose="02010600030101010101" pitchFamily="2" charset="-122"/>
                <a:ea typeface="等线" panose="02010600030101010101" pitchFamily="2" charset="-122"/>
              </a:rPr>
              <a:t>)</a:t>
            </a:r>
            <a:r>
              <a:rPr lang="zh-CN" altLang="en-US" sz="900" dirty="0">
                <a:solidFill>
                  <a:srgbClr val="1A1A1A"/>
                </a:solidFill>
                <a:latin typeface="等线" panose="02010600030101010101" pitchFamily="2" charset="-122"/>
                <a:ea typeface="等线" panose="02010600030101010101" pitchFamily="2" charset="-122"/>
              </a:rPr>
              <a:t>提出。</a:t>
            </a:r>
            <a:endParaRPr lang="zh-CN" altLang="en-US" sz="900" dirty="0">
              <a:solidFill>
                <a:srgbClr val="1A1A1A"/>
              </a:solidFill>
              <a:latin typeface="等线" panose="02010600030101010101" pitchFamily="2" charset="-122"/>
              <a:ea typeface="等线" panose="02010600030101010101" pitchFamily="2" charset="-122"/>
            </a:endParaRPr>
          </a:p>
          <a:p>
            <a:pPr>
              <a:buFont typeface="Arial" panose="020B0604020202020204" pitchFamily="34" charset="0"/>
              <a:buChar char="•"/>
            </a:pPr>
            <a:r>
              <a:rPr lang="en-US" altLang="zh-CN" sz="900" dirty="0">
                <a:solidFill>
                  <a:srgbClr val="1A1A1A"/>
                </a:solidFill>
                <a:latin typeface="等线" panose="02010600030101010101" pitchFamily="2" charset="-122"/>
                <a:ea typeface="等线" panose="02010600030101010101" pitchFamily="2" charset="-122"/>
              </a:rPr>
              <a:t>2011</a:t>
            </a:r>
            <a:r>
              <a:rPr lang="zh-CN" altLang="en-US" sz="900" dirty="0">
                <a:solidFill>
                  <a:srgbClr val="1A1A1A"/>
                </a:solidFill>
                <a:latin typeface="等线" panose="02010600030101010101" pitchFamily="2" charset="-122"/>
                <a:ea typeface="等线" panose="02010600030101010101" pitchFamily="2" charset="-122"/>
              </a:rPr>
              <a:t>年～</a:t>
            </a:r>
            <a:r>
              <a:rPr lang="en-US" altLang="zh-CN" sz="900" dirty="0">
                <a:solidFill>
                  <a:srgbClr val="1A1A1A"/>
                </a:solidFill>
                <a:latin typeface="等线" panose="02010600030101010101" pitchFamily="2" charset="-122"/>
                <a:ea typeface="等线" panose="02010600030101010101" pitchFamily="2" charset="-122"/>
              </a:rPr>
              <a:t>2017</a:t>
            </a:r>
            <a:r>
              <a:rPr lang="zh-CN" altLang="en-US" sz="900" dirty="0">
                <a:solidFill>
                  <a:srgbClr val="1A1A1A"/>
                </a:solidFill>
                <a:latin typeface="等线" panose="02010600030101010101" pitchFamily="2" charset="-122"/>
                <a:ea typeface="等线" panose="02010600030101010101" pitchFamily="2" charset="-122"/>
              </a:rPr>
              <a:t>年：从</a:t>
            </a:r>
            <a:r>
              <a:rPr lang="en-US" altLang="zh-CN" sz="900" dirty="0">
                <a:solidFill>
                  <a:srgbClr val="1A1A1A"/>
                </a:solidFill>
                <a:latin typeface="等线" panose="02010600030101010101" pitchFamily="2" charset="-122"/>
                <a:ea typeface="等线" panose="02010600030101010101" pitchFamily="2" charset="-122"/>
              </a:rPr>
              <a:t>2014</a:t>
            </a:r>
            <a:r>
              <a:rPr lang="zh-CN" altLang="en-US" sz="900" dirty="0">
                <a:solidFill>
                  <a:srgbClr val="1A1A1A"/>
                </a:solidFill>
                <a:latin typeface="等线" panose="02010600030101010101" pitchFamily="2" charset="-122"/>
                <a:ea typeface="等线" panose="02010600030101010101" pitchFamily="2" charset="-122"/>
              </a:rPr>
              <a:t>年</a:t>
            </a:r>
            <a:r>
              <a:rPr lang="en-US" altLang="zh-CN" sz="900" dirty="0">
                <a:solidFill>
                  <a:srgbClr val="1A1A1A"/>
                </a:solidFill>
                <a:latin typeface="等线" panose="02010600030101010101" pitchFamily="2" charset="-122"/>
                <a:ea typeface="等线" panose="02010600030101010101" pitchFamily="2" charset="-122"/>
              </a:rPr>
              <a:t>12</a:t>
            </a:r>
            <a:r>
              <a:rPr lang="zh-CN" altLang="en-US" sz="900" dirty="0">
                <a:solidFill>
                  <a:srgbClr val="1A1A1A"/>
                </a:solidFill>
                <a:latin typeface="等线" panose="02010600030101010101" pitchFamily="2" charset="-122"/>
                <a:ea typeface="等线" panose="02010600030101010101" pitchFamily="2" charset="-122"/>
              </a:rPr>
              <a:t>月起，</a:t>
            </a:r>
            <a:r>
              <a:rPr lang="en-US" altLang="zh-CN" sz="900" dirty="0">
                <a:solidFill>
                  <a:srgbClr val="1A1A1A"/>
                </a:solidFill>
                <a:latin typeface="等线" panose="02010600030101010101" pitchFamily="2" charset="-122"/>
                <a:ea typeface="等线" panose="02010600030101010101" pitchFamily="2" charset="-122"/>
              </a:rPr>
              <a:t>Google</a:t>
            </a:r>
            <a:r>
              <a:rPr lang="zh-CN" altLang="en-US" sz="900" dirty="0">
                <a:solidFill>
                  <a:srgbClr val="1A1A1A"/>
                </a:solidFill>
                <a:latin typeface="等线" panose="02010600030101010101" pitchFamily="2" charset="-122"/>
                <a:ea typeface="等线" panose="02010600030101010101" pitchFamily="2" charset="-122"/>
              </a:rPr>
              <a:t>发表了</a:t>
            </a:r>
            <a:r>
              <a:rPr lang="en-US" altLang="zh-CN" sz="900" dirty="0">
                <a:solidFill>
                  <a:srgbClr val="1A1A1A"/>
                </a:solidFill>
                <a:latin typeface="等线" panose="02010600030101010101" pitchFamily="2" charset="-122"/>
                <a:ea typeface="等线" panose="02010600030101010101" pitchFamily="2" charset="-122"/>
              </a:rPr>
              <a:t>6</a:t>
            </a:r>
            <a:r>
              <a:rPr lang="zh-CN" altLang="en-US" sz="900" dirty="0">
                <a:solidFill>
                  <a:srgbClr val="1A1A1A"/>
                </a:solidFill>
                <a:latin typeface="等线" panose="02010600030101010101" pitchFamily="2" charset="-122"/>
                <a:ea typeface="等线" panose="02010600030101010101" pitchFamily="2" charset="-122"/>
              </a:rPr>
              <a:t>篇</a:t>
            </a:r>
            <a:r>
              <a:rPr lang="en-US" altLang="zh-CN" sz="900" dirty="0" err="1">
                <a:solidFill>
                  <a:srgbClr val="1A1A1A"/>
                </a:solidFill>
                <a:latin typeface="等线" panose="02010600030101010101" pitchFamily="2" charset="-122"/>
                <a:ea typeface="等线" panose="02010600030101010101" pitchFamily="2" charset="-122"/>
              </a:rPr>
              <a:t>BeyondCorp</a:t>
            </a:r>
            <a:r>
              <a:rPr lang="zh-CN" altLang="en-US" sz="900" dirty="0">
                <a:solidFill>
                  <a:srgbClr val="1A1A1A"/>
                </a:solidFill>
                <a:latin typeface="等线" panose="02010600030101010101" pitchFamily="2" charset="-122"/>
                <a:ea typeface="等线" panose="02010600030101010101" pitchFamily="2" charset="-122"/>
              </a:rPr>
              <a:t>相关的论文，全面介绍</a:t>
            </a:r>
            <a:r>
              <a:rPr lang="en-US" altLang="zh-CN" sz="900" dirty="0" err="1">
                <a:solidFill>
                  <a:srgbClr val="1A1A1A"/>
                </a:solidFill>
                <a:latin typeface="等线" panose="02010600030101010101" pitchFamily="2" charset="-122"/>
                <a:ea typeface="等线" panose="02010600030101010101" pitchFamily="2" charset="-122"/>
              </a:rPr>
              <a:t>BeyondCorp</a:t>
            </a:r>
            <a:r>
              <a:rPr lang="zh-CN" altLang="en-US" sz="900" dirty="0">
                <a:solidFill>
                  <a:srgbClr val="1A1A1A"/>
                </a:solidFill>
                <a:latin typeface="等线" panose="02010600030101010101" pitchFamily="2" charset="-122"/>
                <a:ea typeface="等线" panose="02010600030101010101" pitchFamily="2" charset="-122"/>
              </a:rPr>
              <a:t>的架构和</a:t>
            </a:r>
            <a:r>
              <a:rPr lang="en-US" altLang="zh-CN" sz="900" dirty="0">
                <a:solidFill>
                  <a:srgbClr val="1A1A1A"/>
                </a:solidFill>
                <a:latin typeface="等线" panose="02010600030101010101" pitchFamily="2" charset="-122"/>
                <a:ea typeface="等线" panose="02010600030101010101" pitchFamily="2" charset="-122"/>
              </a:rPr>
              <a:t>Google</a:t>
            </a:r>
            <a:r>
              <a:rPr lang="zh-CN" altLang="en-US" sz="900" dirty="0">
                <a:solidFill>
                  <a:srgbClr val="1A1A1A"/>
                </a:solidFill>
                <a:latin typeface="等线" panose="02010600030101010101" pitchFamily="2" charset="-122"/>
                <a:ea typeface="等线" panose="02010600030101010101" pitchFamily="2" charset="-122"/>
              </a:rPr>
              <a:t>从</a:t>
            </a:r>
            <a:r>
              <a:rPr lang="en-US" altLang="zh-CN" sz="900" dirty="0">
                <a:solidFill>
                  <a:srgbClr val="1A1A1A"/>
                </a:solidFill>
                <a:latin typeface="等线" panose="02010600030101010101" pitchFamily="2" charset="-122"/>
                <a:ea typeface="等线" panose="02010600030101010101" pitchFamily="2" charset="-122"/>
              </a:rPr>
              <a:t>2011</a:t>
            </a:r>
            <a:r>
              <a:rPr lang="zh-CN" altLang="en-US" sz="900" dirty="0">
                <a:solidFill>
                  <a:srgbClr val="1A1A1A"/>
                </a:solidFill>
                <a:latin typeface="等线" panose="02010600030101010101" pitchFamily="2" charset="-122"/>
                <a:ea typeface="等线" panose="02010600030101010101" pitchFamily="2" charset="-122"/>
              </a:rPr>
              <a:t>年至今的实施情况。</a:t>
            </a:r>
            <a:endParaRPr lang="zh-CN" altLang="en-US" sz="900" dirty="0">
              <a:solidFill>
                <a:srgbClr val="1A1A1A"/>
              </a:solidFill>
              <a:latin typeface="等线" panose="02010600030101010101" pitchFamily="2" charset="-122"/>
              <a:ea typeface="等线" panose="02010600030101010101" pitchFamily="2" charset="-122"/>
            </a:endParaRPr>
          </a:p>
          <a:p>
            <a:pPr>
              <a:buFont typeface="Arial" panose="020B0604020202020204" pitchFamily="34" charset="0"/>
              <a:buChar char="•"/>
            </a:pPr>
            <a:r>
              <a:rPr lang="en-US" altLang="zh-CN" sz="900" dirty="0">
                <a:solidFill>
                  <a:srgbClr val="1A1A1A"/>
                </a:solidFill>
                <a:latin typeface="等线" panose="02010600030101010101" pitchFamily="2" charset="-122"/>
                <a:ea typeface="等线" panose="02010600030101010101" pitchFamily="2" charset="-122"/>
              </a:rPr>
              <a:t>2017</a:t>
            </a:r>
            <a:r>
              <a:rPr lang="zh-CN" altLang="en-US" sz="900" dirty="0">
                <a:solidFill>
                  <a:srgbClr val="1A1A1A"/>
                </a:solidFill>
                <a:latin typeface="等线" panose="02010600030101010101" pitchFamily="2" charset="-122"/>
                <a:ea typeface="等线" panose="02010600030101010101" pitchFamily="2" charset="-122"/>
              </a:rPr>
              <a:t>年：业界厂商大力跟进，包括思科、微软、亚马逊、</a:t>
            </a:r>
            <a:r>
              <a:rPr lang="en-US" altLang="zh-CN" sz="900" dirty="0" err="1">
                <a:solidFill>
                  <a:srgbClr val="1A1A1A"/>
                </a:solidFill>
                <a:latin typeface="等线" panose="02010600030101010101" pitchFamily="2" charset="-122"/>
                <a:ea typeface="等线" panose="02010600030101010101" pitchFamily="2" charset="-122"/>
              </a:rPr>
              <a:t>Cyxtera</a:t>
            </a:r>
            <a:r>
              <a:rPr lang="zh-CN" altLang="en-US" sz="900" dirty="0">
                <a:solidFill>
                  <a:srgbClr val="1A1A1A"/>
                </a:solidFill>
                <a:latin typeface="等线" panose="02010600030101010101" pitchFamily="2" charset="-122"/>
                <a:ea typeface="等线" panose="02010600030101010101" pitchFamily="2" charset="-122"/>
              </a:rPr>
              <a:t>等。</a:t>
            </a:r>
            <a:endParaRPr lang="zh-CN" altLang="en-US" sz="900" dirty="0">
              <a:solidFill>
                <a:srgbClr val="1A1A1A"/>
              </a:solidFill>
              <a:latin typeface="等线" panose="02010600030101010101" pitchFamily="2" charset="-122"/>
              <a:ea typeface="等线" panose="02010600030101010101" pitchFamily="2" charset="-122"/>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900" dirty="0">
                <a:solidFill>
                  <a:srgbClr val="1A1A1A"/>
                </a:solidFill>
                <a:latin typeface="等线" panose="02010600030101010101" pitchFamily="2" charset="-122"/>
                <a:ea typeface="等线" panose="02010600030101010101" pitchFamily="2" charset="-122"/>
              </a:rPr>
              <a:t>2018</a:t>
            </a:r>
            <a:r>
              <a:rPr lang="zh-CN" altLang="en-US" sz="900" dirty="0">
                <a:solidFill>
                  <a:srgbClr val="1A1A1A"/>
                </a:solidFill>
                <a:latin typeface="等线" panose="02010600030101010101" pitchFamily="2" charset="-122"/>
                <a:ea typeface="等线" panose="02010600030101010101" pitchFamily="2" charset="-122"/>
              </a:rPr>
              <a:t>年至今：中央部委、国家机关、中大型企业开始探索实践零信任安全架构，</a:t>
            </a:r>
            <a:r>
              <a:rPr lang="zh-CN" altLang="en-US" sz="900" dirty="0">
                <a:solidFill>
                  <a:schemeClr val="tx1">
                    <a:lumMod val="85000"/>
                    <a:lumOff val="15000"/>
                  </a:schemeClr>
                </a:solidFill>
                <a:latin typeface="等线" panose="02010600030101010101" pitchFamily="2" charset="-122"/>
                <a:ea typeface="等线" panose="02010600030101010101" pitchFamily="2" charset="-122"/>
                <a:sym typeface="+mn-lt"/>
              </a:rPr>
              <a:t>多个零信任安全项目落地</a:t>
            </a:r>
            <a:r>
              <a:rPr lang="zh-CN" altLang="en-US" sz="900" b="0" i="0" dirty="0">
                <a:solidFill>
                  <a:srgbClr val="1A1A1A"/>
                </a:solidFill>
                <a:effectLst/>
                <a:latin typeface="等线" panose="02010600030101010101" pitchFamily="2" charset="-122"/>
                <a:ea typeface="等线" panose="02010600030101010101" pitchFamily="2" charset="-122"/>
                <a:sym typeface="+mn-lt"/>
              </a:rPr>
              <a:t>。</a:t>
            </a:r>
            <a:endParaRPr lang="zh-CN" altLang="en-US" sz="900" dirty="0">
              <a:solidFill>
                <a:schemeClr val="tx1">
                  <a:lumMod val="85000"/>
                  <a:lumOff val="15000"/>
                </a:schemeClr>
              </a:solidFill>
              <a:latin typeface="等线" panose="02010600030101010101" pitchFamily="2" charset="-122"/>
              <a:ea typeface="等线" panose="02010600030101010101" pitchFamily="2" charset="-122"/>
            </a:endParaRPr>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8CF578E-0ABF-40D9-AAE1-65496ACDCB6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8CF578E-0ABF-40D9-AAE1-65496ACDCB6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a:t>EnIAM</a:t>
            </a:r>
            <a:r>
              <a:rPr lang="en-US" altLang="zh-CN" dirty="0"/>
              <a:t>: Identity and Access Management</a:t>
            </a:r>
            <a:endParaRPr lang="en-US" altLang="zh-CN" dirty="0"/>
          </a:p>
          <a:p>
            <a:r>
              <a:rPr lang="en-US" altLang="zh-CN" dirty="0" err="1"/>
              <a:t>EnNSSA</a:t>
            </a:r>
            <a:r>
              <a:rPr lang="en-US" altLang="zh-CN" dirty="0"/>
              <a:t>:  </a:t>
            </a:r>
            <a:r>
              <a:rPr lang="en-US" altLang="zh-CN" sz="1200" b="0" i="0" kern="1200" dirty="0">
                <a:solidFill>
                  <a:schemeClr val="tx1"/>
                </a:solidFill>
                <a:effectLst/>
                <a:latin typeface="+mn-lt"/>
                <a:ea typeface="+mn-ea"/>
                <a:cs typeface="+mn-cs"/>
              </a:rPr>
              <a:t>Network Security Situation Awareness</a:t>
            </a:r>
            <a:endParaRPr lang="zh-CN" altLang="en-US" dirty="0"/>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a:solidFill>
                  <a:schemeClr val="tx1">
                    <a:lumMod val="50000"/>
                    <a:lumOff val="50000"/>
                  </a:schemeClr>
                </a:solidFill>
                <a:latin typeface="等线" panose="02010600030101010101" pitchFamily="2" charset="-122"/>
                <a:ea typeface="+mn-ea"/>
              </a:rPr>
              <a:t>传统</a:t>
            </a:r>
            <a:r>
              <a:rPr lang="zh-CN" altLang="en-US" sz="1200" dirty="0">
                <a:solidFill>
                  <a:schemeClr val="tx1">
                    <a:lumMod val="95000"/>
                    <a:lumOff val="5000"/>
                  </a:schemeClr>
                </a:solidFill>
                <a:latin typeface="等线" panose="02010600030101010101" pitchFamily="2" charset="-122"/>
                <a:ea typeface="+mn-ea"/>
              </a:rPr>
              <a:t>网络安全</a:t>
            </a:r>
            <a:r>
              <a:rPr lang="zh-CN" altLang="en-US" sz="1200" dirty="0">
                <a:solidFill>
                  <a:schemeClr val="tx1">
                    <a:lumMod val="50000"/>
                    <a:lumOff val="50000"/>
                  </a:schemeClr>
                </a:solidFill>
                <a:latin typeface="等线" panose="02010600030101010101" pitchFamily="2" charset="-122"/>
                <a:ea typeface="+mn-ea"/>
              </a:rPr>
              <a:t>的重点是防御，它</a:t>
            </a:r>
            <a:r>
              <a:rPr lang="zh-CN" altLang="en-US" sz="1200" dirty="0">
                <a:solidFill>
                  <a:schemeClr val="tx1">
                    <a:lumMod val="95000"/>
                    <a:lumOff val="5000"/>
                  </a:schemeClr>
                </a:solidFill>
                <a:latin typeface="等线" panose="02010600030101010101" pitchFamily="2" charset="-122"/>
                <a:ea typeface="+mn-ea"/>
              </a:rPr>
              <a:t>是</a:t>
            </a:r>
            <a:r>
              <a:rPr lang="zh-CN" altLang="en-US" sz="1200" dirty="0">
                <a:solidFill>
                  <a:schemeClr val="tx1">
                    <a:lumMod val="50000"/>
                    <a:lumOff val="50000"/>
                  </a:schemeClr>
                </a:solidFill>
                <a:latin typeface="等线" panose="02010600030101010101" pitchFamily="2" charset="-122"/>
                <a:ea typeface="+mn-ea"/>
              </a:rPr>
              <a:t>基于</a:t>
            </a:r>
            <a:r>
              <a:rPr lang="en-US" altLang="zh-CN" sz="1200" dirty="0">
                <a:solidFill>
                  <a:schemeClr val="tx1">
                    <a:lumMod val="50000"/>
                    <a:lumOff val="50000"/>
                  </a:schemeClr>
                </a:solidFill>
                <a:latin typeface="等线" panose="02010600030101010101" pitchFamily="2" charset="-122"/>
                <a:ea typeface="+mn-ea"/>
              </a:rPr>
              <a:t>Firewall</a:t>
            </a:r>
            <a:r>
              <a:rPr lang="zh-CN" altLang="en-US" sz="1200" dirty="0">
                <a:solidFill>
                  <a:schemeClr val="tx1">
                    <a:lumMod val="50000"/>
                    <a:lumOff val="50000"/>
                  </a:schemeClr>
                </a:solidFill>
                <a:latin typeface="等线" panose="02010600030101010101" pitchFamily="2" charset="-122"/>
                <a:ea typeface="+mn-ea"/>
              </a:rPr>
              <a:t>防火墙、</a:t>
            </a:r>
            <a:r>
              <a:rPr lang="en-US" altLang="zh-CN" sz="1200" dirty="0">
                <a:solidFill>
                  <a:schemeClr val="tx1">
                    <a:lumMod val="50000"/>
                    <a:lumOff val="50000"/>
                  </a:schemeClr>
                </a:solidFill>
                <a:latin typeface="等线" panose="02010600030101010101" pitchFamily="2" charset="-122"/>
                <a:ea typeface="+mn-ea"/>
              </a:rPr>
              <a:t>IDS </a:t>
            </a:r>
            <a:r>
              <a:rPr lang="zh-CN" altLang="en-US" sz="1200" dirty="0">
                <a:solidFill>
                  <a:schemeClr val="tx1">
                    <a:lumMod val="50000"/>
                    <a:lumOff val="50000"/>
                  </a:schemeClr>
                </a:solidFill>
                <a:latin typeface="等线" panose="02010600030101010101" pitchFamily="2" charset="-122"/>
                <a:ea typeface="+mn-ea"/>
              </a:rPr>
              <a:t>入侵检测、</a:t>
            </a:r>
            <a:r>
              <a:rPr lang="en-US" altLang="zh-CN" sz="1200" dirty="0">
                <a:solidFill>
                  <a:schemeClr val="tx1">
                    <a:lumMod val="50000"/>
                    <a:lumOff val="50000"/>
                  </a:schemeClr>
                </a:solidFill>
                <a:latin typeface="等线" panose="02010600030101010101" pitchFamily="2" charset="-122"/>
                <a:ea typeface="+mn-ea"/>
              </a:rPr>
              <a:t>IPS </a:t>
            </a:r>
            <a:r>
              <a:rPr lang="zh-CN" altLang="en-US" sz="1200" dirty="0">
                <a:solidFill>
                  <a:schemeClr val="tx1">
                    <a:lumMod val="50000"/>
                    <a:lumOff val="50000"/>
                  </a:schemeClr>
                </a:solidFill>
                <a:latin typeface="等线" panose="02010600030101010101" pitchFamily="2" charset="-122"/>
                <a:ea typeface="+mn-ea"/>
              </a:rPr>
              <a:t>入侵防护等设备</a:t>
            </a:r>
            <a:r>
              <a:rPr lang="en-US" altLang="zh-CN" sz="1200" dirty="0">
                <a:solidFill>
                  <a:schemeClr val="tx1">
                    <a:lumMod val="50000"/>
                    <a:lumOff val="50000"/>
                  </a:schemeClr>
                </a:solidFill>
                <a:latin typeface="等线" panose="02010600030101010101" pitchFamily="2" charset="-122"/>
                <a:ea typeface="+mn-ea"/>
              </a:rPr>
              <a:t>/</a:t>
            </a:r>
            <a:r>
              <a:rPr lang="zh-CN" altLang="en-US" sz="1200" dirty="0">
                <a:solidFill>
                  <a:schemeClr val="tx1">
                    <a:lumMod val="50000"/>
                    <a:lumOff val="50000"/>
                  </a:schemeClr>
                </a:solidFill>
                <a:latin typeface="等线" panose="02010600030101010101" pitchFamily="2" charset="-122"/>
                <a:ea typeface="+mn-ea"/>
              </a:rPr>
              <a:t>系统构架的边界安全防御系统，一旦发现有入侵，系统则采取防御措施。</a:t>
            </a:r>
            <a:endParaRPr lang="en-US" altLang="zh-CN" sz="1200" dirty="0">
              <a:solidFill>
                <a:schemeClr val="tx1">
                  <a:lumMod val="50000"/>
                  <a:lumOff val="50000"/>
                </a:schemeClr>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a:solidFill>
                  <a:schemeClr val="tx1">
                    <a:lumMod val="50000"/>
                    <a:lumOff val="50000"/>
                  </a:schemeClr>
                </a:solidFill>
                <a:latin typeface="等线" panose="02010600030101010101" pitchFamily="2" charset="-122"/>
                <a:ea typeface="+mn-ea"/>
              </a:rPr>
              <a:t>零信任的安全我们可以理解为预防，首先他将应用系统进行“隐身”，通过隐藏应用服务器的</a:t>
            </a:r>
            <a:r>
              <a:rPr lang="en-US" altLang="zh-CN" sz="1200" dirty="0" err="1">
                <a:solidFill>
                  <a:schemeClr val="tx1">
                    <a:lumMod val="50000"/>
                    <a:lumOff val="50000"/>
                  </a:schemeClr>
                </a:solidFill>
                <a:latin typeface="等线" panose="02010600030101010101" pitchFamily="2" charset="-122"/>
                <a:ea typeface="+mn-ea"/>
              </a:rPr>
              <a:t>ip</a:t>
            </a:r>
            <a:r>
              <a:rPr lang="zh-CN" altLang="en-US" sz="1200" dirty="0">
                <a:solidFill>
                  <a:schemeClr val="tx1">
                    <a:lumMod val="50000"/>
                    <a:lumOff val="50000"/>
                  </a:schemeClr>
                </a:solidFill>
                <a:latin typeface="等线" panose="02010600030101010101" pitchFamily="2" charset="-122"/>
                <a:ea typeface="+mn-ea"/>
              </a:rPr>
              <a:t>、端口，让入侵者无法扫描到应用服务器。</a:t>
            </a:r>
            <a:r>
              <a:rPr lang="zh-CN" altLang="en-US" sz="1200" b="0" i="0" kern="1200" dirty="0">
                <a:solidFill>
                  <a:schemeClr val="tx1"/>
                </a:solidFill>
                <a:effectLst/>
                <a:latin typeface="+mn-lt"/>
                <a:ea typeface="+mn-ea"/>
                <a:cs typeface="+mn-cs"/>
              </a:rPr>
              <a:t>应用是隐藏的，无法被发现，并且通过信息代理限制一组指定实体访问。在允许访问之前，代理会验证指定访问者的身份、上下文的策略合规性。这个机制将把应用资源从公共视野中消除，从而显著减少攻击面。</a:t>
            </a:r>
            <a:endParaRPr lang="en-US" altLang="zh-CN" sz="1200" dirty="0">
              <a:solidFill>
                <a:schemeClr val="tx1">
                  <a:lumMod val="50000"/>
                  <a:lumOff val="50000"/>
                </a:schemeClr>
              </a:solidFill>
              <a:latin typeface="等线" panose="02010600030101010101" pitchFamily="2" charset="-122"/>
              <a:ea typeface="+mn-ea"/>
            </a:endParaRPr>
          </a:p>
          <a:p>
            <a:endParaRPr lang="zh-CN" altLang="en-US" dirty="0"/>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a:t>
            </a: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a:t>
            </a: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defRPr/>
            </a:pPr>
            <a:r>
              <a:rPr lang="zh-CN" altLang="en-US" sz="800" b="0" i="0" kern="1200" dirty="0">
                <a:solidFill>
                  <a:schemeClr val="tx1"/>
                </a:solidFill>
                <a:effectLst/>
                <a:latin typeface="+mn-lt"/>
                <a:ea typeface="+mn-ea"/>
                <a:cs typeface="+mn-cs"/>
              </a:rPr>
              <a:t>零信任是一个思想。这个思想，没有客观的定义。在零信任网络这本书中列出来。两个假设，两个建议。</a:t>
            </a:r>
            <a:endParaRPr lang="en-US" altLang="zh-CN" sz="800" b="0" i="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defRPr/>
            </a:pPr>
            <a:r>
              <a:rPr lang="zh-CN" altLang="en-US" sz="800" b="0" i="0" kern="1200" dirty="0">
                <a:solidFill>
                  <a:schemeClr val="tx1"/>
                </a:solidFill>
                <a:effectLst/>
                <a:latin typeface="+mn-lt"/>
                <a:ea typeface="+mn-ea"/>
                <a:cs typeface="+mn-cs"/>
              </a:rPr>
              <a:t>听起来，谁都知道。但零信任究竟包含哪些内涵，都有各自的理解。</a:t>
            </a:r>
            <a:endParaRPr lang="en-US" altLang="zh-CN" sz="800" b="0" i="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defRPr/>
            </a:pPr>
            <a:r>
              <a:rPr lang="zh-CN" altLang="en-US" sz="800" b="0" i="0" kern="1200" dirty="0">
                <a:solidFill>
                  <a:schemeClr val="tx1"/>
                </a:solidFill>
                <a:effectLst/>
                <a:latin typeface="+mn-lt"/>
                <a:ea typeface="+mn-ea"/>
                <a:cs typeface="+mn-cs"/>
              </a:rPr>
              <a:t>在国外，安全公司不谈基于零信任的，就不要谈安全。美国军方，民间，美国政府都在强调，最新的网络安全架构，必须是基于信任。</a:t>
            </a:r>
            <a:endParaRPr lang="en-US" altLang="zh-CN" sz="800" b="0" i="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defRPr/>
            </a:pPr>
            <a:r>
              <a:rPr lang="zh-CN" altLang="en-US" sz="800" b="0" i="0" kern="1200" dirty="0">
                <a:solidFill>
                  <a:schemeClr val="tx1"/>
                </a:solidFill>
                <a:effectLst/>
                <a:latin typeface="+mn-lt"/>
                <a:ea typeface="+mn-ea"/>
                <a:cs typeface="+mn-cs"/>
              </a:rPr>
              <a:t>究竟是什么样的思想，其实就是一句话，两个假设，两个建议。</a:t>
            </a:r>
            <a:endParaRPr lang="en-US" altLang="zh-CN" sz="800" b="0" i="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defRPr/>
            </a:pPr>
            <a:endParaRPr lang="en-US" altLang="zh-CN" sz="8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参考：</a:t>
            </a:r>
            <a:r>
              <a:rPr lang="en-US" altLang="zh-CN" dirty="0"/>
              <a:t>20200312-QAX-</a:t>
            </a:r>
            <a:r>
              <a:rPr lang="zh-CN" altLang="en-US" dirty="0"/>
              <a:t>基于零信任的移动办公安全解决方案</a:t>
            </a:r>
            <a:r>
              <a:rPr lang="en-US" altLang="zh-CN" dirty="0"/>
              <a:t>-</a:t>
            </a:r>
            <a:r>
              <a:rPr lang="zh-CN" altLang="en-US" dirty="0"/>
              <a:t>微信图片</a:t>
            </a:r>
            <a:r>
              <a:rPr lang="en-US" altLang="zh-CN" dirty="0"/>
              <a:t>.pptx</a:t>
            </a:r>
            <a:endParaRPr lang="en-US" altLang="zh-CN" dirty="0"/>
          </a:p>
          <a:p>
            <a:endParaRPr lang="zh-CN" altLang="en-US" dirty="0"/>
          </a:p>
        </p:txBody>
      </p:sp>
      <p:sp>
        <p:nvSpPr>
          <p:cNvPr id="4" name="灯片编号占位符 3"/>
          <p:cNvSpPr>
            <a:spLocks noGrp="1"/>
          </p:cNvSpPr>
          <p:nvPr>
            <p:ph type="sldNum" sz="quarter" idx="5"/>
          </p:nvPr>
        </p:nvSpPr>
        <p:spPr/>
        <p:txBody>
          <a:bodyPr/>
          <a:lstStyle/>
          <a:p>
            <a:pPr>
              <a:defRPr/>
            </a:pPr>
            <a:fld id="{1B7C804B-F817-4BD8-A07F-407510E0027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52227"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79673E5B-45FB-40AC-A8FD-4649E68453BC}"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r>
              <a:rPr lang="en-US" altLang="zh-CN" dirty="0"/>
              <a:t>VPN</a:t>
            </a:r>
            <a:r>
              <a:rPr lang="zh-CN" altLang="en-US" dirty="0"/>
              <a:t>的设计是为了解决连接，基于连接设计架构</a:t>
            </a:r>
            <a:endParaRPr lang="en-US" altLang="zh-CN" dirty="0"/>
          </a:p>
          <a:p>
            <a:pPr lvl="0" eaLnBrk="1" hangingPunct="1">
              <a:spcBef>
                <a:spcPct val="0"/>
              </a:spcBef>
            </a:pPr>
            <a:r>
              <a:rPr lang="en-US" altLang="zh-CN" dirty="0"/>
              <a:t>SDP</a:t>
            </a:r>
            <a:r>
              <a:rPr lang="zh-CN" altLang="en-US" dirty="0"/>
              <a:t>的设计是为了解决安全，基于</a:t>
            </a:r>
            <a:r>
              <a:rPr lang="en-US" altLang="zh-CN" dirty="0"/>
              <a:t>ZT</a:t>
            </a:r>
            <a:r>
              <a:rPr lang="zh-CN" altLang="en-US" dirty="0"/>
              <a:t>设计架构</a:t>
            </a:r>
            <a:endParaRPr lang="en-US" altLang="zh-CN" dirty="0"/>
          </a:p>
          <a:p>
            <a:pPr lvl="0" eaLnBrk="1" hangingPunct="1">
              <a:spcBef>
                <a:spcPct val="0"/>
              </a:spcBef>
            </a:pPr>
            <a:endParaRPr lang="en-US" altLang="zh-CN" dirty="0"/>
          </a:p>
          <a:p>
            <a:pPr lvl="0" eaLnBrk="1" hangingPunct="1">
              <a:spcBef>
                <a:spcPct val="0"/>
              </a:spcBef>
            </a:pPr>
            <a:r>
              <a:rPr lang="en-US" altLang="zh-CN" dirty="0"/>
              <a:t>VPN</a:t>
            </a:r>
            <a:r>
              <a:rPr lang="zh-CN" altLang="en-US" dirty="0"/>
              <a:t>把外网用户接入内网，当作内网用户权鉴</a:t>
            </a:r>
            <a:endParaRPr lang="en-US" altLang="zh-CN" dirty="0"/>
          </a:p>
          <a:p>
            <a:pPr lvl="0" eaLnBrk="1" hangingPunct="1">
              <a:spcBef>
                <a:spcPct val="0"/>
              </a:spcBef>
            </a:pPr>
            <a:r>
              <a:rPr lang="en-US" altLang="zh-CN" dirty="0"/>
              <a:t>SDP</a:t>
            </a:r>
            <a:r>
              <a:rPr lang="zh-CN" altLang="en-US" dirty="0"/>
              <a:t>不区分内外网，把内网用户当作外网权鉴</a:t>
            </a: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BB08098-4530-434D-A018-1F5CD73335C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2010</a:t>
            </a:r>
            <a:r>
              <a:rPr lang="zh-CN" altLang="en-US" sz="800" dirty="0">
                <a:solidFill>
                  <a:srgbClr val="1A1A1A"/>
                </a:solidFill>
                <a:latin typeface="等线" panose="02010600030101010101" pitchFamily="2" charset="-122"/>
                <a:ea typeface="+mn-ea"/>
              </a:rPr>
              <a:t>年：零信任安全最早由著名研究机构</a:t>
            </a:r>
            <a:r>
              <a:rPr lang="en-US" altLang="zh-CN" sz="800" dirty="0">
                <a:solidFill>
                  <a:srgbClr val="1A1A1A"/>
                </a:solidFill>
                <a:latin typeface="等线" panose="02010600030101010101" pitchFamily="2" charset="-122"/>
                <a:ea typeface="+mn-ea"/>
              </a:rPr>
              <a:t>Forrester</a:t>
            </a:r>
            <a:r>
              <a:rPr lang="zh-CN" altLang="en-US" sz="800" dirty="0">
                <a:solidFill>
                  <a:srgbClr val="1A1A1A"/>
                </a:solidFill>
                <a:latin typeface="等线" panose="02010600030101010101" pitchFamily="2" charset="-122"/>
                <a:ea typeface="+mn-ea"/>
              </a:rPr>
              <a:t>的首席分析师约翰</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金德维</a:t>
            </a:r>
            <a:r>
              <a:rPr lang="en-US" altLang="zh-CN" sz="800" dirty="0">
                <a:solidFill>
                  <a:srgbClr val="1A1A1A"/>
                </a:solidFill>
                <a:latin typeface="等线" panose="02010600030101010101" pitchFamily="2" charset="-122"/>
                <a:ea typeface="+mn-ea"/>
              </a:rPr>
              <a:t>(</a:t>
            </a:r>
            <a:r>
              <a:rPr lang="en-US" altLang="zh-CN" sz="800" dirty="0" err="1">
                <a:solidFill>
                  <a:srgbClr val="1A1A1A"/>
                </a:solidFill>
                <a:latin typeface="等线" panose="02010600030101010101" pitchFamily="2" charset="-122"/>
                <a:ea typeface="+mn-ea"/>
              </a:rPr>
              <a:t>JohnKindervag</a:t>
            </a:r>
            <a:r>
              <a:rPr lang="en-US" altLang="zh-CN" sz="800" dirty="0">
                <a:solidFill>
                  <a:srgbClr val="1A1A1A"/>
                </a:solidFill>
                <a:latin typeface="等线" panose="02010600030101010101" pitchFamily="2" charset="-122"/>
                <a:ea typeface="+mn-ea"/>
              </a:rPr>
              <a:t>)</a:t>
            </a:r>
            <a:r>
              <a:rPr lang="zh-CN" altLang="en-US" sz="800" dirty="0">
                <a:solidFill>
                  <a:srgbClr val="1A1A1A"/>
                </a:solidFill>
                <a:latin typeface="等线" panose="02010600030101010101" pitchFamily="2" charset="-122"/>
                <a:ea typeface="+mn-ea"/>
              </a:rPr>
              <a:t>提出。</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2011</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年：谷歌历时</a:t>
            </a:r>
            <a:r>
              <a:rPr lang="en-US" altLang="zh-CN" sz="800" dirty="0">
                <a:solidFill>
                  <a:srgbClr val="1A1A1A"/>
                </a:solidFill>
                <a:latin typeface="等线" panose="02010600030101010101" pitchFamily="2" charset="-122"/>
                <a:ea typeface="+mn-ea"/>
              </a:rPr>
              <a:t>7</a:t>
            </a:r>
            <a:r>
              <a:rPr lang="zh-CN" altLang="en-US" sz="800" dirty="0">
                <a:solidFill>
                  <a:srgbClr val="1A1A1A"/>
                </a:solidFill>
                <a:latin typeface="等线" panose="02010600030101010101" pitchFamily="2" charset="-122"/>
                <a:ea typeface="+mn-ea"/>
              </a:rPr>
              <a:t>年完成</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项目落地。从</a:t>
            </a:r>
            <a:r>
              <a:rPr lang="en-US" altLang="zh-CN" sz="800" dirty="0">
                <a:solidFill>
                  <a:srgbClr val="1A1A1A"/>
                </a:solidFill>
                <a:latin typeface="等线" panose="02010600030101010101" pitchFamily="2" charset="-122"/>
                <a:ea typeface="+mn-ea"/>
              </a:rPr>
              <a:t>2014</a:t>
            </a:r>
            <a:r>
              <a:rPr lang="zh-CN" altLang="en-US" sz="800" dirty="0">
                <a:solidFill>
                  <a:srgbClr val="1A1A1A"/>
                </a:solidFill>
                <a:latin typeface="等线" panose="02010600030101010101" pitchFamily="2" charset="-122"/>
                <a:ea typeface="+mn-ea"/>
              </a:rPr>
              <a:t>年</a:t>
            </a:r>
            <a:r>
              <a:rPr lang="en-US" altLang="zh-CN" sz="800" dirty="0">
                <a:solidFill>
                  <a:srgbClr val="1A1A1A"/>
                </a:solidFill>
                <a:latin typeface="等线" panose="02010600030101010101" pitchFamily="2" charset="-122"/>
                <a:ea typeface="+mn-ea"/>
              </a:rPr>
              <a:t>12</a:t>
            </a:r>
            <a:r>
              <a:rPr lang="zh-CN" altLang="en-US" sz="800" dirty="0">
                <a:solidFill>
                  <a:srgbClr val="1A1A1A"/>
                </a:solidFill>
                <a:latin typeface="等线" panose="02010600030101010101" pitchFamily="2" charset="-122"/>
                <a:ea typeface="+mn-ea"/>
              </a:rPr>
              <a:t>月起，</a:t>
            </a:r>
            <a:r>
              <a:rPr lang="en-US" altLang="zh-CN" sz="800" dirty="0">
                <a:solidFill>
                  <a:srgbClr val="1A1A1A"/>
                </a:solidFill>
                <a:latin typeface="等线" panose="02010600030101010101" pitchFamily="2" charset="-122"/>
                <a:ea typeface="+mn-ea"/>
              </a:rPr>
              <a:t>Google</a:t>
            </a:r>
            <a:r>
              <a:rPr lang="zh-CN" altLang="en-US" sz="800" dirty="0">
                <a:solidFill>
                  <a:srgbClr val="1A1A1A"/>
                </a:solidFill>
                <a:latin typeface="等线" panose="02010600030101010101" pitchFamily="2" charset="-122"/>
                <a:ea typeface="+mn-ea"/>
              </a:rPr>
              <a:t>发表了</a:t>
            </a:r>
            <a:r>
              <a:rPr lang="en-US" altLang="zh-CN" sz="800" dirty="0">
                <a:solidFill>
                  <a:srgbClr val="1A1A1A"/>
                </a:solidFill>
                <a:latin typeface="等线" panose="02010600030101010101" pitchFamily="2" charset="-122"/>
                <a:ea typeface="+mn-ea"/>
              </a:rPr>
              <a:t>6</a:t>
            </a:r>
            <a:r>
              <a:rPr lang="zh-CN" altLang="en-US" sz="800" dirty="0">
                <a:solidFill>
                  <a:srgbClr val="1A1A1A"/>
                </a:solidFill>
                <a:latin typeface="等线" panose="02010600030101010101" pitchFamily="2" charset="-122"/>
                <a:ea typeface="+mn-ea"/>
              </a:rPr>
              <a:t>篇</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相关的论文，全面介绍</a:t>
            </a:r>
            <a:r>
              <a:rPr lang="en-US" altLang="zh-CN" sz="800" dirty="0" err="1">
                <a:solidFill>
                  <a:srgbClr val="1A1A1A"/>
                </a:solidFill>
                <a:latin typeface="等线" panose="02010600030101010101" pitchFamily="2" charset="-122"/>
                <a:ea typeface="+mn-ea"/>
              </a:rPr>
              <a:t>BeyondCorp</a:t>
            </a:r>
            <a:r>
              <a:rPr lang="zh-CN" altLang="en-US" sz="800" dirty="0">
                <a:solidFill>
                  <a:srgbClr val="1A1A1A"/>
                </a:solidFill>
                <a:latin typeface="等线" panose="02010600030101010101" pitchFamily="2" charset="-122"/>
                <a:ea typeface="+mn-ea"/>
              </a:rPr>
              <a:t>的架构、</a:t>
            </a:r>
            <a:r>
              <a:rPr lang="zh-CN" altLang="en-US" sz="1200" b="0" i="0" kern="1200" dirty="0">
                <a:solidFill>
                  <a:schemeClr val="tx1"/>
                </a:solidFill>
                <a:effectLst/>
                <a:latin typeface="+mn-lt"/>
                <a:ea typeface="+mn-ea"/>
                <a:cs typeface="+mn-cs"/>
              </a:rPr>
              <a:t>设计部署以及用户体验等。</a:t>
            </a:r>
            <a:endParaRPr lang="zh-CN" altLang="en-US" sz="800" dirty="0">
              <a:solidFill>
                <a:srgbClr val="1A1A1A"/>
              </a:solidFill>
              <a:latin typeface="等线" panose="02010600030101010101" pitchFamily="2" charset="-122"/>
              <a:ea typeface="+mn-ea"/>
            </a:endParaRPr>
          </a:p>
          <a:p>
            <a:pPr>
              <a:buFont typeface="Arial" panose="020B0604020202020204" pitchFamily="34" charset="0"/>
              <a:buChar char="•"/>
            </a:pPr>
            <a:r>
              <a:rPr lang="en-US" altLang="zh-CN" sz="800" dirty="0">
                <a:solidFill>
                  <a:srgbClr val="1A1A1A"/>
                </a:solidFill>
                <a:latin typeface="等线" panose="02010600030101010101" pitchFamily="2" charset="-122"/>
                <a:ea typeface="+mn-ea"/>
              </a:rPr>
              <a:t>2017</a:t>
            </a:r>
            <a:r>
              <a:rPr lang="zh-CN" altLang="en-US" sz="800" dirty="0">
                <a:solidFill>
                  <a:srgbClr val="1A1A1A"/>
                </a:solidFill>
                <a:latin typeface="等线" panose="02010600030101010101" pitchFamily="2" charset="-122"/>
                <a:ea typeface="+mn-ea"/>
              </a:rPr>
              <a:t>年：业界厂商大力推进零信任，包括微软、亚马逊、思科、奇安信、易安联等。</a:t>
            </a:r>
            <a:endParaRPr lang="zh-CN" altLang="en-US" sz="800" dirty="0">
              <a:solidFill>
                <a:srgbClr val="1A1A1A"/>
              </a:solidFill>
              <a:latin typeface="等线" panose="02010600030101010101" pitchFamily="2" charset="-122"/>
              <a:ea typeface="+mn-ea"/>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altLang="zh-CN" sz="800" dirty="0">
                <a:solidFill>
                  <a:srgbClr val="1A1A1A"/>
                </a:solidFill>
                <a:latin typeface="等线" panose="02010600030101010101" pitchFamily="2" charset="-122"/>
                <a:ea typeface="+mn-ea"/>
              </a:rPr>
              <a:t>2019</a:t>
            </a:r>
            <a:r>
              <a:rPr lang="zh-CN" altLang="en-US" sz="800" dirty="0">
                <a:solidFill>
                  <a:srgbClr val="1A1A1A"/>
                </a:solidFill>
                <a:latin typeface="等线" panose="02010600030101010101" pitchFamily="2" charset="-122"/>
                <a:ea typeface="+mn-ea"/>
              </a:rPr>
              <a:t>年至今：中央部委、国家机关、中大型企业开始探索实践零信任安全架构，</a:t>
            </a:r>
            <a:r>
              <a:rPr lang="zh-CN" altLang="en-US" sz="800" dirty="0">
                <a:solidFill>
                  <a:schemeClr val="tx1">
                    <a:lumMod val="85000"/>
                    <a:lumOff val="15000"/>
                  </a:schemeClr>
                </a:solidFill>
                <a:latin typeface="等线" panose="02010600030101010101" pitchFamily="2" charset="-122"/>
                <a:ea typeface="+mn-ea"/>
                <a:sym typeface="+mn-lt"/>
              </a:rPr>
              <a:t>多个零信任安全项目落地</a:t>
            </a:r>
            <a:r>
              <a:rPr lang="zh-CN" altLang="en-US" sz="800" b="0" i="0" dirty="0">
                <a:solidFill>
                  <a:srgbClr val="1A1A1A"/>
                </a:solidFill>
                <a:effectLst/>
                <a:latin typeface="等线" panose="02010600030101010101" pitchFamily="2" charset="-122"/>
                <a:ea typeface="+mn-ea"/>
                <a:sym typeface="+mn-lt"/>
              </a:rPr>
              <a:t>。</a:t>
            </a: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en-US" altLang="zh-CN" sz="800" b="0" i="0" dirty="0">
              <a:solidFill>
                <a:srgbClr val="1A1A1A"/>
              </a:solidFill>
              <a:effectLst/>
              <a:latin typeface="等线" panose="02010600030101010101" pitchFamily="2" charset="-122"/>
              <a:ea typeface="+mn-ea"/>
              <a:sym typeface="+mn-lt"/>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800" dirty="0"/>
              <a:t>前面讲到零信任既然是一个安全理念，那需要通过什么技术手段去实现它呢？接下来就和大家分享下实现零信任的三种架构。</a:t>
            </a:r>
            <a:endParaRPr lang="zh-CN" altLang="en-US" sz="8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lang="zh-CN" altLang="en-US" sz="800" dirty="0">
              <a:solidFill>
                <a:schemeClr val="tx1">
                  <a:lumMod val="85000"/>
                  <a:lumOff val="15000"/>
                </a:schemeClr>
              </a:solidFill>
              <a:latin typeface="等线" panose="02010600030101010101" pitchFamily="2" charset="-122"/>
              <a:ea typeface="+mn-ea"/>
            </a:endParaRPr>
          </a:p>
        </p:txBody>
      </p:sp>
      <p:sp>
        <p:nvSpPr>
          <p:cNvPr id="4" name="灯片编号占位符 3"/>
          <p:cNvSpPr>
            <a:spLocks noGrp="1"/>
          </p:cNvSpPr>
          <p:nvPr>
            <p:ph type="sldNum" sz="quarter" idx="5"/>
          </p:nvPr>
        </p:nvSpPr>
        <p:spPr/>
        <p:txBody>
          <a:bodyPr/>
          <a:lstStyle/>
          <a:p>
            <a:fld id="{4CB83633-26CA-4EE3-A5AF-CD25BCB2EF3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首页标题">
    <p:spTree>
      <p:nvGrpSpPr>
        <p:cNvPr id="1" name=""/>
        <p:cNvGrpSpPr/>
        <p:nvPr/>
      </p:nvGrpSpPr>
      <p:grpSpPr>
        <a:xfrm>
          <a:off x="0" y="0"/>
          <a:ext cx="0" cy="0"/>
          <a:chOff x="0" y="0"/>
          <a:chExt cx="0" cy="0"/>
        </a:xfrm>
      </p:grpSpPr>
      <p:sp>
        <p:nvSpPr>
          <p:cNvPr id="4" name="矩形 3"/>
          <p:cNvSpPr/>
          <p:nvPr userDrawn="1"/>
        </p:nvSpPr>
        <p:spPr>
          <a:xfrm>
            <a:off x="-15875"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sz="4000" b="1" dirty="0">
              <a:latin typeface="微软雅黑" panose="020B0503020204020204" pitchFamily="34" charset="-122"/>
              <a:ea typeface="微软雅黑" panose="020B0503020204020204" pitchFamily="34" charset="-122"/>
            </a:endParaRPr>
          </a:p>
        </p:txBody>
      </p:sp>
      <p:pic>
        <p:nvPicPr>
          <p:cNvPr id="5"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5" y="831850"/>
            <a:ext cx="5362575" cy="490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4751294" y="2476183"/>
            <a:ext cx="7440706" cy="733182"/>
          </a:xfrm>
        </p:spPr>
        <p:txBody>
          <a:bodyPr anchor="b">
            <a:normAutofit/>
          </a:bodyPr>
          <a:lstStyle>
            <a:lvl1pPr marL="0" marR="0" indent="0" algn="l" defTabSz="914400" rtl="0" eaLnBrk="1" fontAlgn="auto" latinLnBrk="0" hangingPunct="1">
              <a:lnSpc>
                <a:spcPct val="100000"/>
              </a:lnSpc>
              <a:spcBef>
                <a:spcPct val="0"/>
              </a:spcBef>
              <a:spcAft>
                <a:spcPts val="0"/>
              </a:spcAft>
              <a:buClrTx/>
              <a:buSzTx/>
              <a:buFontTx/>
              <a:buNone/>
              <a:defRPr sz="4000" b="0" i="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en-US" altLang="zh-CN" noProof="0" dirty="0" smtClean="0">
              <a:sym typeface="+mn-lt"/>
            </a:endParaRPr>
          </a:p>
        </p:txBody>
      </p:sp>
      <p:sp>
        <p:nvSpPr>
          <p:cNvPr id="3" name="副标题 2"/>
          <p:cNvSpPr>
            <a:spLocks noGrp="1"/>
          </p:cNvSpPr>
          <p:nvPr>
            <p:ph type="subTitle" idx="1"/>
          </p:nvPr>
        </p:nvSpPr>
        <p:spPr>
          <a:xfrm>
            <a:off x="7180729" y="3924769"/>
            <a:ext cx="5011271" cy="1382338"/>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2400">
                <a:solidFill>
                  <a:schemeClr val="bg1"/>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zh-CN" altLang="en-US" noProof="0" smtClean="0">
                <a:sym typeface="+mn-lt"/>
              </a:rPr>
              <a:t>单击此处编辑母版副标题样式</a:t>
            </a:r>
            <a:endParaRPr lang="en-US" altLang="zh-CN" noProof="0" dirty="0">
              <a:sym typeface="+mn-l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8" name="等腰三角形 7"/>
          <p:cNvSpPr/>
          <p:nvPr userDrawn="1"/>
        </p:nvSpPr>
        <p:spPr>
          <a:xfrm>
            <a:off x="1515273" y="4404792"/>
            <a:ext cx="3833707" cy="245320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3200"/>
          </a:p>
        </p:txBody>
      </p:sp>
      <p:sp>
        <p:nvSpPr>
          <p:cNvPr id="11" name="日期占位符 10"/>
          <p:cNvSpPr>
            <a:spLocks noGrp="1"/>
          </p:cNvSpPr>
          <p:nvPr>
            <p:ph type="dt" sz="half" idx="10"/>
          </p:nvPr>
        </p:nvSpPr>
        <p:spPr>
          <a:xfrm>
            <a:off x="609600" y="6356351"/>
            <a:ext cx="2844800" cy="366183"/>
          </a:xfrm>
        </p:spPr>
        <p:txBody>
          <a:bodyPr/>
          <a:lstStyle>
            <a:lvl1pPr>
              <a:defRPr sz="1335">
                <a:solidFill>
                  <a:srgbClr val="0156B3"/>
                </a:solidFill>
              </a:defRPr>
            </a:lvl1pPr>
          </a:lstStyle>
          <a:p>
            <a:fld id="{691391A8-665A-4099-978B-38C1CD871EEE}" type="datetime1">
              <a:rPr lang="zh-CN" altLang="en-US" smtClean="0"/>
            </a:fld>
            <a:endParaRPr lang="zh-CN" altLang="en-US"/>
          </a:p>
        </p:txBody>
      </p:sp>
      <p:sp>
        <p:nvSpPr>
          <p:cNvPr id="12" name="灯片编号占位符 11"/>
          <p:cNvSpPr>
            <a:spLocks noGrp="1"/>
          </p:cNvSpPr>
          <p:nvPr>
            <p:ph type="sldNum" sz="quarter" idx="11"/>
          </p:nvPr>
        </p:nvSpPr>
        <p:spPr>
          <a:xfrm>
            <a:off x="8737600" y="6356351"/>
            <a:ext cx="2844800" cy="366183"/>
          </a:xfrm>
        </p:spPr>
        <p:txBody>
          <a:bodyPr/>
          <a:lstStyle>
            <a:lvl1pPr>
              <a:defRPr sz="1335">
                <a:solidFill>
                  <a:srgbClr val="0156B3"/>
                </a:solidFill>
              </a:defRPr>
            </a:lvl1pPr>
          </a:lstStyle>
          <a:p>
            <a:fld id="{0C913308-F349-4B6D-A68A-DD1791B4A57B}" type="slidenum">
              <a:rPr lang="zh-CN" altLang="en-US" smtClean="0"/>
            </a:fld>
            <a:endParaRPr lang="zh-CN" altLang="en-US"/>
          </a:p>
        </p:txBody>
      </p:sp>
      <p:sp>
        <p:nvSpPr>
          <p:cNvPr id="13" name="页脚占位符 12"/>
          <p:cNvSpPr>
            <a:spLocks noGrp="1"/>
          </p:cNvSpPr>
          <p:nvPr>
            <p:ph type="ftr" sz="quarter" idx="12"/>
          </p:nvPr>
        </p:nvSpPr>
        <p:spPr>
          <a:xfrm>
            <a:off x="4165600" y="6356351"/>
            <a:ext cx="3860800" cy="366183"/>
          </a:xfrm>
        </p:spPr>
        <p:txBody>
          <a:bodyPr/>
          <a:lstStyle>
            <a:lvl1pPr>
              <a:defRPr sz="1335">
                <a:solidFill>
                  <a:srgbClr val="0156B3"/>
                </a:solidFill>
              </a:defRPr>
            </a:lvl1pPr>
          </a:lstStyle>
          <a:p>
            <a:endParaRPr lang="zh-CN" altLang="en-US"/>
          </a:p>
        </p:txBody>
      </p:sp>
      <p:sp>
        <p:nvSpPr>
          <p:cNvPr id="7" name="标题 1"/>
          <p:cNvSpPr>
            <a:spLocks noGrp="1"/>
          </p:cNvSpPr>
          <p:nvPr>
            <p:ph type="title"/>
          </p:nvPr>
        </p:nvSpPr>
        <p:spPr>
          <a:xfrm>
            <a:off x="609600" y="380979"/>
            <a:ext cx="10972800" cy="476255"/>
          </a:xfrm>
        </p:spPr>
        <p:txBody>
          <a:bodyPr>
            <a:normAutofit/>
          </a:bodyPr>
          <a:lstStyle>
            <a:lvl1pPr algn="l">
              <a:defRPr sz="2935" b="1" baseline="0">
                <a:solidFill>
                  <a:srgbClr val="0156B3"/>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6183"/>
          </a:xfrm>
          <a:effectLst/>
        </p:spPr>
        <p:txBody>
          <a:bodyPr/>
          <a:lstStyle>
            <a:lvl1pPr>
              <a:defRPr>
                <a:solidFill>
                  <a:srgbClr val="1044B8"/>
                </a:solidFill>
              </a:defRPr>
            </a:lvl1pPr>
          </a:lstStyle>
          <a:p>
            <a:fld id="{DA8AC273-01B9-4225-86E9-027468267DFA}"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6183"/>
          </a:xfrm>
          <a:effectLst/>
        </p:spPr>
        <p:txBody>
          <a:bodyPr/>
          <a:lstStyle>
            <a:lvl1pPr>
              <a:defRPr>
                <a:solidFill>
                  <a:srgbClr val="1044B8"/>
                </a:solidFill>
              </a:defRPr>
            </a:lvl1pPr>
          </a:lstStyle>
          <a:p>
            <a:endParaRPr lang="zh-CN" altLang="en-US"/>
          </a:p>
        </p:txBody>
      </p:sp>
      <p:sp>
        <p:nvSpPr>
          <p:cNvPr id="5" name="灯片编号占位符 4"/>
          <p:cNvSpPr>
            <a:spLocks noGrp="1"/>
          </p:cNvSpPr>
          <p:nvPr>
            <p:ph type="sldNum" sz="quarter" idx="12"/>
          </p:nvPr>
        </p:nvSpPr>
        <p:spPr>
          <a:xfrm>
            <a:off x="8737600" y="6356351"/>
            <a:ext cx="2844800" cy="366183"/>
          </a:xfrm>
          <a:effectLst/>
        </p:spPr>
        <p:txBody>
          <a:bodyPr/>
          <a:lstStyle>
            <a:lvl1pPr>
              <a:defRPr>
                <a:solidFill>
                  <a:srgbClr val="1044B8"/>
                </a:solidFill>
              </a:defRPr>
            </a:lvl1pPr>
          </a:lstStyle>
          <a:p>
            <a:fld id="{7D9BB5D0-35E4-459D-AEF3-FE4D7C45CC19}" type="slidenum">
              <a:rPr lang="zh-CN" altLang="en-US" smtClean="0"/>
            </a:fld>
            <a:endParaRPr lang="zh-CN" altLang="en-US"/>
          </a:p>
        </p:txBody>
      </p:sp>
      <p:pic>
        <p:nvPicPr>
          <p:cNvPr id="2" name="图片 1"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标题 7"/>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7" name="标题占位符 1"/>
          <p:cNvSpPr>
            <a:spLocks noGrp="1"/>
          </p:cNvSpPr>
          <p:nvPr>
            <p:ph type="title"/>
          </p:nvPr>
        </p:nvSpPr>
        <p:spPr>
          <a:xfrm>
            <a:off x="25334" y="49320"/>
            <a:ext cx="10620000" cy="427272"/>
          </a:xfrm>
          <a:prstGeom prst="rect">
            <a:avLst/>
          </a:prstGeom>
        </p:spPr>
        <p:txBody>
          <a:bodyPr vert="horz" lIns="91440" tIns="45720" rIns="91440" bIns="45720" rtlCol="0" anchor="ctr">
            <a:noAutofit/>
          </a:bodyPr>
          <a:lstStyle>
            <a:lvl1pPr algn="l">
              <a:defRPr sz="2800" b="0">
                <a:solidFill>
                  <a:schemeClr val="tx1"/>
                </a:solidFill>
              </a:defRPr>
            </a:lvl1pPr>
          </a:lstStyle>
          <a:p>
            <a:r>
              <a:rPr lang="zh-CN" altLang="en-US" dirty="0"/>
              <a:t>单击此处编辑母版标题样式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dirty="0"/>
              <a:t>章节</a:t>
            </a:r>
            <a:endParaRPr lang="zh-CN" altLang="en-US" dirty="0"/>
          </a:p>
        </p:txBody>
      </p:sp>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9" name="直接连接符 8"/>
          <p:cNvCxnSpPr/>
          <p:nvPr userDrawn="1"/>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首页标题">
    <p:spTree>
      <p:nvGrpSpPr>
        <p:cNvPr id="1" name=""/>
        <p:cNvGrpSpPr/>
        <p:nvPr/>
      </p:nvGrpSpPr>
      <p:grpSpPr>
        <a:xfrm>
          <a:off x="0" y="0"/>
          <a:ext cx="0" cy="0"/>
          <a:chOff x="0" y="0"/>
          <a:chExt cx="0" cy="0"/>
        </a:xfrm>
      </p:grpSpPr>
      <p:sp>
        <p:nvSpPr>
          <p:cNvPr id="4" name="矩形 3"/>
          <p:cNvSpPr/>
          <p:nvPr userDrawn="1"/>
        </p:nvSpPr>
        <p:spPr>
          <a:xfrm>
            <a:off x="-15875"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sz="4000" b="1" dirty="0">
              <a:latin typeface="微软雅黑" panose="020B0503020204020204" pitchFamily="34" charset="-122"/>
              <a:ea typeface="微软雅黑" panose="020B0503020204020204" pitchFamily="34" charset="-122"/>
            </a:endParaRPr>
          </a:p>
        </p:txBody>
      </p:sp>
      <p:pic>
        <p:nvPicPr>
          <p:cNvPr id="5"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5" y="831850"/>
            <a:ext cx="5362575" cy="490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4751294" y="2476183"/>
            <a:ext cx="7440706" cy="733182"/>
          </a:xfrm>
        </p:spPr>
        <p:txBody>
          <a:bodyPr anchor="b">
            <a:normAutofit/>
          </a:bodyPr>
          <a:lstStyle>
            <a:lvl1pPr marL="0" marR="0" indent="0" algn="l" defTabSz="914400" rtl="0" eaLnBrk="1" fontAlgn="auto" latinLnBrk="0" hangingPunct="1">
              <a:lnSpc>
                <a:spcPct val="100000"/>
              </a:lnSpc>
              <a:spcBef>
                <a:spcPct val="0"/>
              </a:spcBef>
              <a:spcAft>
                <a:spcPts val="0"/>
              </a:spcAft>
              <a:buClrTx/>
              <a:buSzTx/>
              <a:buFontTx/>
              <a:buNone/>
              <a:defRPr sz="4000" b="0" i="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en-US" altLang="zh-CN" noProof="0" dirty="0" smtClean="0">
              <a:sym typeface="+mn-lt"/>
            </a:endParaRPr>
          </a:p>
        </p:txBody>
      </p:sp>
      <p:sp>
        <p:nvSpPr>
          <p:cNvPr id="3" name="副标题 2"/>
          <p:cNvSpPr>
            <a:spLocks noGrp="1"/>
          </p:cNvSpPr>
          <p:nvPr>
            <p:ph type="subTitle" idx="1"/>
          </p:nvPr>
        </p:nvSpPr>
        <p:spPr>
          <a:xfrm>
            <a:off x="7180729" y="3924769"/>
            <a:ext cx="5011271" cy="1382338"/>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2400">
                <a:solidFill>
                  <a:schemeClr val="bg1"/>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zh-CN" altLang="en-US" noProof="0" smtClean="0">
                <a:sym typeface="+mn-lt"/>
              </a:rPr>
              <a:t>单击此处编辑母版副标题样式</a:t>
            </a:r>
            <a:endParaRPr lang="en-US" altLang="zh-CN" noProof="0" dirty="0">
              <a:sym typeface="+mn-l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3" name="等腰三角形 2"/>
          <p:cNvSpPr/>
          <p:nvPr userDrawn="1"/>
        </p:nvSpPr>
        <p:spPr>
          <a:xfrm rot="5400000">
            <a:off x="-1123950" y="2247900"/>
            <a:ext cx="4610100" cy="2362200"/>
          </a:xfrm>
          <a:prstGeom prst="triangle">
            <a:avLst/>
          </a:prstGeom>
          <a:solidFill>
            <a:srgbClr val="1E87E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Freeform 52"/>
          <p:cNvSpPr/>
          <p:nvPr userDrawn="1"/>
        </p:nvSpPr>
        <p:spPr bwMode="auto">
          <a:xfrm flipH="1" flipV="1">
            <a:off x="498475" y="1565275"/>
            <a:ext cx="3727450" cy="3727450"/>
          </a:xfrm>
          <a:custGeom>
            <a:avLst/>
            <a:gdLst>
              <a:gd name="T0" fmla="*/ 3725886 w 1037"/>
              <a:gd name="T1" fmla="*/ 1864739 h 1037"/>
              <a:gd name="T2" fmla="*/ 1861147 w 1037"/>
              <a:gd name="T3" fmla="*/ 3725886 h 1037"/>
              <a:gd name="T4" fmla="*/ 0 w 1037"/>
              <a:gd name="T5" fmla="*/ 1864739 h 1037"/>
              <a:gd name="T6" fmla="*/ 1861147 w 1037"/>
              <a:gd name="T7" fmla="*/ 0 h 1037"/>
              <a:gd name="T8" fmla="*/ 3725886 w 1037"/>
              <a:gd name="T9" fmla="*/ 1864739 h 10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1037">
                <a:moveTo>
                  <a:pt x="1037" y="519"/>
                </a:moveTo>
                <a:lnTo>
                  <a:pt x="518" y="1037"/>
                </a:lnTo>
                <a:lnTo>
                  <a:pt x="0" y="519"/>
                </a:lnTo>
                <a:lnTo>
                  <a:pt x="518" y="0"/>
                </a:lnTo>
                <a:lnTo>
                  <a:pt x="1037" y="519"/>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5" name="Freeform 74"/>
          <p:cNvSpPr/>
          <p:nvPr userDrawn="1"/>
        </p:nvSpPr>
        <p:spPr bwMode="auto">
          <a:xfrm flipH="1" flipV="1">
            <a:off x="11425238" y="2662238"/>
            <a:ext cx="1533525" cy="1533525"/>
          </a:xfrm>
          <a:custGeom>
            <a:avLst/>
            <a:gdLst>
              <a:gd name="T0" fmla="*/ 1534608 w 649"/>
              <a:gd name="T1" fmla="*/ 766122 h 648"/>
              <a:gd name="T2" fmla="*/ 768486 w 649"/>
              <a:gd name="T3" fmla="*/ 1532243 h 648"/>
              <a:gd name="T4" fmla="*/ 0 w 649"/>
              <a:gd name="T5" fmla="*/ 766122 h 648"/>
              <a:gd name="T6" fmla="*/ 768486 w 649"/>
              <a:gd name="T7" fmla="*/ 0 h 648"/>
              <a:gd name="T8" fmla="*/ 1534608 w 649"/>
              <a:gd name="T9" fmla="*/ 766122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1E87E3"/>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6" name="Freeform 74"/>
          <p:cNvSpPr/>
          <p:nvPr userDrawn="1"/>
        </p:nvSpPr>
        <p:spPr bwMode="auto">
          <a:xfrm flipH="1" flipV="1">
            <a:off x="2517775" y="1123950"/>
            <a:ext cx="628650" cy="627063"/>
          </a:xfrm>
          <a:custGeom>
            <a:avLst/>
            <a:gdLst>
              <a:gd name="T0" fmla="*/ 628650 w 649"/>
              <a:gd name="T1" fmla="*/ 313841 h 648"/>
              <a:gd name="T2" fmla="*/ 314809 w 649"/>
              <a:gd name="T3" fmla="*/ 627681 h 648"/>
              <a:gd name="T4" fmla="*/ 0 w 649"/>
              <a:gd name="T5" fmla="*/ 313841 h 648"/>
              <a:gd name="T6" fmla="*/ 314809 w 649"/>
              <a:gd name="T7" fmla="*/ 0 h 648"/>
              <a:gd name="T8" fmla="*/ 628650 w 649"/>
              <a:gd name="T9" fmla="*/ 313841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7" name="文本框 6"/>
          <p:cNvSpPr txBox="1">
            <a:spLocks noChangeArrowheads="1"/>
          </p:cNvSpPr>
          <p:nvPr userDrawn="1"/>
        </p:nvSpPr>
        <p:spPr bwMode="auto">
          <a:xfrm>
            <a:off x="973138" y="3922713"/>
            <a:ext cx="2776537"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solidFill>
                <a:latin typeface="Calibri Light" panose="020F0302020204030204" pitchFamily="34" charset="0"/>
                <a:ea typeface="Kozuka Gothic Pro M"/>
                <a:cs typeface="Calibri Light" panose="020F0302020204030204" pitchFamily="34" charset="0"/>
              </a:rPr>
              <a:t>CONTENTS</a:t>
            </a:r>
            <a:endParaRPr lang="zh-CN" altLang="en-US" sz="2000">
              <a:solidFill>
                <a:schemeClr val="bg1"/>
              </a:solidFill>
              <a:latin typeface="Calibri Light" panose="020F0302020204030204" pitchFamily="34" charset="0"/>
              <a:ea typeface="Kozuka Gothic Pro M"/>
              <a:cs typeface="Calibri Light" panose="020F0302020204030204" pitchFamily="34" charset="0"/>
            </a:endParaRPr>
          </a:p>
        </p:txBody>
      </p:sp>
      <p:sp>
        <p:nvSpPr>
          <p:cNvPr id="2" name="标题 1"/>
          <p:cNvSpPr>
            <a:spLocks noGrp="1"/>
          </p:cNvSpPr>
          <p:nvPr>
            <p:ph type="title"/>
          </p:nvPr>
        </p:nvSpPr>
        <p:spPr>
          <a:xfrm>
            <a:off x="1577370" y="2286560"/>
            <a:ext cx="2315180" cy="1595140"/>
          </a:xfrm>
        </p:spPr>
        <p:txBody>
          <a:bodyPr anchor="b">
            <a:normAutofit/>
          </a:bodyPr>
          <a:lstStyle>
            <a:lvl1pPr>
              <a:defRPr sz="54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grpSp>
      <p:cxnSp>
        <p:nvCxnSpPr>
          <p:cNvPr id="7" name="直接连接符 6"/>
          <p:cNvCxnSpPr/>
          <p:nvPr userDrawn="1"/>
        </p:nvCxnSpPr>
        <p:spPr>
          <a:xfrm>
            <a:off x="5016500" y="3390900"/>
            <a:ext cx="71755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3"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normAutofit/>
          </a:bodyPr>
          <a:lstStyle>
            <a:lvl1pPr>
              <a:defRPr sz="1600">
                <a:latin typeface="微软雅黑" panose="020B0503020204020204" pitchFamily="34" charset="-122"/>
                <a:ea typeface="微软雅黑" panose="020B0503020204020204" pitchFamily="34" charset="-122"/>
              </a:defRPr>
            </a:lvl1pPr>
          </a:lstStyle>
          <a:p>
            <a:pPr lvl="0"/>
            <a:r>
              <a:rPr lang="zh-CN" altLang="en-US" smtClean="0"/>
              <a:t>单击此处编辑母版文本样式</a:t>
            </a:r>
            <a:endParaRPr lang="zh-CN" altLang="en-US"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873315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尾页谢谢">
    <p:spTree>
      <p:nvGrpSpPr>
        <p:cNvPr id="1" name=""/>
        <p:cNvGrpSpPr/>
        <p:nvPr/>
      </p:nvGrpSpPr>
      <p:grpSpPr>
        <a:xfrm>
          <a:off x="0" y="0"/>
          <a:ext cx="0" cy="0"/>
          <a:chOff x="0" y="0"/>
          <a:chExt cx="0" cy="0"/>
        </a:xfrm>
      </p:grpSpPr>
      <p:sp>
        <p:nvSpPr>
          <p:cNvPr id="3" name="矩形 2"/>
          <p:cNvSpPr/>
          <p:nvPr userDrawn="1"/>
        </p:nvSpPr>
        <p:spPr>
          <a:xfrm>
            <a:off x="0"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a:p>
        </p:txBody>
      </p:sp>
      <p:pic>
        <p:nvPicPr>
          <p:cNvPr id="4"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1825" y="1600200"/>
            <a:ext cx="652938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722495" y="2269052"/>
            <a:ext cx="2635023" cy="1558231"/>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8000" b="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zh-CN" altLang="en-US" noProof="0" dirty="0">
              <a:sym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3" name="等腰三角形 2"/>
          <p:cNvSpPr/>
          <p:nvPr userDrawn="1"/>
        </p:nvSpPr>
        <p:spPr>
          <a:xfrm rot="5400000">
            <a:off x="-1123950" y="2247900"/>
            <a:ext cx="4610100" cy="2362200"/>
          </a:xfrm>
          <a:prstGeom prst="triangle">
            <a:avLst/>
          </a:prstGeom>
          <a:solidFill>
            <a:srgbClr val="1E87E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Freeform 52"/>
          <p:cNvSpPr/>
          <p:nvPr userDrawn="1"/>
        </p:nvSpPr>
        <p:spPr bwMode="auto">
          <a:xfrm flipH="1" flipV="1">
            <a:off x="498475" y="1565275"/>
            <a:ext cx="3727450" cy="3727450"/>
          </a:xfrm>
          <a:custGeom>
            <a:avLst/>
            <a:gdLst>
              <a:gd name="T0" fmla="*/ 3725886 w 1037"/>
              <a:gd name="T1" fmla="*/ 1864739 h 1037"/>
              <a:gd name="T2" fmla="*/ 1861147 w 1037"/>
              <a:gd name="T3" fmla="*/ 3725886 h 1037"/>
              <a:gd name="T4" fmla="*/ 0 w 1037"/>
              <a:gd name="T5" fmla="*/ 1864739 h 1037"/>
              <a:gd name="T6" fmla="*/ 1861147 w 1037"/>
              <a:gd name="T7" fmla="*/ 0 h 1037"/>
              <a:gd name="T8" fmla="*/ 3725886 w 1037"/>
              <a:gd name="T9" fmla="*/ 1864739 h 10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1037">
                <a:moveTo>
                  <a:pt x="1037" y="519"/>
                </a:moveTo>
                <a:lnTo>
                  <a:pt x="518" y="1037"/>
                </a:lnTo>
                <a:lnTo>
                  <a:pt x="0" y="519"/>
                </a:lnTo>
                <a:lnTo>
                  <a:pt x="518" y="0"/>
                </a:lnTo>
                <a:lnTo>
                  <a:pt x="1037" y="519"/>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5" name="Freeform 74"/>
          <p:cNvSpPr/>
          <p:nvPr userDrawn="1"/>
        </p:nvSpPr>
        <p:spPr bwMode="auto">
          <a:xfrm flipH="1" flipV="1">
            <a:off x="11425238" y="2662238"/>
            <a:ext cx="1533525" cy="1533525"/>
          </a:xfrm>
          <a:custGeom>
            <a:avLst/>
            <a:gdLst>
              <a:gd name="T0" fmla="*/ 1534608 w 649"/>
              <a:gd name="T1" fmla="*/ 766122 h 648"/>
              <a:gd name="T2" fmla="*/ 768486 w 649"/>
              <a:gd name="T3" fmla="*/ 1532243 h 648"/>
              <a:gd name="T4" fmla="*/ 0 w 649"/>
              <a:gd name="T5" fmla="*/ 766122 h 648"/>
              <a:gd name="T6" fmla="*/ 768486 w 649"/>
              <a:gd name="T7" fmla="*/ 0 h 648"/>
              <a:gd name="T8" fmla="*/ 1534608 w 649"/>
              <a:gd name="T9" fmla="*/ 766122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1E87E3"/>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6" name="Freeform 74"/>
          <p:cNvSpPr/>
          <p:nvPr userDrawn="1"/>
        </p:nvSpPr>
        <p:spPr bwMode="auto">
          <a:xfrm flipH="1" flipV="1">
            <a:off x="2517775" y="1123950"/>
            <a:ext cx="628650" cy="627063"/>
          </a:xfrm>
          <a:custGeom>
            <a:avLst/>
            <a:gdLst>
              <a:gd name="T0" fmla="*/ 628650 w 649"/>
              <a:gd name="T1" fmla="*/ 313841 h 648"/>
              <a:gd name="T2" fmla="*/ 314809 w 649"/>
              <a:gd name="T3" fmla="*/ 627681 h 648"/>
              <a:gd name="T4" fmla="*/ 0 w 649"/>
              <a:gd name="T5" fmla="*/ 313841 h 648"/>
              <a:gd name="T6" fmla="*/ 314809 w 649"/>
              <a:gd name="T7" fmla="*/ 0 h 648"/>
              <a:gd name="T8" fmla="*/ 628650 w 649"/>
              <a:gd name="T9" fmla="*/ 313841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7" name="文本框 6"/>
          <p:cNvSpPr txBox="1">
            <a:spLocks noChangeArrowheads="1"/>
          </p:cNvSpPr>
          <p:nvPr userDrawn="1"/>
        </p:nvSpPr>
        <p:spPr bwMode="auto">
          <a:xfrm>
            <a:off x="973138" y="3922713"/>
            <a:ext cx="2776537"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solidFill>
                <a:latin typeface="Calibri Light" panose="020F0302020204030204" pitchFamily="34" charset="0"/>
                <a:ea typeface="Kozuka Gothic Pro M"/>
                <a:cs typeface="Calibri Light" panose="020F0302020204030204" pitchFamily="34" charset="0"/>
              </a:rPr>
              <a:t>CONTENTS</a:t>
            </a:r>
            <a:endParaRPr lang="zh-CN" altLang="en-US" sz="2000">
              <a:solidFill>
                <a:schemeClr val="bg1"/>
              </a:solidFill>
              <a:latin typeface="Calibri Light" panose="020F0302020204030204" pitchFamily="34" charset="0"/>
              <a:ea typeface="Kozuka Gothic Pro M"/>
              <a:cs typeface="Calibri Light" panose="020F0302020204030204" pitchFamily="34" charset="0"/>
            </a:endParaRPr>
          </a:p>
        </p:txBody>
      </p:sp>
      <p:sp>
        <p:nvSpPr>
          <p:cNvPr id="2" name="标题 1"/>
          <p:cNvSpPr>
            <a:spLocks noGrp="1"/>
          </p:cNvSpPr>
          <p:nvPr>
            <p:ph type="title"/>
          </p:nvPr>
        </p:nvSpPr>
        <p:spPr>
          <a:xfrm>
            <a:off x="1577370" y="2286560"/>
            <a:ext cx="2315180" cy="1595140"/>
          </a:xfrm>
        </p:spPr>
        <p:txBody>
          <a:bodyPr anchor="b">
            <a:normAutofit/>
          </a:bodyPr>
          <a:lstStyle>
            <a:lvl1pPr>
              <a:defRPr sz="54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pic>
        <p:nvPicPr>
          <p:cNvPr id="2" name="图片 1" descr="资源 1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854055" y="227965"/>
            <a:ext cx="1069975" cy="40005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0">
  <p:cSld name="内容页">
    <p:spTree>
      <p:nvGrpSpPr>
        <p:cNvPr id="1" name=""/>
        <p:cNvGrpSpPr/>
        <p:nvPr/>
      </p:nvGrpSpPr>
      <p:grpSpPr>
        <a:xfrm>
          <a:off x="0" y="0"/>
          <a:ext cx="0" cy="0"/>
          <a:chOff x="0" y="0"/>
          <a:chExt cx="0" cy="0"/>
        </a:xfrm>
      </p:grpSpPr>
      <p:pic>
        <p:nvPicPr>
          <p:cNvPr id="23" name="549393-PJZSNL-468.jpg" descr="549393-PJZSNL-468.jpg"/>
          <p:cNvPicPr>
            <a:picLocks noChangeAspect="1"/>
          </p:cNvPicPr>
          <p:nvPr/>
        </p:nvPicPr>
        <p:blipFill>
          <a:blip r:embed="rId2"/>
          <a:srcRect l="476" t="42109" r="60" b="48578"/>
          <a:stretch>
            <a:fillRect/>
          </a:stretch>
        </p:blipFill>
        <p:spPr>
          <a:xfrm>
            <a:off x="268" y="1022"/>
            <a:ext cx="12192002" cy="762001"/>
          </a:xfrm>
          <a:prstGeom prst="rect">
            <a:avLst/>
          </a:prstGeom>
          <a:ln w="12700">
            <a:miter lim="400000"/>
            <a:headEnd/>
            <a:tailEnd/>
          </a:ln>
        </p:spPr>
      </p:pic>
      <p:sp>
        <p:nvSpPr>
          <p:cNvPr id="24" name="矩形"/>
          <p:cNvSpPr/>
          <p:nvPr/>
        </p:nvSpPr>
        <p:spPr>
          <a:xfrm>
            <a:off x="2698" y="627"/>
            <a:ext cx="12192954" cy="762002"/>
          </a:xfrm>
          <a:prstGeom prst="rect">
            <a:avLst/>
          </a:prstGeom>
          <a:solidFill>
            <a:srgbClr val="000000">
              <a:alpha val="50000"/>
            </a:srgbClr>
          </a:solidFill>
          <a:ln w="12700">
            <a:miter lim="400000"/>
          </a:ln>
        </p:spPr>
        <p:txBody>
          <a:bodyPr lIns="0" tIns="0" rIns="0" bIns="0" anchor="ctr"/>
          <a:lstStyle/>
          <a:p>
            <a:pPr>
              <a:defRPr sz="3200">
                <a:solidFill>
                  <a:srgbClr val="FFFFFF"/>
                </a:solidFill>
              </a:defRPr>
            </a:pPr>
            <a:endParaRPr sz="1600"/>
          </a:p>
        </p:txBody>
      </p:sp>
      <p:sp>
        <p:nvSpPr>
          <p:cNvPr id="25" name="标题文本"/>
          <p:cNvSpPr txBox="1">
            <a:spLocks noGrp="1"/>
          </p:cNvSpPr>
          <p:nvPr>
            <p:ph type="title" hasCustomPrompt="1"/>
          </p:nvPr>
        </p:nvSpPr>
        <p:spPr>
          <a:xfrm>
            <a:off x="299523" y="106127"/>
            <a:ext cx="10414001" cy="538302"/>
          </a:xfrm>
          <a:prstGeom prst="rect">
            <a:avLst/>
          </a:prstGeom>
        </p:spPr>
        <p:txBody>
          <a:bodyPr anchor="ctr"/>
          <a:lstStyle>
            <a:lvl1pPr algn="l">
              <a:defRPr sz="2700"/>
            </a:lvl1pPr>
          </a:lstStyle>
          <a:p>
            <a:r>
              <a:t>标题文本</a:t>
            </a:r>
          </a:p>
        </p:txBody>
      </p:sp>
      <p:sp>
        <p:nvSpPr>
          <p:cNvPr id="26" name="幻灯片编号"/>
          <p:cNvSpPr txBox="1">
            <a:spLocks noGrp="1"/>
          </p:cNvSpPr>
          <p:nvPr>
            <p:ph type="sldNum" sz="quarter" idx="2"/>
          </p:nvPr>
        </p:nvSpPr>
        <p:spPr>
          <a:xfrm>
            <a:off x="7315200" y="6356350"/>
            <a:ext cx="2844800" cy="368300"/>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8" name="等腰三角形 7"/>
          <p:cNvSpPr/>
          <p:nvPr userDrawn="1"/>
        </p:nvSpPr>
        <p:spPr>
          <a:xfrm>
            <a:off x="1515273" y="4404792"/>
            <a:ext cx="3833707" cy="245320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3200"/>
          </a:p>
        </p:txBody>
      </p:sp>
      <p:sp>
        <p:nvSpPr>
          <p:cNvPr id="11" name="日期占位符 10"/>
          <p:cNvSpPr>
            <a:spLocks noGrp="1"/>
          </p:cNvSpPr>
          <p:nvPr>
            <p:ph type="dt" sz="half" idx="10"/>
          </p:nvPr>
        </p:nvSpPr>
        <p:spPr>
          <a:xfrm>
            <a:off x="609600" y="6356351"/>
            <a:ext cx="2844800" cy="366183"/>
          </a:xfrm>
        </p:spPr>
        <p:txBody>
          <a:bodyPr/>
          <a:lstStyle>
            <a:lvl1pPr>
              <a:defRPr sz="1335">
                <a:solidFill>
                  <a:srgbClr val="0156B3"/>
                </a:solidFill>
              </a:defRPr>
            </a:lvl1pPr>
          </a:lstStyle>
          <a:p>
            <a:fld id="{691391A8-665A-4099-978B-38C1CD871EEE}" type="datetime1">
              <a:rPr lang="zh-CN" altLang="en-US" smtClean="0"/>
            </a:fld>
            <a:endParaRPr lang="zh-CN" altLang="en-US"/>
          </a:p>
        </p:txBody>
      </p:sp>
      <p:sp>
        <p:nvSpPr>
          <p:cNvPr id="12" name="灯片编号占位符 11"/>
          <p:cNvSpPr>
            <a:spLocks noGrp="1"/>
          </p:cNvSpPr>
          <p:nvPr>
            <p:ph type="sldNum" sz="quarter" idx="11"/>
          </p:nvPr>
        </p:nvSpPr>
        <p:spPr>
          <a:xfrm>
            <a:off x="8737600" y="6356351"/>
            <a:ext cx="2844800" cy="366183"/>
          </a:xfrm>
        </p:spPr>
        <p:txBody>
          <a:bodyPr/>
          <a:lstStyle>
            <a:lvl1pPr>
              <a:defRPr sz="1335">
                <a:solidFill>
                  <a:srgbClr val="0156B3"/>
                </a:solidFill>
              </a:defRPr>
            </a:lvl1pPr>
          </a:lstStyle>
          <a:p>
            <a:fld id="{0C913308-F349-4B6D-A68A-DD1791B4A57B}" type="slidenum">
              <a:rPr lang="zh-CN" altLang="en-US" smtClean="0"/>
            </a:fld>
            <a:endParaRPr lang="zh-CN" altLang="en-US"/>
          </a:p>
        </p:txBody>
      </p:sp>
      <p:sp>
        <p:nvSpPr>
          <p:cNvPr id="13" name="页脚占位符 12"/>
          <p:cNvSpPr>
            <a:spLocks noGrp="1"/>
          </p:cNvSpPr>
          <p:nvPr>
            <p:ph type="ftr" sz="quarter" idx="12"/>
          </p:nvPr>
        </p:nvSpPr>
        <p:spPr>
          <a:xfrm>
            <a:off x="4165600" y="6356351"/>
            <a:ext cx="3860800" cy="366183"/>
          </a:xfrm>
        </p:spPr>
        <p:txBody>
          <a:bodyPr/>
          <a:lstStyle>
            <a:lvl1pPr>
              <a:defRPr sz="1335">
                <a:solidFill>
                  <a:srgbClr val="0156B3"/>
                </a:solidFill>
              </a:defRPr>
            </a:lvl1pPr>
          </a:lstStyle>
          <a:p>
            <a:endParaRPr lang="zh-CN" altLang="en-US"/>
          </a:p>
        </p:txBody>
      </p:sp>
      <p:sp>
        <p:nvSpPr>
          <p:cNvPr id="7" name="标题 1"/>
          <p:cNvSpPr>
            <a:spLocks noGrp="1"/>
          </p:cNvSpPr>
          <p:nvPr>
            <p:ph type="title"/>
          </p:nvPr>
        </p:nvSpPr>
        <p:spPr>
          <a:xfrm>
            <a:off x="609600" y="380979"/>
            <a:ext cx="10972800" cy="476255"/>
          </a:xfrm>
        </p:spPr>
        <p:txBody>
          <a:bodyPr>
            <a:normAutofit/>
          </a:bodyPr>
          <a:lstStyle>
            <a:lvl1pPr algn="l">
              <a:defRPr sz="2935" b="1" baseline="0">
                <a:solidFill>
                  <a:srgbClr val="0156B3"/>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7" name="标题 1"/>
          <p:cNvSpPr>
            <a:spLocks noGrp="1"/>
          </p:cNvSpPr>
          <p:nvPr>
            <p:ph type="title"/>
          </p:nvPr>
        </p:nvSpPr>
        <p:spPr>
          <a:xfrm>
            <a:off x="609600" y="274639"/>
            <a:ext cx="10972800" cy="626113"/>
          </a:xfrm>
          <a:effectLst/>
        </p:spPr>
        <p:txBody>
          <a:bodyPr>
            <a:normAutofit/>
          </a:bodyPr>
          <a:lstStyle>
            <a:lvl1pPr algn="l">
              <a:defRPr sz="2665" b="1">
                <a:solidFill>
                  <a:srgbClr val="0156B3"/>
                </a:solidFill>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609600" y="6356351"/>
            <a:ext cx="2844800" cy="366183"/>
          </a:xfrm>
          <a:effectLst/>
        </p:spPr>
        <p:txBody>
          <a:bodyPr/>
          <a:lstStyle>
            <a:lvl1pPr>
              <a:defRPr>
                <a:solidFill>
                  <a:srgbClr val="1044B8"/>
                </a:solidFill>
              </a:defRPr>
            </a:lvl1pPr>
          </a:lstStyle>
          <a:p>
            <a:fld id="{DA8AC273-01B9-4225-86E9-027468267DFA}"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6183"/>
          </a:xfrm>
          <a:effectLst/>
        </p:spPr>
        <p:txBody>
          <a:bodyPr/>
          <a:lstStyle>
            <a:lvl1pPr>
              <a:defRPr>
                <a:solidFill>
                  <a:srgbClr val="1044B8"/>
                </a:solidFill>
              </a:defRPr>
            </a:lvl1pPr>
          </a:lstStyle>
          <a:p>
            <a:endParaRPr lang="zh-CN" altLang="en-US"/>
          </a:p>
        </p:txBody>
      </p:sp>
      <p:sp>
        <p:nvSpPr>
          <p:cNvPr id="5" name="灯片编号占位符 4"/>
          <p:cNvSpPr>
            <a:spLocks noGrp="1"/>
          </p:cNvSpPr>
          <p:nvPr>
            <p:ph type="sldNum" sz="quarter" idx="12"/>
          </p:nvPr>
        </p:nvSpPr>
        <p:spPr>
          <a:xfrm>
            <a:off x="8737600" y="6356351"/>
            <a:ext cx="2844800" cy="366183"/>
          </a:xfrm>
          <a:effectLst/>
        </p:spPr>
        <p:txBody>
          <a:bodyPr/>
          <a:lstStyle>
            <a:lvl1pPr>
              <a:defRPr>
                <a:solidFill>
                  <a:srgbClr val="1044B8"/>
                </a:solidFill>
              </a:defRPr>
            </a:lvl1pPr>
          </a:lstStyle>
          <a:p>
            <a:fld id="{7D9BB5D0-35E4-459D-AEF3-FE4D7C45CC19}"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7" name="标题占位符 1"/>
          <p:cNvSpPr>
            <a:spLocks noGrp="1"/>
          </p:cNvSpPr>
          <p:nvPr>
            <p:ph type="title"/>
          </p:nvPr>
        </p:nvSpPr>
        <p:spPr>
          <a:xfrm>
            <a:off x="25334" y="49320"/>
            <a:ext cx="10620000" cy="427272"/>
          </a:xfrm>
          <a:prstGeom prst="rect">
            <a:avLst/>
          </a:prstGeom>
        </p:spPr>
        <p:txBody>
          <a:bodyPr vert="horz" lIns="91440" tIns="45720" rIns="91440" bIns="45720" rtlCol="0" anchor="ctr">
            <a:noAutofit/>
          </a:bodyPr>
          <a:lstStyle>
            <a:lvl1pPr algn="l">
              <a:defRPr sz="2800" b="0">
                <a:solidFill>
                  <a:schemeClr val="tx1"/>
                </a:solidFill>
              </a:defRPr>
            </a:lvl1pPr>
          </a:lstStyle>
          <a:p>
            <a:r>
              <a:rPr lang="zh-CN" altLang="en-US" dirty="0"/>
              <a:t>单击此处编辑母版标题样式</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dirty="0"/>
              <a:t>章节</a:t>
            </a:r>
            <a:endParaRPr lang="zh-CN" altLang="en-US" dirty="0"/>
          </a:p>
        </p:txBody>
      </p:sp>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9" name="直接连接符 8"/>
          <p:cNvCxnSpPr/>
          <p:nvPr userDrawn="1"/>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首页标题">
    <p:spTree>
      <p:nvGrpSpPr>
        <p:cNvPr id="1" name=""/>
        <p:cNvGrpSpPr/>
        <p:nvPr/>
      </p:nvGrpSpPr>
      <p:grpSpPr>
        <a:xfrm>
          <a:off x="0" y="0"/>
          <a:ext cx="0" cy="0"/>
          <a:chOff x="0" y="0"/>
          <a:chExt cx="0" cy="0"/>
        </a:xfrm>
      </p:grpSpPr>
      <p:sp>
        <p:nvSpPr>
          <p:cNvPr id="4" name="矩形 3"/>
          <p:cNvSpPr/>
          <p:nvPr userDrawn="1"/>
        </p:nvSpPr>
        <p:spPr>
          <a:xfrm>
            <a:off x="-15875"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sz="4000" b="1" dirty="0">
              <a:latin typeface="微软雅黑" panose="020B0503020204020204" pitchFamily="34" charset="-122"/>
              <a:ea typeface="微软雅黑" panose="020B0503020204020204" pitchFamily="34" charset="-122"/>
            </a:endParaRPr>
          </a:p>
        </p:txBody>
      </p:sp>
      <p:pic>
        <p:nvPicPr>
          <p:cNvPr id="5"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5" y="831850"/>
            <a:ext cx="5362575" cy="490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4751294" y="2476183"/>
            <a:ext cx="7440706" cy="733182"/>
          </a:xfrm>
        </p:spPr>
        <p:txBody>
          <a:bodyPr anchor="b">
            <a:normAutofit/>
          </a:bodyPr>
          <a:lstStyle>
            <a:lvl1pPr marL="0" marR="0" indent="0" algn="l" defTabSz="914400" rtl="0" eaLnBrk="1" fontAlgn="auto" latinLnBrk="0" hangingPunct="1">
              <a:lnSpc>
                <a:spcPct val="100000"/>
              </a:lnSpc>
              <a:spcBef>
                <a:spcPct val="0"/>
              </a:spcBef>
              <a:spcAft>
                <a:spcPts val="0"/>
              </a:spcAft>
              <a:buClrTx/>
              <a:buSzTx/>
              <a:buFontTx/>
              <a:buNone/>
              <a:defRPr sz="4000" b="0" i="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en-US" altLang="zh-CN" noProof="0" dirty="0" smtClean="0">
              <a:sym typeface="+mn-lt"/>
            </a:endParaRPr>
          </a:p>
        </p:txBody>
      </p:sp>
      <p:sp>
        <p:nvSpPr>
          <p:cNvPr id="3" name="副标题 2"/>
          <p:cNvSpPr>
            <a:spLocks noGrp="1"/>
          </p:cNvSpPr>
          <p:nvPr>
            <p:ph type="subTitle" idx="1"/>
          </p:nvPr>
        </p:nvSpPr>
        <p:spPr>
          <a:xfrm>
            <a:off x="7180729" y="3924769"/>
            <a:ext cx="5011271" cy="1382338"/>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2400">
                <a:solidFill>
                  <a:schemeClr val="bg1"/>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zh-CN" altLang="en-US" noProof="0" smtClean="0">
                <a:sym typeface="+mn-lt"/>
              </a:rPr>
              <a:t>单击此处编辑母版副标题样式</a:t>
            </a:r>
            <a:endParaRPr lang="en-US" altLang="zh-CN" noProof="0" dirty="0">
              <a:sym typeface="+mn-lt"/>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3" name="等腰三角形 2"/>
          <p:cNvSpPr/>
          <p:nvPr userDrawn="1"/>
        </p:nvSpPr>
        <p:spPr>
          <a:xfrm rot="5400000">
            <a:off x="-1123950" y="2247900"/>
            <a:ext cx="4610100" cy="2362200"/>
          </a:xfrm>
          <a:prstGeom prst="triangle">
            <a:avLst/>
          </a:prstGeom>
          <a:solidFill>
            <a:srgbClr val="1E87E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Freeform 52"/>
          <p:cNvSpPr/>
          <p:nvPr userDrawn="1"/>
        </p:nvSpPr>
        <p:spPr bwMode="auto">
          <a:xfrm flipH="1" flipV="1">
            <a:off x="498475" y="1565275"/>
            <a:ext cx="3727450" cy="3727450"/>
          </a:xfrm>
          <a:custGeom>
            <a:avLst/>
            <a:gdLst>
              <a:gd name="T0" fmla="*/ 3725886 w 1037"/>
              <a:gd name="T1" fmla="*/ 1864739 h 1037"/>
              <a:gd name="T2" fmla="*/ 1861147 w 1037"/>
              <a:gd name="T3" fmla="*/ 3725886 h 1037"/>
              <a:gd name="T4" fmla="*/ 0 w 1037"/>
              <a:gd name="T5" fmla="*/ 1864739 h 1037"/>
              <a:gd name="T6" fmla="*/ 1861147 w 1037"/>
              <a:gd name="T7" fmla="*/ 0 h 1037"/>
              <a:gd name="T8" fmla="*/ 3725886 w 1037"/>
              <a:gd name="T9" fmla="*/ 1864739 h 10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1037">
                <a:moveTo>
                  <a:pt x="1037" y="519"/>
                </a:moveTo>
                <a:lnTo>
                  <a:pt x="518" y="1037"/>
                </a:lnTo>
                <a:lnTo>
                  <a:pt x="0" y="519"/>
                </a:lnTo>
                <a:lnTo>
                  <a:pt x="518" y="0"/>
                </a:lnTo>
                <a:lnTo>
                  <a:pt x="1037" y="519"/>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5" name="Freeform 74"/>
          <p:cNvSpPr/>
          <p:nvPr userDrawn="1"/>
        </p:nvSpPr>
        <p:spPr bwMode="auto">
          <a:xfrm flipH="1" flipV="1">
            <a:off x="11425238" y="2662238"/>
            <a:ext cx="1533525" cy="1533525"/>
          </a:xfrm>
          <a:custGeom>
            <a:avLst/>
            <a:gdLst>
              <a:gd name="T0" fmla="*/ 1534608 w 649"/>
              <a:gd name="T1" fmla="*/ 766122 h 648"/>
              <a:gd name="T2" fmla="*/ 768486 w 649"/>
              <a:gd name="T3" fmla="*/ 1532243 h 648"/>
              <a:gd name="T4" fmla="*/ 0 w 649"/>
              <a:gd name="T5" fmla="*/ 766122 h 648"/>
              <a:gd name="T6" fmla="*/ 768486 w 649"/>
              <a:gd name="T7" fmla="*/ 0 h 648"/>
              <a:gd name="T8" fmla="*/ 1534608 w 649"/>
              <a:gd name="T9" fmla="*/ 766122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1E87E3"/>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6" name="Freeform 74"/>
          <p:cNvSpPr/>
          <p:nvPr userDrawn="1"/>
        </p:nvSpPr>
        <p:spPr bwMode="auto">
          <a:xfrm flipH="1" flipV="1">
            <a:off x="2517775" y="1123950"/>
            <a:ext cx="628650" cy="627063"/>
          </a:xfrm>
          <a:custGeom>
            <a:avLst/>
            <a:gdLst>
              <a:gd name="T0" fmla="*/ 628650 w 649"/>
              <a:gd name="T1" fmla="*/ 313841 h 648"/>
              <a:gd name="T2" fmla="*/ 314809 w 649"/>
              <a:gd name="T3" fmla="*/ 627681 h 648"/>
              <a:gd name="T4" fmla="*/ 0 w 649"/>
              <a:gd name="T5" fmla="*/ 313841 h 648"/>
              <a:gd name="T6" fmla="*/ 314809 w 649"/>
              <a:gd name="T7" fmla="*/ 0 h 648"/>
              <a:gd name="T8" fmla="*/ 628650 w 649"/>
              <a:gd name="T9" fmla="*/ 313841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7" name="文本框 6"/>
          <p:cNvSpPr txBox="1">
            <a:spLocks noChangeArrowheads="1"/>
          </p:cNvSpPr>
          <p:nvPr userDrawn="1"/>
        </p:nvSpPr>
        <p:spPr bwMode="auto">
          <a:xfrm>
            <a:off x="973138" y="3922713"/>
            <a:ext cx="2776537"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solidFill>
                <a:latin typeface="Calibri Light" panose="020F0302020204030204" pitchFamily="34" charset="0"/>
                <a:ea typeface="Kozuka Gothic Pro M"/>
                <a:cs typeface="Calibri Light" panose="020F0302020204030204" pitchFamily="34" charset="0"/>
              </a:rPr>
              <a:t>CONTENTS</a:t>
            </a:r>
            <a:endParaRPr lang="zh-CN" altLang="en-US" sz="2000">
              <a:solidFill>
                <a:schemeClr val="bg1"/>
              </a:solidFill>
              <a:latin typeface="Calibri Light" panose="020F0302020204030204" pitchFamily="34" charset="0"/>
              <a:ea typeface="Kozuka Gothic Pro M"/>
              <a:cs typeface="Calibri Light" panose="020F0302020204030204" pitchFamily="34" charset="0"/>
            </a:endParaRPr>
          </a:p>
        </p:txBody>
      </p:sp>
      <p:sp>
        <p:nvSpPr>
          <p:cNvPr id="2" name="标题 1"/>
          <p:cNvSpPr>
            <a:spLocks noGrp="1"/>
          </p:cNvSpPr>
          <p:nvPr>
            <p:ph type="title"/>
          </p:nvPr>
        </p:nvSpPr>
        <p:spPr>
          <a:xfrm>
            <a:off x="1577370" y="2286560"/>
            <a:ext cx="2315180" cy="1595140"/>
          </a:xfrm>
        </p:spPr>
        <p:txBody>
          <a:bodyPr anchor="b">
            <a:normAutofit/>
          </a:bodyPr>
          <a:lstStyle>
            <a:lvl1pPr>
              <a:defRPr sz="54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grpSp>
      <p:cxnSp>
        <p:nvCxnSpPr>
          <p:cNvPr id="7" name="直接连接符 6"/>
          <p:cNvCxnSpPr/>
          <p:nvPr userDrawn="1"/>
        </p:nvCxnSpPr>
        <p:spPr>
          <a:xfrm>
            <a:off x="5016500" y="3390900"/>
            <a:ext cx="71755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grpSp>
      <p:cxnSp>
        <p:nvCxnSpPr>
          <p:cNvPr id="7" name="直接连接符 6"/>
          <p:cNvCxnSpPr/>
          <p:nvPr userDrawn="1"/>
        </p:nvCxnSpPr>
        <p:spPr>
          <a:xfrm>
            <a:off x="5016500" y="3390900"/>
            <a:ext cx="71755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3"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normAutofit/>
          </a:bodyPr>
          <a:lstStyle>
            <a:lvl1pPr>
              <a:defRPr sz="1600">
                <a:latin typeface="微软雅黑" panose="020B0503020204020204" pitchFamily="34" charset="-122"/>
                <a:ea typeface="微软雅黑" panose="020B0503020204020204" pitchFamily="34" charset="-122"/>
              </a:defRPr>
            </a:lvl1pPr>
          </a:lstStyle>
          <a:p>
            <a:pPr lvl="0"/>
            <a:r>
              <a:rPr lang="zh-CN" altLang="en-US" smtClean="0"/>
              <a:t>单击此处编辑母版文本样式</a:t>
            </a:r>
            <a:endParaRPr lang="zh-CN" altLang="en-US" smtClean="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873315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尾页谢谢">
    <p:spTree>
      <p:nvGrpSpPr>
        <p:cNvPr id="1" name=""/>
        <p:cNvGrpSpPr/>
        <p:nvPr/>
      </p:nvGrpSpPr>
      <p:grpSpPr>
        <a:xfrm>
          <a:off x="0" y="0"/>
          <a:ext cx="0" cy="0"/>
          <a:chOff x="0" y="0"/>
          <a:chExt cx="0" cy="0"/>
        </a:xfrm>
      </p:grpSpPr>
      <p:sp>
        <p:nvSpPr>
          <p:cNvPr id="3" name="矩形 2"/>
          <p:cNvSpPr/>
          <p:nvPr userDrawn="1"/>
        </p:nvSpPr>
        <p:spPr>
          <a:xfrm>
            <a:off x="0"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a:p>
        </p:txBody>
      </p:sp>
      <p:pic>
        <p:nvPicPr>
          <p:cNvPr id="4"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1825" y="1600200"/>
            <a:ext cx="652938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722495" y="2269052"/>
            <a:ext cx="2635023" cy="1558231"/>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8000" b="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zh-CN" altLang="en-US" noProof="0" dirty="0">
              <a:sym typeface="+mn-l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pic>
        <p:nvPicPr>
          <p:cNvPr id="2" name="图片 1" descr="资源 1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854055" y="227965"/>
            <a:ext cx="1069975" cy="40005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showMasterSp="0">
  <p:cSld name="内容页">
    <p:spTree>
      <p:nvGrpSpPr>
        <p:cNvPr id="1" name=""/>
        <p:cNvGrpSpPr/>
        <p:nvPr/>
      </p:nvGrpSpPr>
      <p:grpSpPr>
        <a:xfrm>
          <a:off x="0" y="0"/>
          <a:ext cx="0" cy="0"/>
          <a:chOff x="0" y="0"/>
          <a:chExt cx="0" cy="0"/>
        </a:xfrm>
      </p:grpSpPr>
      <p:pic>
        <p:nvPicPr>
          <p:cNvPr id="23" name="549393-PJZSNL-468.jpg" descr="549393-PJZSNL-468.jpg"/>
          <p:cNvPicPr>
            <a:picLocks noChangeAspect="1"/>
          </p:cNvPicPr>
          <p:nvPr/>
        </p:nvPicPr>
        <p:blipFill>
          <a:blip r:embed="rId2"/>
          <a:srcRect l="476" t="42109" r="60" b="48578"/>
          <a:stretch>
            <a:fillRect/>
          </a:stretch>
        </p:blipFill>
        <p:spPr>
          <a:xfrm>
            <a:off x="268" y="1022"/>
            <a:ext cx="12192002" cy="762001"/>
          </a:xfrm>
          <a:prstGeom prst="rect">
            <a:avLst/>
          </a:prstGeom>
          <a:ln w="12700">
            <a:miter lim="400000"/>
            <a:headEnd/>
            <a:tailEnd/>
          </a:ln>
        </p:spPr>
      </p:pic>
      <p:sp>
        <p:nvSpPr>
          <p:cNvPr id="24" name="矩形"/>
          <p:cNvSpPr/>
          <p:nvPr/>
        </p:nvSpPr>
        <p:spPr>
          <a:xfrm>
            <a:off x="2698" y="627"/>
            <a:ext cx="12192954" cy="762002"/>
          </a:xfrm>
          <a:prstGeom prst="rect">
            <a:avLst/>
          </a:prstGeom>
          <a:solidFill>
            <a:srgbClr val="000000">
              <a:alpha val="50000"/>
            </a:srgbClr>
          </a:solidFill>
          <a:ln w="12700">
            <a:miter lim="400000"/>
          </a:ln>
        </p:spPr>
        <p:txBody>
          <a:bodyPr lIns="0" tIns="0" rIns="0" bIns="0" anchor="ctr"/>
          <a:lstStyle/>
          <a:p>
            <a:pPr>
              <a:defRPr sz="3200">
                <a:solidFill>
                  <a:srgbClr val="FFFFFF"/>
                </a:solidFill>
              </a:defRPr>
            </a:pPr>
            <a:endParaRPr sz="1600"/>
          </a:p>
        </p:txBody>
      </p:sp>
      <p:sp>
        <p:nvSpPr>
          <p:cNvPr id="25" name="标题文本"/>
          <p:cNvSpPr txBox="1">
            <a:spLocks noGrp="1"/>
          </p:cNvSpPr>
          <p:nvPr>
            <p:ph type="title" hasCustomPrompt="1"/>
          </p:nvPr>
        </p:nvSpPr>
        <p:spPr>
          <a:xfrm>
            <a:off x="299523" y="106127"/>
            <a:ext cx="10414001" cy="538302"/>
          </a:xfrm>
          <a:prstGeom prst="rect">
            <a:avLst/>
          </a:prstGeom>
        </p:spPr>
        <p:txBody>
          <a:bodyPr anchor="ctr"/>
          <a:lstStyle>
            <a:lvl1pPr algn="l">
              <a:defRPr sz="2700"/>
            </a:lvl1pPr>
          </a:lstStyle>
          <a:p>
            <a:r>
              <a:t>标题文本</a:t>
            </a:r>
          </a:p>
        </p:txBody>
      </p:sp>
      <p:sp>
        <p:nvSpPr>
          <p:cNvPr id="26" name="幻灯片编号"/>
          <p:cNvSpPr txBox="1">
            <a:spLocks noGrp="1"/>
          </p:cNvSpPr>
          <p:nvPr>
            <p:ph type="sldNum" sz="quarter" idx="2"/>
          </p:nvPr>
        </p:nvSpPr>
        <p:spPr>
          <a:xfrm>
            <a:off x="7315200" y="6356350"/>
            <a:ext cx="2844800" cy="368300"/>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8" name="等腰三角形 7"/>
          <p:cNvSpPr/>
          <p:nvPr userDrawn="1"/>
        </p:nvSpPr>
        <p:spPr>
          <a:xfrm>
            <a:off x="1515273" y="4404792"/>
            <a:ext cx="3833707" cy="245320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3200"/>
          </a:p>
        </p:txBody>
      </p:sp>
      <p:sp>
        <p:nvSpPr>
          <p:cNvPr id="11" name="日期占位符 10"/>
          <p:cNvSpPr>
            <a:spLocks noGrp="1"/>
          </p:cNvSpPr>
          <p:nvPr>
            <p:ph type="dt" sz="half" idx="10"/>
          </p:nvPr>
        </p:nvSpPr>
        <p:spPr>
          <a:xfrm>
            <a:off x="609600" y="6356351"/>
            <a:ext cx="2844800" cy="366183"/>
          </a:xfrm>
        </p:spPr>
        <p:txBody>
          <a:bodyPr/>
          <a:lstStyle>
            <a:lvl1pPr>
              <a:defRPr sz="1335">
                <a:solidFill>
                  <a:srgbClr val="0156B3"/>
                </a:solidFill>
              </a:defRPr>
            </a:lvl1pPr>
          </a:lstStyle>
          <a:p>
            <a:fld id="{691391A8-665A-4099-978B-38C1CD871EEE}" type="datetime1">
              <a:rPr lang="zh-CN" altLang="en-US" smtClean="0"/>
            </a:fld>
            <a:endParaRPr lang="zh-CN" altLang="en-US"/>
          </a:p>
        </p:txBody>
      </p:sp>
      <p:sp>
        <p:nvSpPr>
          <p:cNvPr id="12" name="灯片编号占位符 11"/>
          <p:cNvSpPr>
            <a:spLocks noGrp="1"/>
          </p:cNvSpPr>
          <p:nvPr>
            <p:ph type="sldNum" sz="quarter" idx="11"/>
          </p:nvPr>
        </p:nvSpPr>
        <p:spPr>
          <a:xfrm>
            <a:off x="8737600" y="6356351"/>
            <a:ext cx="2844800" cy="366183"/>
          </a:xfrm>
        </p:spPr>
        <p:txBody>
          <a:bodyPr/>
          <a:lstStyle>
            <a:lvl1pPr>
              <a:defRPr sz="1335">
                <a:solidFill>
                  <a:srgbClr val="0156B3"/>
                </a:solidFill>
              </a:defRPr>
            </a:lvl1pPr>
          </a:lstStyle>
          <a:p>
            <a:fld id="{0C913308-F349-4B6D-A68A-DD1791B4A57B}" type="slidenum">
              <a:rPr lang="zh-CN" altLang="en-US" smtClean="0"/>
            </a:fld>
            <a:endParaRPr lang="zh-CN" altLang="en-US"/>
          </a:p>
        </p:txBody>
      </p:sp>
      <p:sp>
        <p:nvSpPr>
          <p:cNvPr id="13" name="页脚占位符 12"/>
          <p:cNvSpPr>
            <a:spLocks noGrp="1"/>
          </p:cNvSpPr>
          <p:nvPr>
            <p:ph type="ftr" sz="quarter" idx="12"/>
          </p:nvPr>
        </p:nvSpPr>
        <p:spPr>
          <a:xfrm>
            <a:off x="4165600" y="6356351"/>
            <a:ext cx="3860800" cy="366183"/>
          </a:xfrm>
        </p:spPr>
        <p:txBody>
          <a:bodyPr/>
          <a:lstStyle>
            <a:lvl1pPr>
              <a:defRPr sz="1335">
                <a:solidFill>
                  <a:srgbClr val="0156B3"/>
                </a:solidFill>
              </a:defRPr>
            </a:lvl1pPr>
          </a:lstStyle>
          <a:p>
            <a:endParaRPr lang="zh-CN" altLang="en-US"/>
          </a:p>
        </p:txBody>
      </p:sp>
      <p:sp>
        <p:nvSpPr>
          <p:cNvPr id="7" name="标题 1"/>
          <p:cNvSpPr>
            <a:spLocks noGrp="1"/>
          </p:cNvSpPr>
          <p:nvPr>
            <p:ph type="title"/>
          </p:nvPr>
        </p:nvSpPr>
        <p:spPr>
          <a:xfrm>
            <a:off x="609600" y="380979"/>
            <a:ext cx="10972800" cy="476255"/>
          </a:xfrm>
        </p:spPr>
        <p:txBody>
          <a:bodyPr>
            <a:normAutofit/>
          </a:bodyPr>
          <a:lstStyle>
            <a:lvl1pPr algn="l">
              <a:defRPr sz="2935" b="1" baseline="0">
                <a:solidFill>
                  <a:srgbClr val="0156B3"/>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7" name="标题 1"/>
          <p:cNvSpPr>
            <a:spLocks noGrp="1"/>
          </p:cNvSpPr>
          <p:nvPr>
            <p:ph type="title"/>
          </p:nvPr>
        </p:nvSpPr>
        <p:spPr>
          <a:xfrm>
            <a:off x="609600" y="274639"/>
            <a:ext cx="10972800" cy="626113"/>
          </a:xfrm>
          <a:effectLst/>
        </p:spPr>
        <p:txBody>
          <a:bodyPr>
            <a:normAutofit/>
          </a:bodyPr>
          <a:lstStyle>
            <a:lvl1pPr algn="l">
              <a:defRPr sz="2665" b="1">
                <a:solidFill>
                  <a:srgbClr val="0156B3"/>
                </a:solidFill>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609600" y="6356351"/>
            <a:ext cx="2844800" cy="366183"/>
          </a:xfrm>
          <a:effectLst/>
        </p:spPr>
        <p:txBody>
          <a:bodyPr/>
          <a:lstStyle>
            <a:lvl1pPr>
              <a:defRPr>
                <a:solidFill>
                  <a:srgbClr val="1044B8"/>
                </a:solidFill>
              </a:defRPr>
            </a:lvl1pPr>
          </a:lstStyle>
          <a:p>
            <a:fld id="{DA8AC273-01B9-4225-86E9-027468267DFA}"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6183"/>
          </a:xfrm>
          <a:effectLst/>
        </p:spPr>
        <p:txBody>
          <a:bodyPr/>
          <a:lstStyle>
            <a:lvl1pPr>
              <a:defRPr>
                <a:solidFill>
                  <a:srgbClr val="1044B8"/>
                </a:solidFill>
              </a:defRPr>
            </a:lvl1pPr>
          </a:lstStyle>
          <a:p>
            <a:endParaRPr lang="zh-CN" altLang="en-US"/>
          </a:p>
        </p:txBody>
      </p:sp>
      <p:sp>
        <p:nvSpPr>
          <p:cNvPr id="5" name="灯片编号占位符 4"/>
          <p:cNvSpPr>
            <a:spLocks noGrp="1"/>
          </p:cNvSpPr>
          <p:nvPr>
            <p:ph type="sldNum" sz="quarter" idx="12"/>
          </p:nvPr>
        </p:nvSpPr>
        <p:spPr>
          <a:xfrm>
            <a:off x="8737600" y="6356351"/>
            <a:ext cx="2844800" cy="366183"/>
          </a:xfrm>
          <a:effectLst/>
        </p:spPr>
        <p:txBody>
          <a:bodyPr/>
          <a:lstStyle>
            <a:lvl1pPr>
              <a:defRPr>
                <a:solidFill>
                  <a:srgbClr val="1044B8"/>
                </a:solidFill>
              </a:defRPr>
            </a:lvl1pPr>
          </a:lstStyle>
          <a:p>
            <a:fld id="{7D9BB5D0-35E4-459D-AEF3-FE4D7C45CC19}"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7" name="标题占位符 1"/>
          <p:cNvSpPr>
            <a:spLocks noGrp="1"/>
          </p:cNvSpPr>
          <p:nvPr>
            <p:ph type="title"/>
          </p:nvPr>
        </p:nvSpPr>
        <p:spPr>
          <a:xfrm>
            <a:off x="25334" y="49320"/>
            <a:ext cx="10620000" cy="427272"/>
          </a:xfrm>
          <a:prstGeom prst="rect">
            <a:avLst/>
          </a:prstGeom>
        </p:spPr>
        <p:txBody>
          <a:bodyPr vert="horz" lIns="91440" tIns="45720" rIns="91440" bIns="45720" rtlCol="0" anchor="ctr">
            <a:noAutofit/>
          </a:bodyPr>
          <a:lstStyle>
            <a:lvl1pPr algn="l">
              <a:defRPr sz="2800" b="0">
                <a:solidFill>
                  <a:schemeClr val="tx1"/>
                </a:solidFill>
              </a:defRPr>
            </a:lvl1pPr>
          </a:lstStyle>
          <a:p>
            <a:r>
              <a:rPr lang="zh-CN" altLang="en-US" dirty="0"/>
              <a:t>单击此处编辑母版标题样式</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dirty="0"/>
              <a:t>章节</a:t>
            </a:r>
            <a:endParaRPr lang="zh-CN" altLang="en-US" dirty="0"/>
          </a:p>
        </p:txBody>
      </p:sp>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9" name="直接连接符 8"/>
          <p:cNvCxnSpPr/>
          <p:nvPr userDrawn="1"/>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3"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normAutofit/>
          </a:bodyPr>
          <a:lstStyle>
            <a:lvl1pPr>
              <a:defRPr sz="1600">
                <a:latin typeface="微软雅黑" panose="020B0503020204020204" pitchFamily="34" charset="-122"/>
                <a:ea typeface="微软雅黑" panose="020B0503020204020204" pitchFamily="34" charset="-122"/>
              </a:defRPr>
            </a:lvl1pPr>
          </a:lstStyle>
          <a:p>
            <a:pPr lvl="0"/>
            <a:r>
              <a:rPr lang="zh-CN" altLang="en-US" smtClean="0"/>
              <a:t>单击此处编辑母版文本样式</a:t>
            </a:r>
            <a:endParaRPr lang="zh-CN" altLang="en-US" smtClean="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4" name="图片 3"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首页标题">
    <p:spTree>
      <p:nvGrpSpPr>
        <p:cNvPr id="1" name=""/>
        <p:cNvGrpSpPr/>
        <p:nvPr/>
      </p:nvGrpSpPr>
      <p:grpSpPr>
        <a:xfrm>
          <a:off x="0" y="0"/>
          <a:ext cx="0" cy="0"/>
          <a:chOff x="0" y="0"/>
          <a:chExt cx="0" cy="0"/>
        </a:xfrm>
      </p:grpSpPr>
      <p:sp>
        <p:nvSpPr>
          <p:cNvPr id="4" name="矩形 3"/>
          <p:cNvSpPr/>
          <p:nvPr userDrawn="1"/>
        </p:nvSpPr>
        <p:spPr>
          <a:xfrm>
            <a:off x="-15875"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sz="4000" b="1" dirty="0">
              <a:latin typeface="微软雅黑" panose="020B0503020204020204" pitchFamily="34" charset="-122"/>
              <a:ea typeface="微软雅黑" panose="020B0503020204020204" pitchFamily="34" charset="-122"/>
            </a:endParaRPr>
          </a:p>
        </p:txBody>
      </p:sp>
      <p:pic>
        <p:nvPicPr>
          <p:cNvPr id="5"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5" y="831850"/>
            <a:ext cx="5362575" cy="490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4751294" y="2476183"/>
            <a:ext cx="7440706" cy="733182"/>
          </a:xfrm>
        </p:spPr>
        <p:txBody>
          <a:bodyPr anchor="b">
            <a:normAutofit/>
          </a:bodyPr>
          <a:lstStyle>
            <a:lvl1pPr marL="0" marR="0" indent="0" algn="l" defTabSz="914400" rtl="0" eaLnBrk="1" fontAlgn="auto" latinLnBrk="0" hangingPunct="1">
              <a:lnSpc>
                <a:spcPct val="100000"/>
              </a:lnSpc>
              <a:spcBef>
                <a:spcPct val="0"/>
              </a:spcBef>
              <a:spcAft>
                <a:spcPts val="0"/>
              </a:spcAft>
              <a:buClrTx/>
              <a:buSzTx/>
              <a:buFontTx/>
              <a:buNone/>
              <a:defRPr sz="4000" b="0" i="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en-US" altLang="zh-CN" noProof="0" dirty="0" smtClean="0">
              <a:sym typeface="+mn-lt"/>
            </a:endParaRPr>
          </a:p>
        </p:txBody>
      </p:sp>
      <p:sp>
        <p:nvSpPr>
          <p:cNvPr id="3" name="副标题 2"/>
          <p:cNvSpPr>
            <a:spLocks noGrp="1"/>
          </p:cNvSpPr>
          <p:nvPr>
            <p:ph type="subTitle" idx="1"/>
          </p:nvPr>
        </p:nvSpPr>
        <p:spPr>
          <a:xfrm>
            <a:off x="7180729" y="3924769"/>
            <a:ext cx="5011271" cy="1382338"/>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2400">
                <a:solidFill>
                  <a:schemeClr val="bg1"/>
                </a:solidFill>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zh-CN" altLang="en-US" noProof="0" smtClean="0">
                <a:sym typeface="+mn-lt"/>
              </a:rPr>
              <a:t>单击此处编辑母版副标题样式</a:t>
            </a:r>
            <a:endParaRPr lang="en-US" altLang="zh-CN" noProof="0" dirty="0">
              <a:sym typeface="+mn-lt"/>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3" name="等腰三角形 2"/>
          <p:cNvSpPr/>
          <p:nvPr userDrawn="1"/>
        </p:nvSpPr>
        <p:spPr>
          <a:xfrm rot="5400000">
            <a:off x="-1123950" y="2247900"/>
            <a:ext cx="4610100" cy="2362200"/>
          </a:xfrm>
          <a:prstGeom prst="triangle">
            <a:avLst/>
          </a:prstGeom>
          <a:solidFill>
            <a:srgbClr val="1E87E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Freeform 52"/>
          <p:cNvSpPr/>
          <p:nvPr userDrawn="1"/>
        </p:nvSpPr>
        <p:spPr bwMode="auto">
          <a:xfrm flipH="1" flipV="1">
            <a:off x="498475" y="1565275"/>
            <a:ext cx="3727450" cy="3727450"/>
          </a:xfrm>
          <a:custGeom>
            <a:avLst/>
            <a:gdLst>
              <a:gd name="T0" fmla="*/ 3725886 w 1037"/>
              <a:gd name="T1" fmla="*/ 1864739 h 1037"/>
              <a:gd name="T2" fmla="*/ 1861147 w 1037"/>
              <a:gd name="T3" fmla="*/ 3725886 h 1037"/>
              <a:gd name="T4" fmla="*/ 0 w 1037"/>
              <a:gd name="T5" fmla="*/ 1864739 h 1037"/>
              <a:gd name="T6" fmla="*/ 1861147 w 1037"/>
              <a:gd name="T7" fmla="*/ 0 h 1037"/>
              <a:gd name="T8" fmla="*/ 3725886 w 1037"/>
              <a:gd name="T9" fmla="*/ 1864739 h 10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1037">
                <a:moveTo>
                  <a:pt x="1037" y="519"/>
                </a:moveTo>
                <a:lnTo>
                  <a:pt x="518" y="1037"/>
                </a:lnTo>
                <a:lnTo>
                  <a:pt x="0" y="519"/>
                </a:lnTo>
                <a:lnTo>
                  <a:pt x="518" y="0"/>
                </a:lnTo>
                <a:lnTo>
                  <a:pt x="1037" y="519"/>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5" name="Freeform 74"/>
          <p:cNvSpPr/>
          <p:nvPr userDrawn="1"/>
        </p:nvSpPr>
        <p:spPr bwMode="auto">
          <a:xfrm flipH="1" flipV="1">
            <a:off x="11425238" y="2662238"/>
            <a:ext cx="1533525" cy="1533525"/>
          </a:xfrm>
          <a:custGeom>
            <a:avLst/>
            <a:gdLst>
              <a:gd name="T0" fmla="*/ 1534608 w 649"/>
              <a:gd name="T1" fmla="*/ 766122 h 648"/>
              <a:gd name="T2" fmla="*/ 768486 w 649"/>
              <a:gd name="T3" fmla="*/ 1532243 h 648"/>
              <a:gd name="T4" fmla="*/ 0 w 649"/>
              <a:gd name="T5" fmla="*/ 766122 h 648"/>
              <a:gd name="T6" fmla="*/ 768486 w 649"/>
              <a:gd name="T7" fmla="*/ 0 h 648"/>
              <a:gd name="T8" fmla="*/ 1534608 w 649"/>
              <a:gd name="T9" fmla="*/ 766122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1E87E3"/>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6" name="Freeform 74"/>
          <p:cNvSpPr/>
          <p:nvPr userDrawn="1"/>
        </p:nvSpPr>
        <p:spPr bwMode="auto">
          <a:xfrm flipH="1" flipV="1">
            <a:off x="2517775" y="1123950"/>
            <a:ext cx="628650" cy="627063"/>
          </a:xfrm>
          <a:custGeom>
            <a:avLst/>
            <a:gdLst>
              <a:gd name="T0" fmla="*/ 628650 w 649"/>
              <a:gd name="T1" fmla="*/ 313841 h 648"/>
              <a:gd name="T2" fmla="*/ 314809 w 649"/>
              <a:gd name="T3" fmla="*/ 627681 h 648"/>
              <a:gd name="T4" fmla="*/ 0 w 649"/>
              <a:gd name="T5" fmla="*/ 313841 h 648"/>
              <a:gd name="T6" fmla="*/ 314809 w 649"/>
              <a:gd name="T7" fmla="*/ 0 h 648"/>
              <a:gd name="T8" fmla="*/ 628650 w 649"/>
              <a:gd name="T9" fmla="*/ 313841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 h="648">
                <a:moveTo>
                  <a:pt x="649" y="324"/>
                </a:moveTo>
                <a:lnTo>
                  <a:pt x="325" y="648"/>
                </a:lnTo>
                <a:lnTo>
                  <a:pt x="0" y="324"/>
                </a:lnTo>
                <a:lnTo>
                  <a:pt x="325" y="0"/>
                </a:lnTo>
                <a:lnTo>
                  <a:pt x="649" y="324"/>
                </a:lnTo>
                <a:close/>
              </a:path>
            </a:pathLst>
          </a:custGeom>
          <a:solidFill>
            <a:srgbClr val="026EBE"/>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7" name="文本框 6"/>
          <p:cNvSpPr txBox="1">
            <a:spLocks noChangeArrowheads="1"/>
          </p:cNvSpPr>
          <p:nvPr userDrawn="1"/>
        </p:nvSpPr>
        <p:spPr bwMode="auto">
          <a:xfrm>
            <a:off x="973138" y="3922713"/>
            <a:ext cx="2776537"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solidFill>
                <a:latin typeface="Calibri Light" panose="020F0302020204030204" pitchFamily="34" charset="0"/>
                <a:ea typeface="Kozuka Gothic Pro M"/>
                <a:cs typeface="Calibri Light" panose="020F0302020204030204" pitchFamily="34" charset="0"/>
              </a:rPr>
              <a:t>CONTENTS</a:t>
            </a:r>
            <a:endParaRPr lang="zh-CN" altLang="en-US" sz="2000">
              <a:solidFill>
                <a:schemeClr val="bg1"/>
              </a:solidFill>
              <a:latin typeface="Calibri Light" panose="020F0302020204030204" pitchFamily="34" charset="0"/>
              <a:ea typeface="Kozuka Gothic Pro M"/>
              <a:cs typeface="Calibri Light" panose="020F0302020204030204" pitchFamily="34" charset="0"/>
            </a:endParaRPr>
          </a:p>
        </p:txBody>
      </p:sp>
      <p:sp>
        <p:nvSpPr>
          <p:cNvPr id="2" name="标题 1"/>
          <p:cNvSpPr>
            <a:spLocks noGrp="1"/>
          </p:cNvSpPr>
          <p:nvPr>
            <p:ph type="title"/>
          </p:nvPr>
        </p:nvSpPr>
        <p:spPr>
          <a:xfrm>
            <a:off x="1577370" y="2286560"/>
            <a:ext cx="2315180" cy="1595140"/>
          </a:xfrm>
        </p:spPr>
        <p:txBody>
          <a:bodyPr anchor="b">
            <a:normAutofit/>
          </a:bodyPr>
          <a:lstStyle>
            <a:lvl1pPr>
              <a:defRPr sz="54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cs typeface="+mn-ea"/>
                <a:sym typeface="+mn-lt"/>
              </a:endParaRPr>
            </a:p>
          </p:txBody>
        </p:sp>
      </p:grpSp>
      <p:cxnSp>
        <p:nvCxnSpPr>
          <p:cNvPr id="7" name="直接连接符 6"/>
          <p:cNvCxnSpPr/>
          <p:nvPr userDrawn="1"/>
        </p:nvCxnSpPr>
        <p:spPr>
          <a:xfrm>
            <a:off x="5016500" y="3390900"/>
            <a:ext cx="71755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3" descr="资源 1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normAutofit/>
          </a:bodyPr>
          <a:lstStyle>
            <a:lvl1pPr>
              <a:defRPr sz="1600">
                <a:latin typeface="微软雅黑" panose="020B0503020204020204" pitchFamily="34" charset="-122"/>
                <a:ea typeface="微软雅黑" panose="020B0503020204020204" pitchFamily="34" charset="-122"/>
              </a:defRPr>
            </a:lvl1pPr>
          </a:lstStyle>
          <a:p>
            <a:pPr lvl="0"/>
            <a:r>
              <a:rPr lang="zh-CN" altLang="en-US" smtClean="0"/>
              <a:t>单击此处编辑母版文本样式</a:t>
            </a:r>
            <a:endParaRPr lang="zh-CN" altLang="en-US" smtClean="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873315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尾页谢谢">
    <p:spTree>
      <p:nvGrpSpPr>
        <p:cNvPr id="1" name=""/>
        <p:cNvGrpSpPr/>
        <p:nvPr/>
      </p:nvGrpSpPr>
      <p:grpSpPr>
        <a:xfrm>
          <a:off x="0" y="0"/>
          <a:ext cx="0" cy="0"/>
          <a:chOff x="0" y="0"/>
          <a:chExt cx="0" cy="0"/>
        </a:xfrm>
      </p:grpSpPr>
      <p:sp>
        <p:nvSpPr>
          <p:cNvPr id="3" name="矩形 2"/>
          <p:cNvSpPr/>
          <p:nvPr userDrawn="1"/>
        </p:nvSpPr>
        <p:spPr>
          <a:xfrm>
            <a:off x="0"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a:p>
        </p:txBody>
      </p:sp>
      <p:pic>
        <p:nvPicPr>
          <p:cNvPr id="4"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1825" y="1600200"/>
            <a:ext cx="652938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722495" y="2269052"/>
            <a:ext cx="2635023" cy="1558231"/>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8000" b="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zh-CN" altLang="en-US" noProof="0" dirty="0">
              <a:sym typeface="+mn-lt"/>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pic>
        <p:nvPicPr>
          <p:cNvPr id="2" name="图片 1" descr="资源 1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854055" y="227965"/>
            <a:ext cx="1069975" cy="400050"/>
          </a:xfrm>
          <a:prstGeom prst="rect">
            <a:avLst/>
          </a:prstGeom>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 showMasterSp="0">
  <p:cSld name="内容页">
    <p:spTree>
      <p:nvGrpSpPr>
        <p:cNvPr id="1" name=""/>
        <p:cNvGrpSpPr/>
        <p:nvPr/>
      </p:nvGrpSpPr>
      <p:grpSpPr>
        <a:xfrm>
          <a:off x="0" y="0"/>
          <a:ext cx="0" cy="0"/>
          <a:chOff x="0" y="0"/>
          <a:chExt cx="0" cy="0"/>
        </a:xfrm>
      </p:grpSpPr>
      <p:pic>
        <p:nvPicPr>
          <p:cNvPr id="23" name="549393-PJZSNL-468.jpg" descr="549393-PJZSNL-468.jpg"/>
          <p:cNvPicPr>
            <a:picLocks noChangeAspect="1"/>
          </p:cNvPicPr>
          <p:nvPr/>
        </p:nvPicPr>
        <p:blipFill>
          <a:blip r:embed="rId2"/>
          <a:srcRect l="476" t="42109" r="60" b="48578"/>
          <a:stretch>
            <a:fillRect/>
          </a:stretch>
        </p:blipFill>
        <p:spPr>
          <a:xfrm>
            <a:off x="268" y="1022"/>
            <a:ext cx="12192002" cy="762001"/>
          </a:xfrm>
          <a:prstGeom prst="rect">
            <a:avLst/>
          </a:prstGeom>
          <a:ln w="12700">
            <a:miter lim="400000"/>
            <a:headEnd/>
            <a:tailEnd/>
          </a:ln>
        </p:spPr>
      </p:pic>
      <p:sp>
        <p:nvSpPr>
          <p:cNvPr id="24" name="矩形"/>
          <p:cNvSpPr/>
          <p:nvPr/>
        </p:nvSpPr>
        <p:spPr>
          <a:xfrm>
            <a:off x="2698" y="627"/>
            <a:ext cx="12192954" cy="762002"/>
          </a:xfrm>
          <a:prstGeom prst="rect">
            <a:avLst/>
          </a:prstGeom>
          <a:solidFill>
            <a:srgbClr val="000000">
              <a:alpha val="50000"/>
            </a:srgbClr>
          </a:solidFill>
          <a:ln w="12700">
            <a:miter lim="400000"/>
          </a:ln>
        </p:spPr>
        <p:txBody>
          <a:bodyPr lIns="0" tIns="0" rIns="0" bIns="0" anchor="ctr"/>
          <a:lstStyle/>
          <a:p>
            <a:pPr>
              <a:defRPr sz="3200">
                <a:solidFill>
                  <a:srgbClr val="FFFFFF"/>
                </a:solidFill>
              </a:defRPr>
            </a:pPr>
            <a:endParaRPr sz="1600"/>
          </a:p>
        </p:txBody>
      </p:sp>
      <p:sp>
        <p:nvSpPr>
          <p:cNvPr id="25" name="标题文本"/>
          <p:cNvSpPr txBox="1">
            <a:spLocks noGrp="1"/>
          </p:cNvSpPr>
          <p:nvPr>
            <p:ph type="title" hasCustomPrompt="1"/>
          </p:nvPr>
        </p:nvSpPr>
        <p:spPr>
          <a:xfrm>
            <a:off x="299523" y="106127"/>
            <a:ext cx="10414001" cy="538302"/>
          </a:xfrm>
          <a:prstGeom prst="rect">
            <a:avLst/>
          </a:prstGeom>
        </p:spPr>
        <p:txBody>
          <a:bodyPr anchor="ctr"/>
          <a:lstStyle>
            <a:lvl1pPr algn="l">
              <a:defRPr sz="2700"/>
            </a:lvl1pPr>
          </a:lstStyle>
          <a:p>
            <a:r>
              <a:t>标题文本</a:t>
            </a:r>
          </a:p>
        </p:txBody>
      </p:sp>
      <p:sp>
        <p:nvSpPr>
          <p:cNvPr id="26" name="幻灯片编号"/>
          <p:cNvSpPr txBox="1">
            <a:spLocks noGrp="1"/>
          </p:cNvSpPr>
          <p:nvPr>
            <p:ph type="sldNum" sz="quarter" idx="2"/>
          </p:nvPr>
        </p:nvSpPr>
        <p:spPr>
          <a:xfrm>
            <a:off x="7315200" y="6356350"/>
            <a:ext cx="2844800" cy="368300"/>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5" name="矩形 4"/>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48285" y="227964"/>
            <a:ext cx="873315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8" name="等腰三角形 7"/>
          <p:cNvSpPr/>
          <p:nvPr userDrawn="1"/>
        </p:nvSpPr>
        <p:spPr>
          <a:xfrm>
            <a:off x="1515273" y="4404792"/>
            <a:ext cx="3833707" cy="245320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3200"/>
          </a:p>
        </p:txBody>
      </p:sp>
      <p:sp>
        <p:nvSpPr>
          <p:cNvPr id="11" name="日期占位符 10"/>
          <p:cNvSpPr>
            <a:spLocks noGrp="1"/>
          </p:cNvSpPr>
          <p:nvPr>
            <p:ph type="dt" sz="half" idx="10"/>
          </p:nvPr>
        </p:nvSpPr>
        <p:spPr>
          <a:xfrm>
            <a:off x="609600" y="6356351"/>
            <a:ext cx="2844800" cy="366183"/>
          </a:xfrm>
        </p:spPr>
        <p:txBody>
          <a:bodyPr/>
          <a:lstStyle>
            <a:lvl1pPr>
              <a:defRPr sz="1335">
                <a:solidFill>
                  <a:srgbClr val="0156B3"/>
                </a:solidFill>
              </a:defRPr>
            </a:lvl1pPr>
          </a:lstStyle>
          <a:p>
            <a:fld id="{691391A8-665A-4099-978B-38C1CD871EEE}" type="datetime1">
              <a:rPr lang="zh-CN" altLang="en-US" smtClean="0"/>
            </a:fld>
            <a:endParaRPr lang="zh-CN" altLang="en-US"/>
          </a:p>
        </p:txBody>
      </p:sp>
      <p:sp>
        <p:nvSpPr>
          <p:cNvPr id="12" name="灯片编号占位符 11"/>
          <p:cNvSpPr>
            <a:spLocks noGrp="1"/>
          </p:cNvSpPr>
          <p:nvPr>
            <p:ph type="sldNum" sz="quarter" idx="11"/>
          </p:nvPr>
        </p:nvSpPr>
        <p:spPr>
          <a:xfrm>
            <a:off x="8737600" y="6356351"/>
            <a:ext cx="2844800" cy="366183"/>
          </a:xfrm>
        </p:spPr>
        <p:txBody>
          <a:bodyPr/>
          <a:lstStyle>
            <a:lvl1pPr>
              <a:defRPr sz="1335">
                <a:solidFill>
                  <a:srgbClr val="0156B3"/>
                </a:solidFill>
              </a:defRPr>
            </a:lvl1pPr>
          </a:lstStyle>
          <a:p>
            <a:fld id="{0C913308-F349-4B6D-A68A-DD1791B4A57B}" type="slidenum">
              <a:rPr lang="zh-CN" altLang="en-US" smtClean="0"/>
            </a:fld>
            <a:endParaRPr lang="zh-CN" altLang="en-US"/>
          </a:p>
        </p:txBody>
      </p:sp>
      <p:sp>
        <p:nvSpPr>
          <p:cNvPr id="13" name="页脚占位符 12"/>
          <p:cNvSpPr>
            <a:spLocks noGrp="1"/>
          </p:cNvSpPr>
          <p:nvPr>
            <p:ph type="ftr" sz="quarter" idx="12"/>
          </p:nvPr>
        </p:nvSpPr>
        <p:spPr>
          <a:xfrm>
            <a:off x="4165600" y="6356351"/>
            <a:ext cx="3860800" cy="366183"/>
          </a:xfrm>
        </p:spPr>
        <p:txBody>
          <a:bodyPr/>
          <a:lstStyle>
            <a:lvl1pPr>
              <a:defRPr sz="1335">
                <a:solidFill>
                  <a:srgbClr val="0156B3"/>
                </a:solidFill>
              </a:defRPr>
            </a:lvl1pPr>
          </a:lstStyle>
          <a:p>
            <a:endParaRPr lang="zh-CN" altLang="en-US"/>
          </a:p>
        </p:txBody>
      </p:sp>
      <p:sp>
        <p:nvSpPr>
          <p:cNvPr id="7" name="标题 1"/>
          <p:cNvSpPr>
            <a:spLocks noGrp="1"/>
          </p:cNvSpPr>
          <p:nvPr>
            <p:ph type="title"/>
          </p:nvPr>
        </p:nvSpPr>
        <p:spPr>
          <a:xfrm>
            <a:off x="609600" y="380979"/>
            <a:ext cx="10972800" cy="476255"/>
          </a:xfrm>
        </p:spPr>
        <p:txBody>
          <a:bodyPr>
            <a:normAutofit/>
          </a:bodyPr>
          <a:lstStyle>
            <a:lvl1pPr algn="l">
              <a:defRPr sz="2935" b="1" baseline="0">
                <a:solidFill>
                  <a:srgbClr val="0156B3"/>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7" name="标题 1"/>
          <p:cNvSpPr>
            <a:spLocks noGrp="1"/>
          </p:cNvSpPr>
          <p:nvPr>
            <p:ph type="title"/>
          </p:nvPr>
        </p:nvSpPr>
        <p:spPr>
          <a:xfrm>
            <a:off x="609600" y="274639"/>
            <a:ext cx="10972800" cy="626113"/>
          </a:xfrm>
          <a:effectLst/>
        </p:spPr>
        <p:txBody>
          <a:bodyPr>
            <a:normAutofit/>
          </a:bodyPr>
          <a:lstStyle>
            <a:lvl1pPr algn="l">
              <a:defRPr sz="2665" b="1">
                <a:solidFill>
                  <a:srgbClr val="0156B3"/>
                </a:solidFill>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609600" y="6356351"/>
            <a:ext cx="2844800" cy="366183"/>
          </a:xfrm>
          <a:effectLst/>
        </p:spPr>
        <p:txBody>
          <a:bodyPr/>
          <a:lstStyle>
            <a:lvl1pPr>
              <a:defRPr>
                <a:solidFill>
                  <a:srgbClr val="1044B8"/>
                </a:solidFill>
              </a:defRPr>
            </a:lvl1pPr>
          </a:lstStyle>
          <a:p>
            <a:fld id="{DA8AC273-01B9-4225-86E9-027468267DFA}"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6183"/>
          </a:xfrm>
          <a:effectLst/>
        </p:spPr>
        <p:txBody>
          <a:bodyPr/>
          <a:lstStyle>
            <a:lvl1pPr>
              <a:defRPr>
                <a:solidFill>
                  <a:srgbClr val="1044B8"/>
                </a:solidFill>
              </a:defRPr>
            </a:lvl1pPr>
          </a:lstStyle>
          <a:p>
            <a:endParaRPr lang="zh-CN" altLang="en-US"/>
          </a:p>
        </p:txBody>
      </p:sp>
      <p:sp>
        <p:nvSpPr>
          <p:cNvPr id="5" name="灯片编号占位符 4"/>
          <p:cNvSpPr>
            <a:spLocks noGrp="1"/>
          </p:cNvSpPr>
          <p:nvPr>
            <p:ph type="sldNum" sz="quarter" idx="12"/>
          </p:nvPr>
        </p:nvSpPr>
        <p:spPr>
          <a:xfrm>
            <a:off x="8737600" y="6356351"/>
            <a:ext cx="2844800" cy="366183"/>
          </a:xfrm>
          <a:effectLst/>
        </p:spPr>
        <p:txBody>
          <a:bodyPr/>
          <a:lstStyle>
            <a:lvl1pPr>
              <a:defRPr>
                <a:solidFill>
                  <a:srgbClr val="1044B8"/>
                </a:solidFill>
              </a:defRPr>
            </a:lvl1pPr>
          </a:lstStyle>
          <a:p>
            <a:fld id="{7D9BB5D0-35E4-459D-AEF3-FE4D7C45CC19}"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7" name="标题占位符 1"/>
          <p:cNvSpPr>
            <a:spLocks noGrp="1"/>
          </p:cNvSpPr>
          <p:nvPr>
            <p:ph type="title"/>
          </p:nvPr>
        </p:nvSpPr>
        <p:spPr>
          <a:xfrm>
            <a:off x="25334" y="49320"/>
            <a:ext cx="10620000" cy="427272"/>
          </a:xfrm>
          <a:prstGeom prst="rect">
            <a:avLst/>
          </a:prstGeom>
        </p:spPr>
        <p:txBody>
          <a:bodyPr vert="horz" lIns="91440" tIns="45720" rIns="91440" bIns="45720" rtlCol="0" anchor="ctr">
            <a:noAutofit/>
          </a:bodyPr>
          <a:lstStyle>
            <a:lvl1pPr algn="l">
              <a:defRPr sz="2800" b="0">
                <a:solidFill>
                  <a:schemeClr val="tx1"/>
                </a:solidFill>
              </a:defRPr>
            </a:lvl1pPr>
          </a:lstStyle>
          <a:p>
            <a:r>
              <a:rPr lang="zh-CN" altLang="en-US" dirty="0"/>
              <a:t>单击此处编辑母版标题样式</a:t>
            </a:r>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16947" y="2466271"/>
            <a:ext cx="7175053" cy="882685"/>
          </a:xfrm>
        </p:spPr>
        <p:txBody>
          <a:bodyPr>
            <a:normAutofit/>
          </a:bodyPr>
          <a:lstStyle>
            <a:lvl1pPr>
              <a:defRPr sz="4800" b="1">
                <a:latin typeface="微软雅黑" panose="020B0503020204020204" pitchFamily="34" charset="-122"/>
                <a:ea typeface="微软雅黑" panose="020B0503020204020204" pitchFamily="34" charset="-122"/>
              </a:defRPr>
            </a:lvl1pPr>
          </a:lstStyle>
          <a:p>
            <a:r>
              <a:rPr lang="zh-CN" altLang="en-US" dirty="0"/>
              <a:t>章节</a:t>
            </a:r>
            <a:endParaRPr lang="zh-CN" altLang="en-US" dirty="0"/>
          </a:p>
        </p:txBody>
      </p:sp>
      <p:grpSp>
        <p:nvGrpSpPr>
          <p:cNvPr id="3" name="组合 2"/>
          <p:cNvGrpSpPr/>
          <p:nvPr userDrawn="1"/>
        </p:nvGrpSpPr>
        <p:grpSpPr>
          <a:xfrm>
            <a:off x="3365391" y="2707247"/>
            <a:ext cx="2057127" cy="1710404"/>
            <a:chOff x="3365391" y="2707247"/>
            <a:chExt cx="2057127" cy="1710404"/>
          </a:xfrm>
          <a:solidFill>
            <a:srgbClr val="026EBE"/>
          </a:solidFill>
        </p:grpSpPr>
        <p:sp>
          <p:nvSpPr>
            <p:cNvPr id="4" name="矩形 3"/>
            <p:cNvSpPr/>
            <p:nvPr/>
          </p:nvSpPr>
          <p:spPr>
            <a:xfrm rot="2700000">
              <a:off x="3365391" y="2707247"/>
              <a:ext cx="1368193" cy="1368193"/>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panose="020B0503020204020204" pitchFamily="34" charset="-122"/>
                <a:cs typeface="+mn-ea"/>
                <a:sym typeface="+mn-lt"/>
              </a:endParaRPr>
            </a:p>
          </p:txBody>
        </p:sp>
        <p:sp>
          <p:nvSpPr>
            <p:cNvPr id="5" name="矩形 4"/>
            <p:cNvSpPr/>
            <p:nvPr/>
          </p:nvSpPr>
          <p:spPr>
            <a:xfrm rot="2700000">
              <a:off x="4569440" y="4046923"/>
              <a:ext cx="370728" cy="370728"/>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rot="2700000">
              <a:off x="5240973" y="4003712"/>
              <a:ext cx="181545" cy="181545"/>
            </a:xfrm>
            <a:prstGeom prst="rect">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9" name="直接连接符 8"/>
          <p:cNvCxnSpPr/>
          <p:nvPr userDrawn="1"/>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尾页谢谢">
    <p:spTree>
      <p:nvGrpSpPr>
        <p:cNvPr id="1" name=""/>
        <p:cNvGrpSpPr/>
        <p:nvPr/>
      </p:nvGrpSpPr>
      <p:grpSpPr>
        <a:xfrm>
          <a:off x="0" y="0"/>
          <a:ext cx="0" cy="0"/>
          <a:chOff x="0" y="0"/>
          <a:chExt cx="0" cy="0"/>
        </a:xfrm>
      </p:grpSpPr>
      <p:sp>
        <p:nvSpPr>
          <p:cNvPr id="3" name="矩形 2"/>
          <p:cNvSpPr/>
          <p:nvPr userDrawn="1"/>
        </p:nvSpPr>
        <p:spPr>
          <a:xfrm>
            <a:off x="0" y="0"/>
            <a:ext cx="12238038" cy="6858000"/>
          </a:xfrm>
          <a:prstGeom prst="rect">
            <a:avLst/>
          </a:prstGeom>
          <a:solidFill>
            <a:srgbClr val="026EBE"/>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tLang="zh-CN"/>
          </a:p>
        </p:txBody>
      </p:sp>
      <p:pic>
        <p:nvPicPr>
          <p:cNvPr id="4" name="图片 4" descr="组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21825" y="1600200"/>
            <a:ext cx="6529388" cy="596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descr="资源 1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0200" y="273050"/>
            <a:ext cx="16256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722495" y="2269052"/>
            <a:ext cx="2635023" cy="1558231"/>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defRPr sz="8000" b="1">
                <a:solidFill>
                  <a:schemeClr val="bg1"/>
                </a:solidFill>
                <a:latin typeface="微软雅黑" panose="020B0503020204020204" pitchFamily="34" charset="-122"/>
                <a:ea typeface="微软雅黑" panose="020B0503020204020204" pitchFamily="34" charset="-122"/>
              </a:defRPr>
            </a:lvl1pPr>
          </a:lstStyle>
          <a:p>
            <a:pPr lvl="0"/>
            <a:r>
              <a:rPr lang="zh-CN" altLang="en-US" noProof="0" smtClean="0">
                <a:sym typeface="+mn-lt"/>
              </a:rPr>
              <a:t>单击此处编辑母版标题样式</a:t>
            </a:r>
            <a:endParaRPr lang="zh-CN" altLang="en-US" noProof="0" dirty="0">
              <a:sym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pic>
        <p:nvPicPr>
          <p:cNvPr id="2" name="图片 1" descr="资源 1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854055" y="227965"/>
            <a:ext cx="1069975" cy="4000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a:prstGeom prst="rect">
            <a:avLst/>
          </a:prstGeom>
        </p:spPr>
        <p:txBody>
          <a:bodyPr/>
          <a:lstStyle/>
          <a:p>
            <a:fld id="{49AE70B2-8BF9-45C0-BB95-33D1B9D3A854}" type="slidenum">
              <a:rPr lang="zh-CN" altLang="en-US" smtClean="0"/>
            </a:fld>
            <a:endParaRPr lang="zh-CN" altLang="en-US"/>
          </a:p>
        </p:txBody>
      </p:sp>
      <p:pic>
        <p:nvPicPr>
          <p:cNvPr id="5" name="图片 4" descr="资源 18"/>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853738" y="228600"/>
            <a:ext cx="1069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2700" y="447675"/>
            <a:ext cx="260350" cy="260350"/>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标题 6"/>
          <p:cNvSpPr>
            <a:spLocks noGrp="1"/>
          </p:cNvSpPr>
          <p:nvPr>
            <p:ph type="title"/>
          </p:nvPr>
        </p:nvSpPr>
        <p:spPr>
          <a:xfrm>
            <a:off x="248285" y="227964"/>
            <a:ext cx="11105515" cy="731259"/>
          </a:xfrm>
        </p:spPr>
        <p:txBody>
          <a:bodyPr>
            <a:normAutofit/>
          </a:bodyPr>
          <a:lstStyle>
            <a:lvl1pPr>
              <a:defRPr sz="3200" b="1">
                <a:solidFill>
                  <a:srgbClr val="026EBE"/>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p:cSld name="内容页">
    <p:spTree>
      <p:nvGrpSpPr>
        <p:cNvPr id="1" name=""/>
        <p:cNvGrpSpPr/>
        <p:nvPr/>
      </p:nvGrpSpPr>
      <p:grpSpPr>
        <a:xfrm>
          <a:off x="0" y="0"/>
          <a:ext cx="0" cy="0"/>
          <a:chOff x="0" y="0"/>
          <a:chExt cx="0" cy="0"/>
        </a:xfrm>
      </p:grpSpPr>
      <p:pic>
        <p:nvPicPr>
          <p:cNvPr id="23" name="549393-PJZSNL-468.jpg" descr="549393-PJZSNL-468.jpg"/>
          <p:cNvPicPr>
            <a:picLocks noChangeAspect="1"/>
          </p:cNvPicPr>
          <p:nvPr/>
        </p:nvPicPr>
        <p:blipFill>
          <a:blip r:embed="rId2"/>
          <a:srcRect l="476" t="42109" r="60" b="48578"/>
          <a:stretch>
            <a:fillRect/>
          </a:stretch>
        </p:blipFill>
        <p:spPr>
          <a:xfrm>
            <a:off x="268" y="1022"/>
            <a:ext cx="12192002" cy="762001"/>
          </a:xfrm>
          <a:prstGeom prst="rect">
            <a:avLst/>
          </a:prstGeom>
          <a:ln w="12700">
            <a:miter lim="400000"/>
            <a:headEnd/>
            <a:tailEnd/>
          </a:ln>
        </p:spPr>
      </p:pic>
      <p:sp>
        <p:nvSpPr>
          <p:cNvPr id="24" name="矩形"/>
          <p:cNvSpPr/>
          <p:nvPr/>
        </p:nvSpPr>
        <p:spPr>
          <a:xfrm>
            <a:off x="2698" y="627"/>
            <a:ext cx="12192954" cy="762002"/>
          </a:xfrm>
          <a:prstGeom prst="rect">
            <a:avLst/>
          </a:prstGeom>
          <a:solidFill>
            <a:srgbClr val="000000">
              <a:alpha val="50000"/>
            </a:srgbClr>
          </a:solidFill>
          <a:ln w="12700">
            <a:miter lim="400000"/>
          </a:ln>
        </p:spPr>
        <p:txBody>
          <a:bodyPr lIns="0" tIns="0" rIns="0" bIns="0" anchor="ctr"/>
          <a:lstStyle/>
          <a:p>
            <a:pPr>
              <a:defRPr sz="3200">
                <a:solidFill>
                  <a:srgbClr val="FFFFFF"/>
                </a:solidFill>
              </a:defRPr>
            </a:pPr>
            <a:endParaRPr sz="1600"/>
          </a:p>
        </p:txBody>
      </p:sp>
      <p:sp>
        <p:nvSpPr>
          <p:cNvPr id="25" name="标题文本"/>
          <p:cNvSpPr txBox="1">
            <a:spLocks noGrp="1"/>
          </p:cNvSpPr>
          <p:nvPr>
            <p:ph type="title" hasCustomPrompt="1"/>
          </p:nvPr>
        </p:nvSpPr>
        <p:spPr>
          <a:xfrm>
            <a:off x="299523" y="106127"/>
            <a:ext cx="10414001" cy="538302"/>
          </a:xfrm>
          <a:prstGeom prst="rect">
            <a:avLst/>
          </a:prstGeom>
        </p:spPr>
        <p:txBody>
          <a:bodyPr anchor="ctr"/>
          <a:lstStyle>
            <a:lvl1pPr algn="l">
              <a:defRPr sz="2700"/>
            </a:lvl1pPr>
          </a:lstStyle>
          <a:p>
            <a:r>
              <a:t>标题文本</a:t>
            </a:r>
          </a:p>
        </p:txBody>
      </p:sp>
      <p:sp>
        <p:nvSpPr>
          <p:cNvPr id="26" name="幻灯片编号"/>
          <p:cNvSpPr txBox="1">
            <a:spLocks noGrp="1"/>
          </p:cNvSpPr>
          <p:nvPr>
            <p:ph type="sldNum" sz="quarter" idx="2"/>
          </p:nvPr>
        </p:nvSpPr>
        <p:spPr>
          <a:xfrm>
            <a:off x="7315200" y="6356350"/>
            <a:ext cx="2844800" cy="368300"/>
          </a:xfrm>
          <a:prstGeom prst="rect">
            <a:avLst/>
          </a:prstGeom>
        </p:spPr>
        <p:txBody>
          <a:bodyPr/>
          <a:lstStyle/>
          <a:p>
            <a:fld id="{86CB4B4D-7CA3-9044-876B-883B54F8677D}" type="slidenum">
              <a:rPr/>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4" Type="http://schemas.openxmlformats.org/officeDocument/2006/relationships/theme" Target="../theme/theme2.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5" Type="http://schemas.openxmlformats.org/officeDocument/2006/relationships/theme" Target="../theme/theme3.xml"/><Relationship Id="rId14" Type="http://schemas.openxmlformats.org/officeDocument/2006/relationships/slideLayout" Target="../slideLayouts/slideLayout40.xml"/><Relationship Id="rId13" Type="http://schemas.openxmlformats.org/officeDocument/2006/relationships/slideLayout" Target="../slideLayouts/slideLayout39.xml"/><Relationship Id="rId12" Type="http://schemas.openxmlformats.org/officeDocument/2006/relationships/slideLayout" Target="../slideLayouts/slideLayout38.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slideLayout" Target="../slideLayouts/slideLayout48.xml"/><Relationship Id="rId7" Type="http://schemas.openxmlformats.org/officeDocument/2006/relationships/slideLayout" Target="../slideLayouts/slideLayout47.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 Id="rId3" Type="http://schemas.openxmlformats.org/officeDocument/2006/relationships/slideLayout" Target="../slideLayouts/slideLayout43.xml"/><Relationship Id="rId2" Type="http://schemas.openxmlformats.org/officeDocument/2006/relationships/slideLayout" Target="../slideLayouts/slideLayout42.xml"/><Relationship Id="rId14" Type="http://schemas.openxmlformats.org/officeDocument/2006/relationships/theme" Target="../theme/theme4.xml"/><Relationship Id="rId13" Type="http://schemas.openxmlformats.org/officeDocument/2006/relationships/slideLayout" Target="../slideLayouts/slideLayout53.xml"/><Relationship Id="rId12" Type="http://schemas.openxmlformats.org/officeDocument/2006/relationships/slideLayout" Target="../slideLayouts/slideLayout52.xml"/><Relationship Id="rId11" Type="http://schemas.openxmlformats.org/officeDocument/2006/relationships/slideLayout" Target="../slideLayouts/slideLayout51.xml"/><Relationship Id="rId10" Type="http://schemas.openxmlformats.org/officeDocument/2006/relationships/slideLayout" Target="../slideLayouts/slideLayout50.xml"/><Relationship Id="rId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jpeg"/><Relationship Id="rId2" Type="http://schemas.openxmlformats.org/officeDocument/2006/relationships/image" Target="../media/image30.GIF"/><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hyperlink" Target="https://cwe.mitre.org/top25/archive/2019/2019_cwe_top25.html" TargetMode="External"/><Relationship Id="rId2" Type="http://schemas.openxmlformats.org/officeDocument/2006/relationships/image" Target="../media/image30.GIF"/><Relationship Id="rId1" Type="http://schemas.openxmlformats.org/officeDocument/2006/relationships/tags" Target="../tags/tag1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4.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4.xml"/><Relationship Id="rId5" Type="http://schemas.openxmlformats.org/officeDocument/2006/relationships/hyperlink" Target="https://www.freebuf.com/vuls/215817.html" TargetMode="External"/><Relationship Id="rId4" Type="http://schemas.openxmlformats.org/officeDocument/2006/relationships/hyperlink" Target="https://www.freebuf.com/articles/system/19059.html" TargetMode="External"/><Relationship Id="rId3" Type="http://schemas.openxmlformats.org/officeDocument/2006/relationships/image" Target="../media/image35.jpeg"/><Relationship Id="rId2" Type="http://schemas.openxmlformats.org/officeDocument/2006/relationships/image" Target="../media/image30.GIF"/><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4.xml"/><Relationship Id="rId2" Type="http://schemas.openxmlformats.org/officeDocument/2006/relationships/image" Target="../media/image30.GIF"/><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4.xml"/><Relationship Id="rId2" Type="http://schemas.openxmlformats.org/officeDocument/2006/relationships/tags" Target="../tags/tag20.xml"/><Relationship Id="rId1" Type="http://schemas.openxmlformats.org/officeDocument/2006/relationships/image" Target="../media/image3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37.png"/><Relationship Id="rId1" Type="http://schemas.openxmlformats.org/officeDocument/2006/relationships/tags" Target="../tags/tag2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38.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4.xml"/><Relationship Id="rId2" Type="http://schemas.openxmlformats.org/officeDocument/2006/relationships/tags" Target="../tags/tag22.xml"/><Relationship Id="rId1"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4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41.png"/><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tags" Target="../tags/tag25.xml"/><Relationship Id="rId2" Type="http://schemas.openxmlformats.org/officeDocument/2006/relationships/image" Target="../media/image42.png"/><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43.png"/><Relationship Id="rId1" Type="http://schemas.openxmlformats.org/officeDocument/2006/relationships/tags" Target="../tags/tag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0" Type="http://schemas.openxmlformats.org/officeDocument/2006/relationships/notesSlide" Target="../notesSlides/notesSlide18.xml"/><Relationship Id="rId1" Type="http://schemas.openxmlformats.org/officeDocument/2006/relationships/tags" Target="../tags/tag27.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0.xml"/><Relationship Id="rId2" Type="http://schemas.openxmlformats.org/officeDocument/2006/relationships/image" Target="../media/image44.png"/><Relationship Id="rId1" Type="http://schemas.openxmlformats.org/officeDocument/2006/relationships/tags" Target="../tags/tag3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48.jpeg"/><Relationship Id="rId1" Type="http://schemas.openxmlformats.org/officeDocument/2006/relationships/tags" Target="../tags/tag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9.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0.png"/></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4.xml"/><Relationship Id="rId7" Type="http://schemas.openxmlformats.org/officeDocument/2006/relationships/image" Target="../media/image57.png"/><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image" Target="../media/image59.png"/><Relationship Id="rId1" Type="http://schemas.openxmlformats.org/officeDocument/2006/relationships/image" Target="../media/image58.png"/></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image" Target="../media/image67.png"/><Relationship Id="rId7" Type="http://schemas.openxmlformats.org/officeDocument/2006/relationships/image" Target="../media/image66.png"/><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image" Target="../media/image67.png"/><Relationship Id="rId7" Type="http://schemas.openxmlformats.org/officeDocument/2006/relationships/image" Target="../media/image66.png"/><Relationship Id="rId6" Type="http://schemas.openxmlformats.org/officeDocument/2006/relationships/image" Target="../media/image68.png"/><Relationship Id="rId5" Type="http://schemas.openxmlformats.org/officeDocument/2006/relationships/image" Target="../media/image64.png"/><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47.xml"/><Relationship Id="rId2" Type="http://schemas.openxmlformats.org/officeDocument/2006/relationships/image" Target="../media/image69.png"/><Relationship Id="rId1" Type="http://schemas.openxmlformats.org/officeDocument/2006/relationships/tags" Target="../tags/tag3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70.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2.png"/><Relationship Id="rId1" Type="http://schemas.openxmlformats.org/officeDocument/2006/relationships/image" Target="../media/image71.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8.xml"/><Relationship Id="rId3" Type="http://schemas.openxmlformats.org/officeDocument/2006/relationships/tags" Target="../tags/tag13.xml"/><Relationship Id="rId2" Type="http://schemas.openxmlformats.org/officeDocument/2006/relationships/image" Target="../media/image8.png"/><Relationship Id="rId1" Type="http://schemas.openxmlformats.org/officeDocument/2006/relationships/image" Target="../media/image7.png"/></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tags" Target="../tags/tag38.xml"/><Relationship Id="rId7" Type="http://schemas.openxmlformats.org/officeDocument/2006/relationships/image" Target="../media/image74.png"/><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0" Type="http://schemas.openxmlformats.org/officeDocument/2006/relationships/notesSlide" Target="../notesSlides/notesSlide21.xml"/><Relationship Id="rId1" Type="http://schemas.openxmlformats.org/officeDocument/2006/relationships/image" Target="../media/image73.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5.png"/></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80.png"/><Relationship Id="rId4" Type="http://schemas.openxmlformats.org/officeDocument/2006/relationships/image" Target="../media/image79.png"/><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1.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8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9" Type="http://schemas.openxmlformats.org/officeDocument/2006/relationships/image" Target="../media/image91.png"/><Relationship Id="rId8" Type="http://schemas.openxmlformats.org/officeDocument/2006/relationships/image" Target="../media/image90.png"/><Relationship Id="rId7" Type="http://schemas.openxmlformats.org/officeDocument/2006/relationships/image" Target="../media/image89.png"/><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3" Type="http://schemas.openxmlformats.org/officeDocument/2006/relationships/image" Target="../media/image85.png"/><Relationship Id="rId2" Type="http://schemas.openxmlformats.org/officeDocument/2006/relationships/image" Target="../media/image84.png"/><Relationship Id="rId18" Type="http://schemas.openxmlformats.org/officeDocument/2006/relationships/slideLayout" Target="../slideLayouts/slideLayout4.xml"/><Relationship Id="rId17" Type="http://schemas.openxmlformats.org/officeDocument/2006/relationships/image" Target="../media/image99.png"/><Relationship Id="rId16" Type="http://schemas.openxmlformats.org/officeDocument/2006/relationships/image" Target="../media/image98.png"/><Relationship Id="rId15" Type="http://schemas.openxmlformats.org/officeDocument/2006/relationships/image" Target="../media/image97.png"/><Relationship Id="rId14" Type="http://schemas.openxmlformats.org/officeDocument/2006/relationships/image" Target="../media/image96.png"/><Relationship Id="rId13" Type="http://schemas.openxmlformats.org/officeDocument/2006/relationships/image" Target="../media/image95.png"/><Relationship Id="rId12" Type="http://schemas.openxmlformats.org/officeDocument/2006/relationships/image" Target="../media/image94.png"/><Relationship Id="rId11" Type="http://schemas.openxmlformats.org/officeDocument/2006/relationships/image" Target="../media/image93.png"/><Relationship Id="rId10" Type="http://schemas.openxmlformats.org/officeDocument/2006/relationships/image" Target="../media/image92.png"/><Relationship Id="rId1" Type="http://schemas.openxmlformats.org/officeDocument/2006/relationships/image" Target="../media/image8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0.xml"/><Relationship Id="rId2" Type="http://schemas.openxmlformats.org/officeDocument/2006/relationships/image" Target="../media/image10.jpeg"/><Relationship Id="rId1" Type="http://schemas.openxmlformats.org/officeDocument/2006/relationships/image" Target="../media/image9.jpe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image" Target="../media/image100.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3.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4.png"/></Relationships>
</file>

<file path=ppt/slides/_rels/slide53.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image" Target="../media/image10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file:///C:\Users\enlink\AppData\Local\Temp\wps\INetCache\9d565a5c7183222db23d0c6c2067a138" TargetMode="External"/><Relationship Id="rId1" Type="http://schemas.openxmlformats.org/officeDocument/2006/relationships/image" Target="../media/image11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5" Type="http://schemas.openxmlformats.org/officeDocument/2006/relationships/slideLayout" Target="../slideLayouts/slideLayout4.xml"/><Relationship Id="rId14" Type="http://schemas.openxmlformats.org/officeDocument/2006/relationships/image" Target="../media/image24.png"/><Relationship Id="rId13" Type="http://schemas.openxmlformats.org/officeDocument/2006/relationships/image" Target="../media/image23.png"/><Relationship Id="rId12" Type="http://schemas.openxmlformats.org/officeDocument/2006/relationships/image" Target="../media/image22.png"/><Relationship Id="rId11" Type="http://schemas.openxmlformats.org/officeDocument/2006/relationships/image" Target="../media/image21.png"/><Relationship Id="rId10" Type="http://schemas.openxmlformats.org/officeDocument/2006/relationships/image" Target="../media/image20.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xml"/><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3"/>
          <p:cNvSpPr>
            <a:spLocks noGrp="1"/>
          </p:cNvSpPr>
          <p:nvPr>
            <p:ph type="ctrTitle"/>
          </p:nvPr>
        </p:nvSpPr>
        <p:spPr>
          <a:xfrm>
            <a:off x="5730240" y="2186940"/>
            <a:ext cx="5240020" cy="895985"/>
          </a:xfrm>
        </p:spPr>
        <p:txBody>
          <a:bodyPr anchor="t">
            <a:normAutofit/>
          </a:bodyPr>
          <a:lstStyle/>
          <a:p>
            <a:pPr fontAlgn="base">
              <a:spcAft>
                <a:spcPct val="0"/>
              </a:spcAft>
            </a:pPr>
            <a:r>
              <a:rPr lang="zh-CN" altLang="en-US" b="1" i="0" smtClean="0"/>
              <a:t>零信任网络安全</a:t>
            </a:r>
            <a:r>
              <a:rPr lang="en-US" altLang="zh-CN" sz="2700" i="0" smtClean="0"/>
              <a:t> </a:t>
            </a:r>
            <a:endParaRPr lang="zh-CN" altLang="en-US" sz="2700" i="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r>
              <a:rPr lang="zh-CN" altLang="en-US" dirty="0">
                <a:latin typeface="+mj-ea"/>
              </a:rPr>
              <a:t>漏洞</a:t>
            </a:r>
            <a:endParaRPr lang="zh-CN" altLang="en-US" dirty="0"/>
          </a:p>
        </p:txBody>
      </p:sp>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6950" y="3390900"/>
            <a:ext cx="38100" cy="762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解密：67年前首个计算机Bug原是只飞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279" y="1651000"/>
            <a:ext cx="4341052" cy="34798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1700" y="1014552"/>
            <a:ext cx="3454400" cy="202870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0100" y="3043258"/>
            <a:ext cx="3657600" cy="2132068"/>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p:cNvSpPr txBox="1"/>
          <p:nvPr/>
        </p:nvSpPr>
        <p:spPr>
          <a:xfrm>
            <a:off x="2091432" y="5520282"/>
            <a:ext cx="8540696" cy="923330"/>
          </a:xfrm>
          <a:prstGeom prst="rect">
            <a:avLst/>
          </a:prstGeom>
          <a:noFill/>
        </p:spPr>
        <p:txBody>
          <a:bodyPr wrap="square">
            <a:spAutoFit/>
          </a:bodyPr>
          <a:lstStyle/>
          <a:p>
            <a:pPr marL="285750" indent="-285750">
              <a:buFont typeface="Wingdings" panose="05000000000000000000" pitchFamily="2" charset="2"/>
              <a:buChar char="l"/>
            </a:pPr>
            <a:r>
              <a:rPr lang="zh-CN" altLang="en-US" dirty="0">
                <a:solidFill>
                  <a:srgbClr val="1A1A1A"/>
                </a:solidFill>
                <a:latin typeface="微软雅黑" panose="020B0503020204020204" pitchFamily="34" charset="-122"/>
                <a:ea typeface="微软雅黑" panose="020B0503020204020204" pitchFamily="34" charset="-122"/>
              </a:rPr>
              <a:t>漏洞也是</a:t>
            </a:r>
            <a:r>
              <a:rPr lang="en-US" altLang="zh-CN" dirty="0">
                <a:solidFill>
                  <a:srgbClr val="1A1A1A"/>
                </a:solidFill>
                <a:latin typeface="微软雅黑" panose="020B0503020204020204" pitchFamily="34" charset="-122"/>
                <a:ea typeface="微软雅黑" panose="020B0503020204020204" pitchFamily="34" charset="-122"/>
              </a:rPr>
              <a:t>Bug</a:t>
            </a:r>
            <a:r>
              <a:rPr lang="zh-CN" altLang="en-US" dirty="0">
                <a:solidFill>
                  <a:srgbClr val="1A1A1A"/>
                </a:solidFill>
                <a:latin typeface="微软雅黑" panose="020B0503020204020204" pitchFamily="34" charset="-122"/>
                <a:ea typeface="微软雅黑" panose="020B0503020204020204" pitchFamily="34" charset="-122"/>
              </a:rPr>
              <a:t>，是可以被利用</a:t>
            </a:r>
            <a:endParaRPr lang="en-US" altLang="zh-CN" dirty="0">
              <a:solidFill>
                <a:srgbClr val="1A1A1A"/>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b="0" i="0" dirty="0">
                <a:solidFill>
                  <a:srgbClr val="1A1A1A"/>
                </a:solidFill>
                <a:effectLst/>
                <a:latin typeface="微软雅黑" panose="020B0503020204020204" pitchFamily="34" charset="-122"/>
                <a:ea typeface="微软雅黑" panose="020B0503020204020204" pitchFamily="34" charset="-122"/>
              </a:rPr>
              <a:t>漏洞永远都没有办法消除，正如</a:t>
            </a:r>
            <a:r>
              <a:rPr lang="en-US" altLang="zh-CN" b="0" i="0" dirty="0">
                <a:solidFill>
                  <a:srgbClr val="1A1A1A"/>
                </a:solidFill>
                <a:effectLst/>
                <a:latin typeface="微软雅黑" panose="020B0503020204020204" pitchFamily="34" charset="-122"/>
                <a:ea typeface="微软雅黑" panose="020B0503020204020204" pitchFamily="34" charset="-122"/>
              </a:rPr>
              <a:t>Bug</a:t>
            </a:r>
            <a:r>
              <a:rPr lang="zh-CN" altLang="en-US" b="0" i="0" dirty="0">
                <a:solidFill>
                  <a:srgbClr val="1A1A1A"/>
                </a:solidFill>
                <a:effectLst/>
                <a:latin typeface="微软雅黑" panose="020B0503020204020204" pitchFamily="34" charset="-122"/>
                <a:ea typeface="微软雅黑" panose="020B0503020204020204" pitchFamily="34" charset="-122"/>
              </a:rPr>
              <a:t>永远都没有办法消除一样</a:t>
            </a:r>
            <a:endParaRPr lang="en-US" altLang="zh-CN" b="0" i="0" dirty="0">
              <a:solidFill>
                <a:srgbClr val="1A1A1A"/>
              </a:solidFill>
              <a:effectLst/>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en-US" altLang="zh-CN" dirty="0">
                <a:solidFill>
                  <a:srgbClr val="1A1A1A"/>
                </a:solidFill>
                <a:latin typeface="微软雅黑" panose="020B0503020204020204" pitchFamily="34" charset="-122"/>
                <a:ea typeface="微软雅黑" panose="020B0503020204020204" pitchFamily="34" charset="-122"/>
              </a:rPr>
              <a:t>0Day</a:t>
            </a:r>
            <a:r>
              <a:rPr lang="zh-CN" altLang="en-US" dirty="0">
                <a:solidFill>
                  <a:srgbClr val="1A1A1A"/>
                </a:solidFill>
                <a:latin typeface="微软雅黑" panose="020B0503020204020204" pitchFamily="34" charset="-122"/>
                <a:ea typeface="微软雅黑" panose="020B0503020204020204" pitchFamily="34" charset="-122"/>
              </a:rPr>
              <a:t>，漏洞利用</a:t>
            </a:r>
            <a:r>
              <a:rPr lang="en-US" altLang="zh-CN" dirty="0">
                <a:solidFill>
                  <a:srgbClr val="1A1A1A"/>
                </a:solidFill>
                <a:latin typeface="微软雅黑" panose="020B0503020204020204" pitchFamily="34" charset="-122"/>
                <a:ea typeface="微软雅黑" panose="020B0503020204020204" pitchFamily="34" charset="-122"/>
              </a:rPr>
              <a:t>(Exploit)</a:t>
            </a:r>
            <a:endParaRPr lang="en-US" altLang="zh-CN" b="0" i="0" dirty="0">
              <a:solidFill>
                <a:srgbClr val="1A1A1A"/>
              </a:solidFill>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r>
              <a:rPr lang="en-US" altLang="zh-CN" dirty="0">
                <a:latin typeface="+mj-ea"/>
              </a:rPr>
              <a:t>CVE </a:t>
            </a:r>
            <a:r>
              <a:rPr lang="zh-CN" altLang="en-US" dirty="0">
                <a:latin typeface="+mj-ea"/>
              </a:rPr>
              <a:t>漏洞 </a:t>
            </a:r>
            <a:r>
              <a:rPr lang="en-US" altLang="zh-CN" dirty="0">
                <a:latin typeface="+mj-ea"/>
              </a:rPr>
              <a:t>TOP25</a:t>
            </a:r>
            <a:r>
              <a:rPr lang="zh-CN" altLang="en-US" dirty="0">
                <a:latin typeface="+mj-ea"/>
              </a:rPr>
              <a:t>（</a:t>
            </a:r>
            <a:r>
              <a:rPr lang="en-US" altLang="zh-CN" dirty="0">
                <a:latin typeface="+mj-ea"/>
              </a:rPr>
              <a:t>2019</a:t>
            </a:r>
            <a:r>
              <a:rPr lang="zh-CN" altLang="en-US" dirty="0">
                <a:latin typeface="+mj-ea"/>
              </a:rPr>
              <a:t>）</a:t>
            </a:r>
            <a:endParaRPr lang="zh-CN" altLang="en-US" dirty="0"/>
          </a:p>
        </p:txBody>
      </p:sp>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6950" y="3390900"/>
            <a:ext cx="38100" cy="76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表格 2"/>
          <p:cNvGraphicFramePr>
            <a:graphicFrameLocks noGrp="1"/>
          </p:cNvGraphicFramePr>
          <p:nvPr/>
        </p:nvGraphicFramePr>
        <p:xfrm>
          <a:off x="1295401" y="959223"/>
          <a:ext cx="7092950" cy="5676860"/>
        </p:xfrm>
        <a:graphic>
          <a:graphicData uri="http://schemas.openxmlformats.org/drawingml/2006/table">
            <a:tbl>
              <a:tblPr/>
              <a:tblGrid>
                <a:gridCol w="938305"/>
                <a:gridCol w="1828900"/>
                <a:gridCol w="2552508"/>
                <a:gridCol w="1773237"/>
              </a:tblGrid>
              <a:tr h="214769">
                <a:tc>
                  <a:txBody>
                    <a:bodyPr/>
                    <a:lstStyle/>
                    <a:p>
                      <a:pPr algn="ctr" fontAlgn="base"/>
                      <a:r>
                        <a:rPr lang="zh-CN" altLang="en-US" sz="1300" b="1" u="none" strike="noStrike" dirty="0">
                          <a:effectLst/>
                          <a:latin typeface="微软雅黑" panose="020B0503020204020204" pitchFamily="34" charset="-122"/>
                          <a:ea typeface="微软雅黑" panose="020B0503020204020204" pitchFamily="34" charset="-122"/>
                        </a:rPr>
                        <a:t>排名</a:t>
                      </a:r>
                      <a:endParaRPr lang="zh-CN" altLang="en-US" sz="1300" b="1" u="none" strike="noStrike" dirty="0">
                        <a:effectLst/>
                        <a:latin typeface="微软雅黑" panose="020B0503020204020204" pitchFamily="34" charset="-122"/>
                        <a:ea typeface="微软雅黑" panose="020B0503020204020204" pitchFamily="34" charset="-122"/>
                      </a:endParaRPr>
                    </a:p>
                  </a:txBody>
                  <a:tcPr marL="19167" marR="19167" marT="9584" marB="9584"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5F5F5"/>
                    </a:solidFill>
                  </a:tcPr>
                </a:tc>
                <a:tc>
                  <a:txBody>
                    <a:bodyPr/>
                    <a:lstStyle/>
                    <a:p>
                      <a:pPr algn="ctr" fontAlgn="base"/>
                      <a:r>
                        <a:rPr lang="en-US" sz="1300" b="1" u="none" strike="noStrike">
                          <a:effectLst/>
                          <a:latin typeface="微软雅黑" panose="020B0503020204020204" pitchFamily="34" charset="-122"/>
                          <a:ea typeface="微软雅黑" panose="020B0503020204020204" pitchFamily="34" charset="-122"/>
                        </a:rPr>
                        <a:t>CWE-ID</a:t>
                      </a:r>
                      <a:endParaRPr lang="en-US" sz="1300" b="1" u="none" strike="noStrike">
                        <a:effectLst/>
                        <a:latin typeface="微软雅黑" panose="020B0503020204020204" pitchFamily="34" charset="-122"/>
                        <a:ea typeface="微软雅黑" panose="020B0503020204020204" pitchFamily="34" charset="-122"/>
                      </a:endParaRPr>
                    </a:p>
                  </a:txBody>
                  <a:tcPr marL="19167" marR="19167" marT="9584" marB="9584"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5F5F5"/>
                    </a:solidFill>
                  </a:tcPr>
                </a:tc>
                <a:tc>
                  <a:txBody>
                    <a:bodyPr/>
                    <a:lstStyle/>
                    <a:p>
                      <a:pPr algn="ctr" fontAlgn="base"/>
                      <a:r>
                        <a:rPr lang="en-US" sz="1300" b="1" u="none" strike="noStrike">
                          <a:effectLst/>
                          <a:latin typeface="微软雅黑" panose="020B0503020204020204" pitchFamily="34" charset="-122"/>
                          <a:ea typeface="微软雅黑" panose="020B0503020204020204" pitchFamily="34" charset="-122"/>
                        </a:rPr>
                        <a:t>CWE</a:t>
                      </a:r>
                      <a:r>
                        <a:rPr lang="zh-CN" altLang="en-US" sz="1300" b="1" u="none" strike="noStrike">
                          <a:effectLst/>
                          <a:latin typeface="微软雅黑" panose="020B0503020204020204" pitchFamily="34" charset="-122"/>
                          <a:ea typeface="微软雅黑" panose="020B0503020204020204" pitchFamily="34" charset="-122"/>
                        </a:rPr>
                        <a:t>类型</a:t>
                      </a:r>
                      <a:endParaRPr lang="zh-CN" altLang="en-US" sz="1300" b="1" u="none" strike="noStrike">
                        <a:effectLst/>
                        <a:latin typeface="微软雅黑" panose="020B0503020204020204" pitchFamily="34" charset="-122"/>
                        <a:ea typeface="微软雅黑" panose="020B0503020204020204" pitchFamily="34" charset="-122"/>
                      </a:endParaRPr>
                    </a:p>
                  </a:txBody>
                  <a:tcPr marL="19167" marR="19167" marT="9584" marB="9584"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5F5F5"/>
                    </a:solidFill>
                  </a:tcPr>
                </a:tc>
                <a:tc>
                  <a:txBody>
                    <a:bodyPr/>
                    <a:lstStyle/>
                    <a:p>
                      <a:pPr algn="ctr" fontAlgn="base"/>
                      <a:r>
                        <a:rPr lang="zh-CN" altLang="en-US" sz="1300" b="1" u="none" strike="noStrike" dirty="0">
                          <a:effectLst/>
                          <a:latin typeface="微软雅黑" panose="020B0503020204020204" pitchFamily="34" charset="-122"/>
                          <a:ea typeface="微软雅黑" panose="020B0503020204020204" pitchFamily="34" charset="-122"/>
                        </a:rPr>
                        <a:t>评分</a:t>
                      </a:r>
                      <a:endParaRPr lang="zh-CN" altLang="en-US" sz="1300" b="1" u="none" strike="noStrike" dirty="0">
                        <a:effectLst/>
                        <a:latin typeface="微软雅黑" panose="020B0503020204020204" pitchFamily="34" charset="-122"/>
                        <a:ea typeface="微软雅黑" panose="020B0503020204020204" pitchFamily="34" charset="-122"/>
                      </a:endParaRPr>
                    </a:p>
                  </a:txBody>
                  <a:tcPr marL="19167" marR="19167" marT="9584" marB="9584"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5F5F5"/>
                    </a:solidFill>
                  </a:tcPr>
                </a:tc>
              </a:tr>
              <a:tr h="403352">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1</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CWE-119</a:t>
                      </a:r>
                      <a:endParaRPr 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对内存缓冲区内的操作限制不当</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75.56</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CWE-79</a:t>
                      </a:r>
                      <a:endParaRPr 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跨站脚本</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45.69</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3</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CWE-20</a:t>
                      </a:r>
                      <a:endParaRPr 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输入验证不当</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43.61</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CWE-200</a:t>
                      </a:r>
                      <a:endParaRPr 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信息泄露</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32.12</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5</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CWE-125</a:t>
                      </a:r>
                      <a:endParaRPr 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越界读取</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26.53</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6</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CWE-89</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SQL</a:t>
                      </a:r>
                      <a:r>
                        <a:rPr lang="zh-CN" altLang="en-US" sz="1300" u="none" strike="noStrike" dirty="0">
                          <a:effectLst/>
                          <a:latin typeface="微软雅黑" panose="020B0503020204020204" pitchFamily="34" charset="-122"/>
                          <a:ea typeface="微软雅黑" panose="020B0503020204020204" pitchFamily="34" charset="-122"/>
                        </a:rPr>
                        <a:t>注入</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24.54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7</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CWE-416</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释放后重用</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17.94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8</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CWE-190</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整数溢出或环绕</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17.35</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9</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CWE-352</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跨站请求伪造</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15.54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10</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CWE-22</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路径遍历</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14.10</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11</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CWE-78</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dirty="0">
                          <a:effectLst/>
                          <a:latin typeface="微软雅黑" panose="020B0503020204020204" pitchFamily="34" charset="-122"/>
                          <a:ea typeface="微软雅黑" panose="020B0503020204020204" pitchFamily="34" charset="-122"/>
                        </a:rPr>
                        <a:t>OS</a:t>
                      </a:r>
                      <a:r>
                        <a:rPr lang="zh-CN" altLang="en-US" sz="1300" u="none" strike="noStrike" dirty="0">
                          <a:effectLst/>
                          <a:latin typeface="微软雅黑" panose="020B0503020204020204" pitchFamily="34" charset="-122"/>
                          <a:ea typeface="微软雅黑" panose="020B0503020204020204" pitchFamily="34" charset="-122"/>
                        </a:rPr>
                        <a:t>命令注入</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11.47</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12</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CWE-787</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越界写入</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11.08</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13</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CWE-287</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授权不当</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10.78</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CWE-476</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空指针逆向引用</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9.74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9934">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15</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CWE-732</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对关键资源的权限分配错误</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6.33</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9934">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16</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CWE-434</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未限制上传威胁类型的文件</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5.50</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62508">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17</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CWE-611</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dirty="0">
                          <a:effectLst/>
                          <a:latin typeface="微软雅黑" panose="020B0503020204020204" pitchFamily="34" charset="-122"/>
                          <a:ea typeface="微软雅黑" panose="020B0503020204020204" pitchFamily="34" charset="-122"/>
                        </a:rPr>
                        <a:t>对</a:t>
                      </a:r>
                      <a:r>
                        <a:rPr lang="en-US" altLang="zh-CN" sz="1300" u="none" strike="noStrike" dirty="0">
                          <a:effectLst/>
                          <a:latin typeface="微软雅黑" panose="020B0503020204020204" pitchFamily="34" charset="-122"/>
                          <a:ea typeface="微软雅黑" panose="020B0503020204020204" pitchFamily="34" charset="-122"/>
                        </a:rPr>
                        <a:t>XML</a:t>
                      </a:r>
                      <a:r>
                        <a:rPr lang="zh-CN" altLang="en-US" sz="1300" u="none" strike="noStrike" dirty="0">
                          <a:effectLst/>
                          <a:latin typeface="微软雅黑" panose="020B0503020204020204" pitchFamily="34" charset="-122"/>
                          <a:ea typeface="微软雅黑" panose="020B0503020204020204" pitchFamily="34" charset="-122"/>
                        </a:rPr>
                        <a:t>外部实体引用限制不当</a:t>
                      </a:r>
                      <a:endParaRPr lang="zh-CN" altLang="en-US"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5.48</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18</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CWE-94</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代码注入</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5.36</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19</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CWE-798</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使用硬编码凭据</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5.12</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20</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CWE-400</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不受控制的资源消耗</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5.04</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9934">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21</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CWE-772</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有效生命期后未能释放资源</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5.04</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22</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CWE-426</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不可信的搜索路径</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4.40</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9934">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23</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CWE-502</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对不可信的数据反序列化</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4.30</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24</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CWE-269</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权限管理不当</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4.23</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r h="206287">
                <a:tc>
                  <a:txBody>
                    <a:bodyPr/>
                    <a:lstStyle/>
                    <a:p>
                      <a:pPr algn="l" fontAlgn="base"/>
                      <a:r>
                        <a:rPr lang="en-US" altLang="zh-CN" sz="1300" u="none" strike="noStrike">
                          <a:effectLst/>
                          <a:latin typeface="微软雅黑" panose="020B0503020204020204" pitchFamily="34" charset="-122"/>
                          <a:ea typeface="微软雅黑" panose="020B0503020204020204" pitchFamily="34" charset="-122"/>
                        </a:rPr>
                        <a:t>25</a:t>
                      </a:r>
                      <a:endParaRPr lang="en-US" altLang="zh-CN"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sz="1300" u="none" strike="noStrike">
                          <a:effectLst/>
                          <a:latin typeface="微软雅黑" panose="020B0503020204020204" pitchFamily="34" charset="-122"/>
                          <a:ea typeface="微软雅黑" panose="020B0503020204020204" pitchFamily="34" charset="-122"/>
                        </a:rPr>
                        <a:t>CWE-295</a:t>
                      </a:r>
                      <a:endParaRPr 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zh-CN" altLang="en-US" sz="1300" u="none" strike="noStrike">
                          <a:effectLst/>
                          <a:latin typeface="微软雅黑" panose="020B0503020204020204" pitchFamily="34" charset="-122"/>
                          <a:ea typeface="微软雅黑" panose="020B0503020204020204" pitchFamily="34" charset="-122"/>
                        </a:rPr>
                        <a:t>证书验证不当</a:t>
                      </a:r>
                      <a:endParaRPr lang="zh-CN" altLang="en-US" sz="1300" u="none" strike="noStrike">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c>
                  <a:txBody>
                    <a:bodyPr/>
                    <a:lstStyle/>
                    <a:p>
                      <a:pPr algn="l" fontAlgn="base"/>
                      <a:r>
                        <a:rPr lang="en-US" altLang="zh-CN" sz="1300" u="none" strike="noStrike" dirty="0">
                          <a:effectLst/>
                          <a:latin typeface="微软雅黑" panose="020B0503020204020204" pitchFamily="34" charset="-122"/>
                          <a:ea typeface="微软雅黑" panose="020B0503020204020204" pitchFamily="34" charset="-122"/>
                        </a:rPr>
                        <a:t>4.06</a:t>
                      </a:r>
                      <a:endParaRPr lang="en-US" altLang="zh-CN" sz="1300" u="none" strike="noStrike" dirty="0">
                        <a:effectLst/>
                        <a:latin typeface="微软雅黑" panose="020B0503020204020204" pitchFamily="34" charset="-122"/>
                        <a:ea typeface="微软雅黑" panose="020B0503020204020204" pitchFamily="34" charset="-122"/>
                      </a:endParaRPr>
                    </a:p>
                  </a:txBody>
                  <a:tcPr marL="4992" marR="4992" marT="4992" marB="4992" anchor="ctr">
                    <a:lnL w="4763" cap="flat" cmpd="sng" algn="ctr">
                      <a:solidFill>
                        <a:srgbClr val="CCCCCC"/>
                      </a:solidFill>
                      <a:prstDash val="solid"/>
                      <a:round/>
                      <a:headEnd type="none" w="med" len="med"/>
                      <a:tailEnd type="none" w="med" len="med"/>
                    </a:lnL>
                    <a:lnR w="4763" cap="flat" cmpd="sng" algn="ctr">
                      <a:solidFill>
                        <a:srgbClr val="CCCCCC"/>
                      </a:solidFill>
                      <a:prstDash val="solid"/>
                      <a:round/>
                      <a:headEnd type="none" w="med" len="med"/>
                      <a:tailEnd type="none" w="med" len="med"/>
                    </a:lnR>
                    <a:lnT w="4763" cap="flat" cmpd="sng" algn="ctr">
                      <a:solidFill>
                        <a:srgbClr val="CCCCCC"/>
                      </a:solidFill>
                      <a:prstDash val="solid"/>
                      <a:round/>
                      <a:headEnd type="none" w="med" len="med"/>
                      <a:tailEnd type="none" w="med" len="med"/>
                    </a:lnT>
                    <a:lnB w="4763" cap="flat" cmpd="sng" algn="ctr">
                      <a:solidFill>
                        <a:srgbClr val="CCCCCC"/>
                      </a:solidFill>
                      <a:prstDash val="solid"/>
                      <a:round/>
                      <a:headEnd type="none" w="med" len="med"/>
                      <a:tailEnd type="none" w="med" len="med"/>
                    </a:lnB>
                    <a:solidFill>
                      <a:srgbClr val="FFFFFF"/>
                    </a:solidFill>
                  </a:tcPr>
                </a:tc>
              </a:tr>
            </a:tbl>
          </a:graphicData>
        </a:graphic>
      </p:graphicFrame>
      <p:sp>
        <p:nvSpPr>
          <p:cNvPr id="11" name="文本框 10"/>
          <p:cNvSpPr txBox="1"/>
          <p:nvPr/>
        </p:nvSpPr>
        <p:spPr>
          <a:xfrm>
            <a:off x="8515351" y="6168371"/>
            <a:ext cx="3016249" cy="523220"/>
          </a:xfrm>
          <a:prstGeom prst="rect">
            <a:avLst/>
          </a:prstGeom>
          <a:noFill/>
        </p:spPr>
        <p:txBody>
          <a:bodyPr wrap="square">
            <a:spAutoFit/>
          </a:bodyPr>
          <a:lstStyle/>
          <a:p>
            <a:r>
              <a:rPr lang="en-US" altLang="zh-CN" sz="1400" i="1" dirty="0">
                <a:solidFill>
                  <a:schemeClr val="tx1">
                    <a:lumMod val="65000"/>
                    <a:lumOff val="35000"/>
                  </a:schemeClr>
                </a:solidFill>
                <a:hlinkClick r:id="rId3"/>
              </a:rPr>
              <a:t>https://cwe.mitre.org/top25/archive/2019/2019_cwe_top25.html</a:t>
            </a:r>
            <a:endParaRPr lang="zh-CN" altLang="en-US" sz="1400" i="1" dirty="0">
              <a:solidFill>
                <a:schemeClr val="tx1">
                  <a:lumMod val="65000"/>
                  <a:lumOff val="3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585216"/>
            <a:ext cx="10515600" cy="1325563"/>
          </a:xfrm>
        </p:spPr>
        <p:txBody>
          <a:bodyPr vert="horz" lIns="91440" tIns="45720" rIns="91440" bIns="45720" rtlCol="0" anchor="ctr">
            <a:normAutofit/>
          </a:bodyPr>
          <a:lstStyle/>
          <a:p>
            <a:r>
              <a:rPr lang="en-US" altLang="zh-CN" sz="4400">
                <a:solidFill>
                  <a:schemeClr val="bg1"/>
                </a:solidFill>
                <a:latin typeface="+mj-lt"/>
                <a:ea typeface="+mj-ea"/>
              </a:rPr>
              <a:t>DDoS</a:t>
            </a:r>
            <a:endParaRPr lang="en-US" altLang="zh-CN" sz="4400">
              <a:solidFill>
                <a:schemeClr val="bg1"/>
              </a:solidFill>
              <a:latin typeface="+mj-lt"/>
              <a:ea typeface="+mj-ea"/>
            </a:endParaRPr>
          </a:p>
        </p:txBody>
      </p:sp>
      <p:pic>
        <p:nvPicPr>
          <p:cNvPr id="13314"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6684" r="3" b="6687"/>
          <a:stretch>
            <a:fillRect/>
          </a:stretch>
        </p:blipFill>
        <p:spPr bwMode="auto">
          <a:xfrm>
            <a:off x="1095374" y="1751530"/>
            <a:ext cx="5982081" cy="3511032"/>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7546848" y="1602377"/>
            <a:ext cx="3803904" cy="3660185"/>
          </a:xfrm>
          <a:prstGeom prst="rect">
            <a:avLst/>
          </a:prstGeom>
        </p:spPr>
        <p:txBody>
          <a:bodyPr vert="horz" lIns="91440" tIns="45720" rIns="91440" bIns="45720" rtlCol="0" anchor="ctr">
            <a:normAutofit/>
          </a:bodyPr>
          <a:lstStyle/>
          <a:p>
            <a:pPr marL="285750" indent="-228600">
              <a:lnSpc>
                <a:spcPct val="90000"/>
              </a:lnSpc>
              <a:spcAft>
                <a:spcPts val="600"/>
              </a:spcAft>
              <a:buFont typeface="Arial" panose="020B0604020202020204" pitchFamily="34" charset="0"/>
              <a:buChar char="•"/>
            </a:pPr>
            <a:r>
              <a:rPr lang="en-US" altLang="zh-CN" sz="2200" b="0" i="0">
                <a:effectLst/>
              </a:rPr>
              <a:t>DoS</a:t>
            </a:r>
            <a:r>
              <a:rPr lang="zh-CN" altLang="en-US" sz="2200" b="0" i="0">
                <a:effectLst/>
              </a:rPr>
              <a:t>是</a:t>
            </a:r>
            <a:r>
              <a:rPr lang="en-US" altLang="zh-CN" sz="2200" b="0" i="0">
                <a:effectLst/>
              </a:rPr>
              <a:t>Denial of Service</a:t>
            </a:r>
            <a:r>
              <a:rPr lang="zh-CN" altLang="en-US" sz="2200" b="0" i="0">
                <a:effectLst/>
              </a:rPr>
              <a:t>的简称，即拒绝服务，造成</a:t>
            </a:r>
            <a:r>
              <a:rPr lang="en-US" altLang="zh-CN" sz="2200" b="0" i="0">
                <a:effectLst/>
              </a:rPr>
              <a:t>DoS</a:t>
            </a:r>
            <a:r>
              <a:rPr lang="zh-CN" altLang="en-US" sz="2200" b="0" i="0">
                <a:effectLst/>
              </a:rPr>
              <a:t>的攻击行为被称为</a:t>
            </a:r>
            <a:r>
              <a:rPr lang="en-US" altLang="zh-CN" sz="2200" b="0" i="0">
                <a:effectLst/>
              </a:rPr>
              <a:t>DoS</a:t>
            </a:r>
            <a:r>
              <a:rPr lang="zh-CN" altLang="en-US" sz="2200" b="0" i="0">
                <a:effectLst/>
              </a:rPr>
              <a:t>攻击，其目的是使计算机或网络无法提供正常的服务。最常见的</a:t>
            </a:r>
            <a:r>
              <a:rPr lang="en-US" altLang="zh-CN" sz="2200" b="0" i="0">
                <a:effectLst/>
              </a:rPr>
              <a:t>DoS</a:t>
            </a:r>
            <a:r>
              <a:rPr lang="zh-CN" altLang="en-US" sz="2200" b="0" i="0">
                <a:effectLst/>
              </a:rPr>
              <a:t>攻击有计算机网络宽带攻击和连通性攻击</a:t>
            </a:r>
            <a:endParaRPr lang="en-US" altLang="zh-CN" sz="2200" b="0" i="0">
              <a:effectLst/>
            </a:endParaRPr>
          </a:p>
          <a:p>
            <a:pPr marL="285750" indent="-228600">
              <a:lnSpc>
                <a:spcPct val="90000"/>
              </a:lnSpc>
              <a:spcAft>
                <a:spcPts val="600"/>
              </a:spcAft>
              <a:buFont typeface="Arial" panose="020B0604020202020204" pitchFamily="34" charset="0"/>
              <a:buChar char="•"/>
            </a:pPr>
            <a:r>
              <a:rPr lang="en-US" altLang="zh-CN" sz="2200"/>
              <a:t>DDoS </a:t>
            </a:r>
            <a:r>
              <a:rPr lang="zh-CN" altLang="en-US" sz="2200"/>
              <a:t>分布式拒绝服务攻击，无法规避，只能通过流量清洗中心进行缓解</a:t>
            </a:r>
            <a:endParaRPr lang="en-US" altLang="zh-CN" sz="2200"/>
          </a:p>
        </p:txBody>
      </p:sp>
      <p:sp>
        <p:nvSpPr>
          <p:cNvPr id="8" name="标题 7"/>
          <p:cNvSpPr>
            <a:spLocks noGrp="1"/>
          </p:cNvSpPr>
          <p:nvPr/>
        </p:nvSpPr>
        <p:spPr>
          <a:xfrm>
            <a:off x="248285" y="227964"/>
            <a:ext cx="11105515" cy="731259"/>
          </a:xfrm>
          <a:prstGeom prst="rect">
            <a:avLst/>
          </a:prstGeom>
          <a:noFill/>
          <a:ln>
            <a:noFill/>
          </a:ln>
        </p:spPr>
        <p:txBody>
          <a:bodyPr vert="horz" wrap="square" lIns="91440" tIns="45720" rIns="91440" bIns="45720" numCol="1" anchor="ctr" anchorCtr="0" compatLnSpc="1">
            <a:normAutofit/>
          </a:bodyPr>
          <a:lstStyle>
            <a:lvl1pPr algn="l" rtl="0" fontAlgn="base">
              <a:lnSpc>
                <a:spcPct val="90000"/>
              </a:lnSpc>
              <a:spcBef>
                <a:spcPct val="0"/>
              </a:spcBef>
              <a:spcAft>
                <a:spcPct val="0"/>
              </a:spcAft>
              <a:defRPr sz="3200" b="1" kern="1200">
                <a:solidFill>
                  <a:srgbClr val="026EBE"/>
                </a:solidFill>
                <a:latin typeface="微软雅黑" panose="020B0503020204020204" pitchFamily="34" charset="-122"/>
                <a:ea typeface="微软雅黑" panose="020B0503020204020204" pitchFamily="34" charset="-122"/>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dirty="0">
                <a:latin typeface="+mj-ea"/>
              </a:rPr>
              <a:t>DDOS</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r>
              <a:rPr lang="en-US" altLang="zh-CN" dirty="0"/>
              <a:t>APT(</a:t>
            </a:r>
            <a:r>
              <a:rPr lang="en-US" altLang="zh-CN" b="0" i="0" dirty="0">
                <a:solidFill>
                  <a:srgbClr val="333333"/>
                </a:solidFill>
                <a:effectLst/>
              </a:rPr>
              <a:t>Advanced Persistent Threat </a:t>
            </a:r>
            <a:r>
              <a:rPr lang="zh-CN" altLang="en-US" b="0" i="0" dirty="0">
                <a:solidFill>
                  <a:srgbClr val="333333"/>
                </a:solidFill>
                <a:effectLst/>
              </a:rPr>
              <a:t>高级持续性威胁</a:t>
            </a:r>
            <a:r>
              <a:rPr lang="en-US" altLang="zh-CN" dirty="0"/>
              <a:t>)</a:t>
            </a:r>
            <a:endParaRPr lang="zh-CN" altLang="en-US" dirty="0"/>
          </a:p>
        </p:txBody>
      </p:sp>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6950" y="3390900"/>
            <a:ext cx="38100" cy="762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资料图：震网病毒传染过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134" y="1635523"/>
            <a:ext cx="6418470" cy="4280971"/>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7470774" y="4654550"/>
            <a:ext cx="4394201" cy="646331"/>
          </a:xfrm>
          <a:prstGeom prst="rect">
            <a:avLst/>
          </a:prstGeom>
          <a:noFill/>
        </p:spPr>
        <p:txBody>
          <a:bodyPr wrap="square">
            <a:spAutoFit/>
          </a:bodyPr>
          <a:lstStyle/>
          <a:p>
            <a:r>
              <a:rPr lang="en-US" altLang="zh-CN" i="1" dirty="0">
                <a:solidFill>
                  <a:schemeClr val="tx1">
                    <a:lumMod val="50000"/>
                    <a:lumOff val="50000"/>
                  </a:schemeClr>
                </a:solidFill>
                <a:hlinkClick r:id="rId4"/>
              </a:rPr>
              <a:t>https://www.freebuf.com/articles/system/19059.html</a:t>
            </a:r>
            <a:endParaRPr lang="zh-CN" altLang="en-US" i="1" dirty="0">
              <a:solidFill>
                <a:schemeClr val="tx1">
                  <a:lumMod val="50000"/>
                  <a:lumOff val="50000"/>
                </a:schemeClr>
              </a:solidFill>
            </a:endParaRPr>
          </a:p>
        </p:txBody>
      </p:sp>
      <p:sp>
        <p:nvSpPr>
          <p:cNvPr id="11" name="文本框 10"/>
          <p:cNvSpPr txBox="1"/>
          <p:nvPr/>
        </p:nvSpPr>
        <p:spPr>
          <a:xfrm>
            <a:off x="7470774" y="5413812"/>
            <a:ext cx="4250346" cy="646331"/>
          </a:xfrm>
          <a:prstGeom prst="rect">
            <a:avLst/>
          </a:prstGeom>
          <a:noFill/>
        </p:spPr>
        <p:txBody>
          <a:bodyPr wrap="square">
            <a:spAutoFit/>
          </a:bodyPr>
          <a:lstStyle/>
          <a:p>
            <a:r>
              <a:rPr lang="en-US" altLang="zh-CN" i="1" dirty="0">
                <a:solidFill>
                  <a:schemeClr val="tx1">
                    <a:lumMod val="50000"/>
                    <a:lumOff val="50000"/>
                  </a:schemeClr>
                </a:solidFill>
                <a:hlinkClick r:id="rId5"/>
              </a:rPr>
              <a:t>https://www.freebuf.com/vuls/215817.html</a:t>
            </a:r>
            <a:endParaRPr lang="zh-CN" altLang="en-US" i="1" dirty="0">
              <a:solidFill>
                <a:schemeClr val="tx1">
                  <a:lumMod val="50000"/>
                  <a:lumOff val="50000"/>
                </a:schemeClr>
              </a:solidFill>
            </a:endParaRPr>
          </a:p>
        </p:txBody>
      </p:sp>
      <p:sp>
        <p:nvSpPr>
          <p:cNvPr id="14" name="文本框 13"/>
          <p:cNvSpPr txBox="1"/>
          <p:nvPr/>
        </p:nvSpPr>
        <p:spPr>
          <a:xfrm>
            <a:off x="7412036" y="1894861"/>
            <a:ext cx="4394201" cy="2308324"/>
          </a:xfrm>
          <a:prstGeom prst="rect">
            <a:avLst/>
          </a:prstGeom>
          <a:noFill/>
        </p:spPr>
        <p:txBody>
          <a:bodyPr wrap="square">
            <a:spAutoFit/>
          </a:bodyPr>
          <a:lstStyle/>
          <a:p>
            <a:r>
              <a:rPr lang="zh-CN" altLang="en-US" b="1" i="0" dirty="0">
                <a:solidFill>
                  <a:srgbClr val="333333"/>
                </a:solidFill>
                <a:effectLst/>
                <a:latin typeface="微软雅黑" panose="020B0503020204020204" pitchFamily="34" charset="-122"/>
                <a:ea typeface="微软雅黑" panose="020B0503020204020204" pitchFamily="34" charset="-122"/>
              </a:rPr>
              <a:t>震网</a:t>
            </a:r>
            <a:r>
              <a:rPr lang="zh-CN" altLang="en-US" b="1" dirty="0">
                <a:solidFill>
                  <a:srgbClr val="333333"/>
                </a:solidFill>
                <a:latin typeface="微软雅黑" panose="020B0503020204020204" pitchFamily="34" charset="-122"/>
                <a:ea typeface="微软雅黑" panose="020B0503020204020204" pitchFamily="34" charset="-122"/>
              </a:rPr>
              <a:t>行动</a:t>
            </a:r>
            <a:r>
              <a:rPr lang="en-US" altLang="zh-CN" b="1" i="0" dirty="0">
                <a:solidFill>
                  <a:srgbClr val="333333"/>
                </a:solidFill>
                <a:effectLst/>
                <a:latin typeface="微软雅黑" panose="020B0503020204020204" pitchFamily="34" charset="-122"/>
                <a:ea typeface="微软雅黑" panose="020B0503020204020204" pitchFamily="34" charset="-122"/>
              </a:rPr>
              <a:t>(Stuxnet)</a:t>
            </a:r>
            <a:endParaRPr lang="en-US" altLang="zh-CN" b="1" i="0" dirty="0">
              <a:solidFill>
                <a:srgbClr val="333333"/>
              </a:solidFill>
              <a:effectLst/>
              <a:latin typeface="微软雅黑" panose="020B0503020204020204" pitchFamily="34" charset="-122"/>
              <a:ea typeface="微软雅黑" panose="020B0503020204020204" pitchFamily="34" charset="-122"/>
            </a:endParaRPr>
          </a:p>
          <a:p>
            <a:r>
              <a:rPr lang="zh-CN" altLang="en-US" b="0" i="0" dirty="0">
                <a:solidFill>
                  <a:srgbClr val="333333"/>
                </a:solidFill>
                <a:effectLst/>
                <a:latin typeface="微软雅黑" panose="020B0503020204020204" pitchFamily="34" charset="-122"/>
                <a:ea typeface="微软雅黑" panose="020B0503020204020204" pitchFamily="34" charset="-122"/>
              </a:rPr>
              <a:t>感染外部主机；然后感染</a:t>
            </a:r>
            <a:r>
              <a:rPr lang="en-US" altLang="zh-CN" b="0" i="0" dirty="0">
                <a:solidFill>
                  <a:srgbClr val="333333"/>
                </a:solidFill>
                <a:effectLst/>
                <a:latin typeface="微软雅黑" panose="020B0503020204020204" pitchFamily="34" charset="-122"/>
                <a:ea typeface="微软雅黑" panose="020B0503020204020204" pitchFamily="34" charset="-122"/>
              </a:rPr>
              <a:t>U</a:t>
            </a:r>
            <a:r>
              <a:rPr lang="zh-CN" altLang="en-US" b="0" i="0" dirty="0">
                <a:solidFill>
                  <a:srgbClr val="333333"/>
                </a:solidFill>
                <a:effectLst/>
                <a:latin typeface="微软雅黑" panose="020B0503020204020204" pitchFamily="34" charset="-122"/>
                <a:ea typeface="微软雅黑" panose="020B0503020204020204" pitchFamily="34" charset="-122"/>
              </a:rPr>
              <a:t>盘，利用快捷方式文件解析漏洞</a:t>
            </a:r>
            <a:r>
              <a:rPr lang="en-US" altLang="zh-CN" b="0" i="0" dirty="0">
                <a:solidFill>
                  <a:srgbClr val="333333"/>
                </a:solidFill>
                <a:effectLst/>
                <a:latin typeface="微软雅黑" panose="020B0503020204020204" pitchFamily="34" charset="-122"/>
                <a:ea typeface="微软雅黑" panose="020B0503020204020204" pitchFamily="34" charset="-122"/>
              </a:rPr>
              <a:t>(MS10-046)</a:t>
            </a:r>
            <a:r>
              <a:rPr lang="zh-CN" altLang="en-US" b="0" i="0" dirty="0">
                <a:solidFill>
                  <a:srgbClr val="333333"/>
                </a:solidFill>
                <a:effectLst/>
                <a:latin typeface="微软雅黑" panose="020B0503020204020204" pitchFamily="34" charset="-122"/>
                <a:ea typeface="微软雅黑" panose="020B0503020204020204" pitchFamily="34" charset="-122"/>
              </a:rPr>
              <a:t>，传播到内部网络；在内网中，通过快捷方式解析漏洞、</a:t>
            </a:r>
            <a:r>
              <a:rPr lang="en-US" altLang="zh-CN" b="0" i="0" dirty="0">
                <a:solidFill>
                  <a:srgbClr val="333333"/>
                </a:solidFill>
                <a:effectLst/>
                <a:latin typeface="微软雅黑" panose="020B0503020204020204" pitchFamily="34" charset="-122"/>
                <a:ea typeface="微软雅黑" panose="020B0503020204020204" pitchFamily="34" charset="-122"/>
              </a:rPr>
              <a:t>RPC</a:t>
            </a:r>
            <a:r>
              <a:rPr lang="zh-CN" altLang="en-US" b="0" i="0" dirty="0">
                <a:solidFill>
                  <a:srgbClr val="333333"/>
                </a:solidFill>
                <a:effectLst/>
                <a:latin typeface="微软雅黑" panose="020B0503020204020204" pitchFamily="34" charset="-122"/>
                <a:ea typeface="微软雅黑" panose="020B0503020204020204" pitchFamily="34" charset="-122"/>
              </a:rPr>
              <a:t>远程执行漏洞</a:t>
            </a:r>
            <a:r>
              <a:rPr lang="en-US" altLang="zh-CN" b="0" i="0" dirty="0">
                <a:solidFill>
                  <a:srgbClr val="333333"/>
                </a:solidFill>
                <a:effectLst/>
                <a:latin typeface="微软雅黑" panose="020B0503020204020204" pitchFamily="34" charset="-122"/>
                <a:ea typeface="微软雅黑" panose="020B0503020204020204" pitchFamily="34" charset="-122"/>
              </a:rPr>
              <a:t>(MS08-067)</a:t>
            </a:r>
            <a:r>
              <a:rPr lang="zh-CN" altLang="en-US" b="0" i="0" dirty="0">
                <a:solidFill>
                  <a:srgbClr val="333333"/>
                </a:solidFill>
                <a:effectLst/>
                <a:latin typeface="微软雅黑" panose="020B0503020204020204" pitchFamily="34" charset="-122"/>
                <a:ea typeface="微软雅黑" panose="020B0503020204020204" pitchFamily="34" charset="-122"/>
              </a:rPr>
              <a:t>、打印机后台程序服务漏洞</a:t>
            </a:r>
            <a:r>
              <a:rPr lang="en-US" altLang="zh-CN" b="0" i="0" dirty="0">
                <a:solidFill>
                  <a:srgbClr val="333333"/>
                </a:solidFill>
                <a:effectLst/>
                <a:latin typeface="微软雅黑" panose="020B0503020204020204" pitchFamily="34" charset="-122"/>
                <a:ea typeface="微软雅黑" panose="020B0503020204020204" pitchFamily="34" charset="-122"/>
              </a:rPr>
              <a:t>(MS10-061)</a:t>
            </a:r>
            <a:r>
              <a:rPr lang="zh-CN" altLang="en-US" b="0" i="0" dirty="0">
                <a:solidFill>
                  <a:srgbClr val="333333"/>
                </a:solidFill>
                <a:effectLst/>
                <a:latin typeface="微软雅黑" panose="020B0503020204020204" pitchFamily="34" charset="-122"/>
                <a:ea typeface="微软雅黑" panose="020B0503020204020204" pitchFamily="34" charset="-122"/>
              </a:rPr>
              <a:t>，实现联网主机之间的传播；最后抵达安装了</a:t>
            </a:r>
            <a:r>
              <a:rPr lang="en-US" altLang="zh-CN" b="0" i="0" dirty="0">
                <a:solidFill>
                  <a:srgbClr val="333333"/>
                </a:solidFill>
                <a:effectLst/>
                <a:latin typeface="微软雅黑" panose="020B0503020204020204" pitchFamily="34" charset="-122"/>
                <a:ea typeface="微软雅黑" panose="020B0503020204020204" pitchFamily="34" charset="-122"/>
              </a:rPr>
              <a:t>WinCC</a:t>
            </a:r>
            <a:r>
              <a:rPr lang="zh-CN" altLang="en-US" b="0" i="0" dirty="0">
                <a:solidFill>
                  <a:srgbClr val="333333"/>
                </a:solidFill>
                <a:effectLst/>
                <a:latin typeface="微软雅黑" panose="020B0503020204020204" pitchFamily="34" charset="-122"/>
                <a:ea typeface="微软雅黑" panose="020B0503020204020204" pitchFamily="34" charset="-122"/>
              </a:rPr>
              <a:t>软件的主机，展开攻击。</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r>
              <a:rPr lang="zh-CN" altLang="en-US" dirty="0">
                <a:latin typeface="+mj-ea"/>
              </a:rPr>
              <a:t>攻防</a:t>
            </a:r>
            <a:endParaRPr lang="zh-CN" altLang="en-US" dirty="0"/>
          </a:p>
        </p:txBody>
      </p:sp>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5550" y="3137027"/>
            <a:ext cx="38100" cy="76200"/>
          </a:xfrm>
          <a:prstGeom prst="rect">
            <a:avLst/>
          </a:prstGeom>
          <a:noFill/>
          <a:extLst>
            <a:ext uri="{909E8E84-426E-40DD-AFC4-6F175D3DCCD1}">
              <a14:hiddenFill xmlns:a14="http://schemas.microsoft.com/office/drawing/2010/main">
                <a:solidFill>
                  <a:srgbClr val="FFFFFF"/>
                </a:solidFill>
              </a14:hiddenFill>
            </a:ext>
          </a:extLst>
        </p:spPr>
      </p:pic>
      <p:sp>
        <p:nvSpPr>
          <p:cNvPr id="9" name="11 Rectángulo"/>
          <p:cNvSpPr/>
          <p:nvPr/>
        </p:nvSpPr>
        <p:spPr>
          <a:xfrm>
            <a:off x="1464338" y="1761723"/>
            <a:ext cx="2634893" cy="1049867"/>
          </a:xfrm>
          <a:prstGeom prst="rect">
            <a:avLst/>
          </a:prstGeom>
          <a:solidFill>
            <a:srgbClr val="002060"/>
          </a:solidFill>
          <a:ln>
            <a:noFill/>
          </a:ln>
          <a:effectLst/>
        </p:spPr>
        <p:style>
          <a:lnRef idx="3">
            <a:schemeClr val="lt1"/>
          </a:lnRef>
          <a:fillRef idx="1">
            <a:schemeClr val="accent4"/>
          </a:fillRef>
          <a:effectRef idx="1">
            <a:schemeClr val="accent4"/>
          </a:effectRef>
          <a:fontRef idx="minor">
            <a:schemeClr val="lt1"/>
          </a:fontRef>
        </p:style>
        <p:txBody>
          <a:bodyPr lIns="91419" tIns="45708" rIns="91419" bIns="45708"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sz="1600" b="1" kern="0" noProof="1">
                <a:solidFill>
                  <a:schemeClr val="bg1"/>
                </a:solidFill>
                <a:latin typeface="微软雅黑" panose="020B0503020204020204" pitchFamily="34" charset="-122"/>
                <a:ea typeface="微软雅黑" panose="020B0503020204020204" pitchFamily="34" charset="-122"/>
              </a:rPr>
              <a:t>杀毒</a:t>
            </a:r>
            <a:endParaRPr lang="en-US" altLang="zh-CN" sz="1600" b="1" kern="0" noProof="1">
              <a:solidFill>
                <a:schemeClr val="bg1"/>
              </a:solidFill>
              <a:latin typeface="微软雅黑" panose="020B0503020204020204" pitchFamily="34" charset="-122"/>
              <a:ea typeface="微软雅黑" panose="020B0503020204020204" pitchFamily="34" charset="-122"/>
            </a:endParaRPr>
          </a:p>
        </p:txBody>
      </p:sp>
      <p:sp>
        <p:nvSpPr>
          <p:cNvPr id="11" name="矩形 21"/>
          <p:cNvSpPr>
            <a:spLocks noChangeArrowheads="1"/>
          </p:cNvSpPr>
          <p:nvPr/>
        </p:nvSpPr>
        <p:spPr bwMode="auto">
          <a:xfrm>
            <a:off x="1618377" y="3225800"/>
            <a:ext cx="1963999"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1 </a:t>
            </a:r>
            <a:r>
              <a:rPr lang="zh-CN" altLang="en-US" sz="1600" b="1" dirty="0">
                <a:latin typeface="微软雅黑" panose="020B0503020204020204" pitchFamily="34" charset="-122"/>
                <a:ea typeface="微软雅黑" panose="020B0503020204020204" pitchFamily="34" charset="-122"/>
              </a:rPr>
              <a:t>特征码</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杀毒引擎</a:t>
            </a:r>
            <a:endParaRPr lang="en-US" altLang="zh-CN" sz="1600" b="1" dirty="0">
              <a:latin typeface="微软雅黑" panose="020B0503020204020204" pitchFamily="34" charset="-122"/>
              <a:ea typeface="微软雅黑" panose="020B0503020204020204" pitchFamily="34" charset="-122"/>
            </a:endParaRPr>
          </a:p>
        </p:txBody>
      </p:sp>
      <p:sp>
        <p:nvSpPr>
          <p:cNvPr id="13" name="42 Rectángulo"/>
          <p:cNvSpPr/>
          <p:nvPr/>
        </p:nvSpPr>
        <p:spPr>
          <a:xfrm>
            <a:off x="4759503" y="1808214"/>
            <a:ext cx="2634893" cy="1049867"/>
          </a:xfrm>
          <a:prstGeom prst="rect">
            <a:avLst/>
          </a:prstGeom>
          <a:solidFill>
            <a:srgbClr val="C00000"/>
          </a:solidFill>
          <a:ln>
            <a:noFill/>
          </a:ln>
          <a:effectLst/>
        </p:spPr>
        <p:style>
          <a:lnRef idx="3">
            <a:schemeClr val="lt1"/>
          </a:lnRef>
          <a:fillRef idx="1">
            <a:schemeClr val="accent4"/>
          </a:fillRef>
          <a:effectRef idx="1">
            <a:schemeClr val="accent4"/>
          </a:effectRef>
          <a:fontRef idx="minor">
            <a:schemeClr val="lt1"/>
          </a:fontRef>
        </p:style>
        <p:txBody>
          <a:bodyPr lIns="91419" tIns="45708" rIns="91419" bIns="45708" anchor="ctr"/>
          <a:lstStyle/>
          <a:p>
            <a:pPr algn="ctr">
              <a:defRPr/>
            </a:pPr>
            <a:r>
              <a:rPr lang="zh-CN" altLang="en-US" sz="1600" b="1" kern="0" noProof="1">
                <a:solidFill>
                  <a:schemeClr val="bg1"/>
                </a:solidFill>
                <a:latin typeface="微软雅黑" panose="020B0503020204020204" pitchFamily="34" charset="-122"/>
                <a:ea typeface="微软雅黑" panose="020B0503020204020204" pitchFamily="34" charset="-122"/>
              </a:rPr>
              <a:t>补丁</a:t>
            </a:r>
            <a:endParaRPr lang="en-US" altLang="zh-CN" sz="1065"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25"/>
          <p:cNvSpPr>
            <a:spLocks noChangeArrowheads="1"/>
          </p:cNvSpPr>
          <p:nvPr/>
        </p:nvSpPr>
        <p:spPr bwMode="auto">
          <a:xfrm>
            <a:off x="5112595" y="3198911"/>
            <a:ext cx="119295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1 </a:t>
            </a:r>
            <a:r>
              <a:rPr lang="zh-CN" altLang="en-US" sz="1600" b="1" dirty="0">
                <a:latin typeface="微软雅黑" panose="020B0503020204020204" pitchFamily="34" charset="-122"/>
                <a:ea typeface="微软雅黑" panose="020B0503020204020204" pitchFamily="34" charset="-122"/>
              </a:rPr>
              <a:t>漏洞扫描</a:t>
            </a:r>
            <a:endParaRPr lang="en-US" altLang="zh-CN" sz="1600" b="1" dirty="0">
              <a:latin typeface="微软雅黑" panose="020B0503020204020204" pitchFamily="34" charset="-122"/>
              <a:ea typeface="微软雅黑" panose="020B0503020204020204" pitchFamily="34" charset="-122"/>
            </a:endParaRPr>
          </a:p>
        </p:txBody>
      </p:sp>
      <p:sp>
        <p:nvSpPr>
          <p:cNvPr id="17" name="51 Rectángulo"/>
          <p:cNvSpPr/>
          <p:nvPr/>
        </p:nvSpPr>
        <p:spPr>
          <a:xfrm>
            <a:off x="8164388" y="1808214"/>
            <a:ext cx="2637012" cy="1049867"/>
          </a:xfrm>
          <a:prstGeom prst="rect">
            <a:avLst/>
          </a:prstGeom>
          <a:solidFill>
            <a:schemeClr val="accent3">
              <a:lumMod val="50000"/>
            </a:schemeClr>
          </a:solidFill>
          <a:ln>
            <a:noFill/>
          </a:ln>
          <a:effectLst/>
        </p:spPr>
        <p:style>
          <a:lnRef idx="3">
            <a:schemeClr val="lt1"/>
          </a:lnRef>
          <a:fillRef idx="1">
            <a:schemeClr val="accent4"/>
          </a:fillRef>
          <a:effectRef idx="1">
            <a:schemeClr val="accent4"/>
          </a:effectRef>
          <a:fontRef idx="minor">
            <a:schemeClr val="lt1"/>
          </a:fontRef>
        </p:style>
        <p:txBody>
          <a:bodyPr lIns="91419" tIns="45708" rIns="91419" bIns="45708" anchor="ctr"/>
          <a:lstStyle/>
          <a:p>
            <a:pPr algn="ctr" eaLnBrk="0" hangingPunct="0">
              <a:defRPr/>
            </a:pPr>
            <a:r>
              <a:rPr lang="zh-CN" altLang="en-US" sz="1600" b="1" kern="0" noProof="1">
                <a:solidFill>
                  <a:schemeClr val="bg1"/>
                </a:solidFill>
                <a:latin typeface="微软雅黑" panose="020B0503020204020204" pitchFamily="34" charset="-122"/>
                <a:ea typeface="微软雅黑" panose="020B0503020204020204" pitchFamily="34" charset="-122"/>
              </a:rPr>
              <a:t>新一代安全技术</a:t>
            </a:r>
            <a:endParaRPr lang="en-US" altLang="zh-CN" sz="1065"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矩形 25"/>
          <p:cNvSpPr>
            <a:spLocks noChangeArrowheads="1"/>
          </p:cNvSpPr>
          <p:nvPr/>
        </p:nvSpPr>
        <p:spPr bwMode="auto">
          <a:xfrm>
            <a:off x="5131645" y="3723334"/>
            <a:ext cx="119295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修复漏洞</a:t>
            </a:r>
            <a:endParaRPr lang="en-US" altLang="zh-CN" sz="1600" b="1" dirty="0">
              <a:latin typeface="微软雅黑" panose="020B0503020204020204" pitchFamily="34" charset="-122"/>
              <a:ea typeface="微软雅黑" panose="020B0503020204020204" pitchFamily="34" charset="-122"/>
            </a:endParaRPr>
          </a:p>
        </p:txBody>
      </p:sp>
      <p:sp>
        <p:nvSpPr>
          <p:cNvPr id="37" name="矩形 21"/>
          <p:cNvSpPr>
            <a:spLocks noChangeArrowheads="1"/>
          </p:cNvSpPr>
          <p:nvPr/>
        </p:nvSpPr>
        <p:spPr bwMode="auto">
          <a:xfrm>
            <a:off x="1618377" y="3739535"/>
            <a:ext cx="175881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云查杀</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白名单</a:t>
            </a:r>
            <a:endParaRPr lang="en-US" altLang="zh-CN" sz="1600" b="1" dirty="0">
              <a:latin typeface="微软雅黑" panose="020B0503020204020204" pitchFamily="34" charset="-122"/>
              <a:ea typeface="微软雅黑" panose="020B0503020204020204" pitchFamily="34" charset="-122"/>
            </a:endParaRPr>
          </a:p>
        </p:txBody>
      </p:sp>
      <p:sp>
        <p:nvSpPr>
          <p:cNvPr id="42" name="矩形 21"/>
          <p:cNvSpPr>
            <a:spLocks noChangeArrowheads="1"/>
          </p:cNvSpPr>
          <p:nvPr/>
        </p:nvSpPr>
        <p:spPr bwMode="auto">
          <a:xfrm>
            <a:off x="1618377" y="4253270"/>
            <a:ext cx="1366080"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3 </a:t>
            </a:r>
            <a:r>
              <a:rPr lang="zh-CN" altLang="en-US" sz="1600" b="1" dirty="0">
                <a:latin typeface="微软雅黑" panose="020B0503020204020204" pitchFamily="34" charset="-122"/>
                <a:ea typeface="微软雅黑" panose="020B0503020204020204" pitchFamily="34" charset="-122"/>
              </a:rPr>
              <a:t>大数据</a:t>
            </a:r>
            <a:r>
              <a:rPr lang="en-US" altLang="zh-CN" sz="1600" b="1" dirty="0">
                <a:latin typeface="微软雅黑" panose="020B0503020204020204" pitchFamily="34" charset="-122"/>
                <a:ea typeface="微软雅黑" panose="020B0503020204020204" pitchFamily="34" charset="-122"/>
              </a:rPr>
              <a:t>+AI</a:t>
            </a:r>
            <a:endParaRPr lang="en-US" altLang="zh-CN" sz="1600" b="1" dirty="0">
              <a:latin typeface="微软雅黑" panose="020B0503020204020204" pitchFamily="34" charset="-122"/>
              <a:ea typeface="微软雅黑" panose="020B0503020204020204" pitchFamily="34" charset="-122"/>
            </a:endParaRPr>
          </a:p>
        </p:txBody>
      </p:sp>
      <p:sp>
        <p:nvSpPr>
          <p:cNvPr id="43" name="矩形 25"/>
          <p:cNvSpPr>
            <a:spLocks noChangeArrowheads="1"/>
          </p:cNvSpPr>
          <p:nvPr/>
        </p:nvSpPr>
        <p:spPr bwMode="auto">
          <a:xfrm>
            <a:off x="8609626" y="3090446"/>
            <a:ext cx="1841273"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1 </a:t>
            </a:r>
            <a:r>
              <a:rPr lang="zh-CN" altLang="en-US" sz="1600" b="1" dirty="0">
                <a:latin typeface="微软雅黑" panose="020B0503020204020204" pitchFamily="34" charset="-122"/>
                <a:ea typeface="微软雅黑" panose="020B0503020204020204" pitchFamily="34" charset="-122"/>
              </a:rPr>
              <a:t>隔离</a:t>
            </a:r>
            <a:r>
              <a:rPr lang="en-US" altLang="zh-CN" sz="1600" b="1" dirty="0">
                <a:latin typeface="微软雅黑" panose="020B0503020204020204" pitchFamily="34" charset="-122"/>
                <a:ea typeface="微软雅黑" panose="020B0503020204020204" pitchFamily="34" charset="-122"/>
              </a:rPr>
              <a:t>(Sandbox)</a:t>
            </a:r>
            <a:endParaRPr lang="en-US" altLang="zh-CN" sz="1600" b="1" dirty="0">
              <a:latin typeface="微软雅黑" panose="020B0503020204020204" pitchFamily="34" charset="-122"/>
              <a:ea typeface="微软雅黑" panose="020B0503020204020204" pitchFamily="34" charset="-122"/>
            </a:endParaRPr>
          </a:p>
        </p:txBody>
      </p:sp>
      <p:sp>
        <p:nvSpPr>
          <p:cNvPr id="44" name="矩形 25"/>
          <p:cNvSpPr>
            <a:spLocks noChangeArrowheads="1"/>
          </p:cNvSpPr>
          <p:nvPr/>
        </p:nvSpPr>
        <p:spPr bwMode="auto">
          <a:xfrm>
            <a:off x="8609625" y="3537795"/>
            <a:ext cx="119295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2 </a:t>
            </a:r>
            <a:r>
              <a:rPr lang="zh-CN" altLang="en-US" sz="1600" b="1" dirty="0">
                <a:latin typeface="微软雅黑" panose="020B0503020204020204" pitchFamily="34" charset="-122"/>
                <a:ea typeface="微软雅黑" panose="020B0503020204020204" pitchFamily="34" charset="-122"/>
              </a:rPr>
              <a:t>网络隐身</a:t>
            </a:r>
            <a:endParaRPr lang="en-US" altLang="zh-CN" sz="1600" b="1" dirty="0">
              <a:latin typeface="微软雅黑" panose="020B0503020204020204" pitchFamily="34" charset="-122"/>
              <a:ea typeface="微软雅黑" panose="020B0503020204020204" pitchFamily="34" charset="-122"/>
            </a:endParaRPr>
          </a:p>
        </p:txBody>
      </p:sp>
      <p:sp>
        <p:nvSpPr>
          <p:cNvPr id="45" name="矩形 25"/>
          <p:cNvSpPr>
            <a:spLocks noChangeArrowheads="1"/>
          </p:cNvSpPr>
          <p:nvPr/>
        </p:nvSpPr>
        <p:spPr bwMode="auto">
          <a:xfrm>
            <a:off x="8609623" y="4992067"/>
            <a:ext cx="1366080"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5 </a:t>
            </a:r>
            <a:r>
              <a:rPr lang="zh-CN" altLang="en-US" sz="1600" b="1" dirty="0">
                <a:latin typeface="微软雅黑" panose="020B0503020204020204" pitchFamily="34" charset="-122"/>
                <a:ea typeface="微软雅黑" panose="020B0503020204020204" pitchFamily="34" charset="-122"/>
              </a:rPr>
              <a:t>大数据</a:t>
            </a:r>
            <a:r>
              <a:rPr lang="en-US" altLang="zh-CN" sz="1600" b="1" dirty="0">
                <a:latin typeface="微软雅黑" panose="020B0503020204020204" pitchFamily="34" charset="-122"/>
                <a:ea typeface="微软雅黑" panose="020B0503020204020204" pitchFamily="34" charset="-122"/>
              </a:rPr>
              <a:t>+AI</a:t>
            </a:r>
            <a:endParaRPr lang="en-US" altLang="zh-CN" sz="1600" b="1" dirty="0">
              <a:latin typeface="微软雅黑" panose="020B0503020204020204" pitchFamily="34" charset="-122"/>
              <a:ea typeface="微软雅黑" panose="020B0503020204020204" pitchFamily="34" charset="-122"/>
            </a:endParaRPr>
          </a:p>
        </p:txBody>
      </p:sp>
      <p:sp>
        <p:nvSpPr>
          <p:cNvPr id="46" name="矩形 25"/>
          <p:cNvSpPr>
            <a:spLocks noChangeArrowheads="1"/>
          </p:cNvSpPr>
          <p:nvPr/>
        </p:nvSpPr>
        <p:spPr bwMode="auto">
          <a:xfrm>
            <a:off x="8609624" y="4042875"/>
            <a:ext cx="119295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3 </a:t>
            </a:r>
            <a:r>
              <a:rPr lang="zh-CN" altLang="en-US" sz="1600" b="1" dirty="0">
                <a:latin typeface="微软雅黑" panose="020B0503020204020204" pitchFamily="34" charset="-122"/>
                <a:ea typeface="微软雅黑" panose="020B0503020204020204" pitchFamily="34" charset="-122"/>
              </a:rPr>
              <a:t>可信计算</a:t>
            </a:r>
            <a:endParaRPr lang="en-US" altLang="zh-CN" sz="1600" b="1" dirty="0">
              <a:latin typeface="微软雅黑" panose="020B0503020204020204" pitchFamily="34" charset="-122"/>
              <a:ea typeface="微软雅黑" panose="020B0503020204020204" pitchFamily="34" charset="-122"/>
            </a:endParaRPr>
          </a:p>
        </p:txBody>
      </p:sp>
      <p:sp>
        <p:nvSpPr>
          <p:cNvPr id="47" name="矩形 25"/>
          <p:cNvSpPr>
            <a:spLocks noChangeArrowheads="1"/>
          </p:cNvSpPr>
          <p:nvPr/>
        </p:nvSpPr>
        <p:spPr bwMode="auto">
          <a:xfrm>
            <a:off x="8609623" y="4544718"/>
            <a:ext cx="1192955" cy="338554"/>
          </a:xfrm>
          <a:prstGeom prst="rect">
            <a:avLst/>
          </a:prstGeom>
          <a:noFill/>
          <a:ln w="9525">
            <a:noFill/>
            <a:miter lim="800000"/>
          </a:ln>
        </p:spPr>
        <p:txBody>
          <a:bodyPr wrap="none">
            <a:spAutoFit/>
          </a:bodyPr>
          <a:lstStyle/>
          <a:p>
            <a:pPr eaLnBrk="0" hangingPunct="0"/>
            <a:r>
              <a:rPr lang="en-US" altLang="zh-CN" sz="1600" b="1" dirty="0">
                <a:latin typeface="微软雅黑" panose="020B0503020204020204" pitchFamily="34" charset="-122"/>
                <a:ea typeface="微软雅黑" panose="020B0503020204020204" pitchFamily="34" charset="-122"/>
              </a:rPr>
              <a:t>4 </a:t>
            </a:r>
            <a:r>
              <a:rPr lang="zh-CN" altLang="en-US" sz="1600" b="1" dirty="0">
                <a:latin typeface="微软雅黑" panose="020B0503020204020204" pitchFamily="34" charset="-122"/>
                <a:ea typeface="微软雅黑" panose="020B0503020204020204" pitchFamily="34" charset="-122"/>
              </a:rPr>
              <a:t>拟态防御</a:t>
            </a:r>
            <a:endParaRPr lang="en-US" altLang="zh-CN" sz="16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3" grpId="0" bldLvl="0" animBg="1"/>
      <p:bldP spid="1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016500" y="2466975"/>
            <a:ext cx="5380228" cy="882650"/>
          </a:xfrm>
        </p:spPr>
        <p:txBody>
          <a:bodyPr rtlCol="0">
            <a:normAutofit/>
          </a:bodyPr>
          <a:lstStyle/>
          <a:p>
            <a:pPr fontAlgn="auto">
              <a:spcAft>
                <a:spcPts val="0"/>
              </a:spcAft>
              <a:defRPr/>
            </a:pPr>
            <a:r>
              <a:rPr lang="zh-CN" altLang="en-US" dirty="0" smtClean="0">
                <a:solidFill>
                  <a:schemeClr val="tx1">
                    <a:lumMod val="85000"/>
                    <a:lumOff val="15000"/>
                  </a:schemeClr>
                </a:solidFill>
              </a:rPr>
              <a:t>主流安全产品介绍</a:t>
            </a:r>
            <a:endParaRPr lang="zh-CN" altLang="en-US" dirty="0">
              <a:solidFill>
                <a:schemeClr val="tx1">
                  <a:lumMod val="85000"/>
                  <a:lumOff val="15000"/>
                </a:schemeClr>
              </a:solidFill>
            </a:endParaRPr>
          </a:p>
        </p:txBody>
      </p:sp>
      <p:sp>
        <p:nvSpPr>
          <p:cNvPr id="3" name="文本框 2"/>
          <p:cNvSpPr txBox="1"/>
          <p:nvPr/>
        </p:nvSpPr>
        <p:spPr>
          <a:xfrm>
            <a:off x="3070225" y="3046413"/>
            <a:ext cx="1963738" cy="830262"/>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smtClean="0">
                <a:solidFill>
                  <a:schemeClr val="bg1"/>
                </a:solidFill>
                <a:latin typeface="+mn-lt"/>
                <a:ea typeface="微软雅黑" panose="020B0503020204020204" pitchFamily="34" charset="-122"/>
                <a:cs typeface="+mn-ea"/>
                <a:sym typeface="+mn-lt"/>
              </a:rPr>
              <a:t>03</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包含 室内, 游戏机, 控制, 电脑&#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85257" y="-523603"/>
            <a:ext cx="15762514" cy="7905206"/>
          </a:xfrm>
          <a:prstGeom prst="rect">
            <a:avLst/>
          </a:prstGeom>
        </p:spPr>
      </p:pic>
      <p:sp>
        <p:nvSpPr>
          <p:cNvPr id="8" name="标题 7"/>
          <p:cNvSpPr>
            <a:spLocks noGrp="1"/>
          </p:cNvSpPr>
          <p:nvPr>
            <p:ph type="title"/>
          </p:nvPr>
        </p:nvSpPr>
        <p:spPr/>
        <p:txBody>
          <a:bodyPr>
            <a:normAutofit/>
          </a:bodyPr>
          <a:lstStyle/>
          <a:p>
            <a:r>
              <a:rPr lang="zh-CN" altLang="en-US" dirty="0">
                <a:latin typeface="+mj-ea"/>
              </a:rPr>
              <a:t>网络安全全景范围</a:t>
            </a:r>
            <a:endParaRPr lang="zh-CN" altLang="en-US" dirty="0"/>
          </a:p>
        </p:txBody>
      </p:sp>
      <p:sp>
        <p:nvSpPr>
          <p:cNvPr id="2" name="矩形 1"/>
          <p:cNvSpPr/>
          <p:nvPr>
            <p:custDataLst>
              <p:tags r:id="rId2"/>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3"/>
          <p:cNvSpPr txBox="1"/>
          <p:nvPr/>
        </p:nvSpPr>
        <p:spPr>
          <a:xfrm>
            <a:off x="328517" y="343535"/>
            <a:ext cx="3859435" cy="730250"/>
          </a:xfrm>
          <a:prstGeom prst="rect">
            <a:avLst/>
          </a:prstGeom>
        </p:spPr>
        <p:txBody>
          <a:bodyPr>
            <a:normAutofit/>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pPr eaLnBrk="1" hangingPunct="1"/>
            <a:r>
              <a:rPr lang="zh-CN" altLang="en-US" sz="3200" b="1" dirty="0" smtClean="0">
                <a:solidFill>
                  <a:srgbClr val="026EBE"/>
                </a:solidFill>
                <a:latin typeface="微软雅黑" panose="020B0503020204020204" pitchFamily="34" charset="-122"/>
                <a:ea typeface="微软雅黑" panose="020B0503020204020204" pitchFamily="34" charset="-122"/>
              </a:rPr>
              <a:t>安全产品分类</a:t>
            </a:r>
            <a:endParaRPr lang="zh-CN" altLang="en-US" sz="3200" b="1" dirty="0">
              <a:solidFill>
                <a:srgbClr val="026EBE"/>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213" y="866073"/>
            <a:ext cx="9897731" cy="56799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Tm="3000"/>
    </mc:Choice>
    <mc:Fallback>
      <p:transition advTm="3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252183" y="285908"/>
            <a:ext cx="3862705"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a:r>
              <a:rPr lang="zh-CN" altLang="en-US" b="1" dirty="0" smtClean="0">
                <a:solidFill>
                  <a:srgbClr val="026EBE"/>
                </a:solidFill>
                <a:latin typeface="微软雅黑" panose="020B0503020204020204" pitchFamily="34" charset="-122"/>
                <a:ea typeface="微软雅黑" panose="020B0503020204020204" pitchFamily="34" charset="-122"/>
                <a:cs typeface="+mj-cs"/>
                <a:sym typeface="+mn-ea"/>
              </a:rPr>
              <a:t>防火墙（</a:t>
            </a:r>
            <a:r>
              <a:rPr lang="en-US" altLang="zh-CN" b="1" dirty="0" smtClean="0">
                <a:solidFill>
                  <a:srgbClr val="026EBE"/>
                </a:solidFill>
                <a:latin typeface="微软雅黑" panose="020B0503020204020204" pitchFamily="34" charset="-122"/>
                <a:ea typeface="微软雅黑" panose="020B0503020204020204" pitchFamily="34" charset="-122"/>
                <a:cs typeface="+mj-cs"/>
                <a:sym typeface="+mn-ea"/>
              </a:rPr>
              <a:t>FireWall</a:t>
            </a:r>
            <a:r>
              <a:rPr lang="zh-CN" altLang="en-US" b="1" dirty="0" smtClean="0">
                <a:solidFill>
                  <a:srgbClr val="026EBE"/>
                </a:solidFill>
                <a:latin typeface="微软雅黑" panose="020B0503020204020204" pitchFamily="34" charset="-122"/>
                <a:ea typeface="微软雅黑" panose="020B0503020204020204" pitchFamily="34" charset="-122"/>
                <a:cs typeface="+mj-cs"/>
                <a:sym typeface="+mn-ea"/>
              </a:rPr>
              <a:t>）</a:t>
            </a:r>
            <a:endParaRPr lang="zh-CN" altLang="en-US" b="1" dirty="0" smtClean="0">
              <a:solidFill>
                <a:srgbClr val="026EBE"/>
              </a:solidFill>
              <a:latin typeface="微软雅黑" panose="020B0503020204020204" pitchFamily="34" charset="-122"/>
              <a:ea typeface="微软雅黑" panose="020B0503020204020204" pitchFamily="34" charset="-122"/>
              <a:cs typeface="+mj-cs"/>
              <a:sym typeface="+mn-ea"/>
            </a:endParaRPr>
          </a:p>
        </p:txBody>
      </p:sp>
      <p:sp>
        <p:nvSpPr>
          <p:cNvPr id="7" name="矩形 6"/>
          <p:cNvSpPr/>
          <p:nvPr/>
        </p:nvSpPr>
        <p:spPr>
          <a:xfrm>
            <a:off x="960120" y="1012190"/>
            <a:ext cx="4486275" cy="5354320"/>
          </a:xfrm>
          <a:prstGeom prst="rect">
            <a:avLst/>
          </a:prstGeom>
        </p:spPr>
        <p:txBody>
          <a:bodyPr wrap="square">
            <a:spAutoFit/>
          </a:bodyPr>
          <a:p>
            <a:pPr algn="l"/>
            <a:r>
              <a:rPr lang="zh-CN" altLang="en-US" b="1" dirty="0"/>
              <a:t>主要作用：</a:t>
            </a:r>
            <a:endParaRPr lang="en-US" altLang="zh-CN" b="1" dirty="0"/>
          </a:p>
          <a:p>
            <a:pPr algn="l"/>
            <a:endParaRPr lang="en-US" altLang="zh-CN" b="1" dirty="0"/>
          </a:p>
          <a:p>
            <a:pPr marL="571500" indent="-571500" algn="l">
              <a:buFont typeface="Arial" panose="020B0604020202020204" pitchFamily="34" charset="0"/>
              <a:buChar char="•"/>
            </a:pPr>
            <a:r>
              <a:rPr lang="zh-CN" altLang="en-US" dirty="0"/>
              <a:t>划分网络边界</a:t>
            </a:r>
            <a:endParaRPr lang="en-US" altLang="zh-CN" dirty="0"/>
          </a:p>
          <a:p>
            <a:pPr marL="571500" indent="-571500" algn="l">
              <a:buFont typeface="Arial" panose="020B0604020202020204" pitchFamily="34" charset="0"/>
              <a:buChar char="•"/>
            </a:pPr>
            <a:r>
              <a:rPr lang="zh-CN" altLang="en-US" dirty="0"/>
              <a:t>加固内网安全</a:t>
            </a:r>
            <a:endParaRPr lang="en-US" altLang="zh-CN" b="1" dirty="0"/>
          </a:p>
          <a:p>
            <a:pPr algn="l"/>
            <a:endParaRPr lang="en-US" altLang="zh-CN" b="1" dirty="0"/>
          </a:p>
          <a:p>
            <a:pPr algn="l"/>
            <a:r>
              <a:rPr lang="zh-CN" altLang="en-US" b="1" dirty="0"/>
              <a:t>按软、硬件形式分类：</a:t>
            </a:r>
            <a:endParaRPr lang="en-US" altLang="zh-CN" b="1" dirty="0"/>
          </a:p>
          <a:p>
            <a:pPr algn="l"/>
            <a:endParaRPr lang="en-US" altLang="zh-CN" dirty="0"/>
          </a:p>
          <a:p>
            <a:pPr marL="571500" indent="-571500" algn="l">
              <a:buFont typeface="Arial" panose="020B0604020202020204" pitchFamily="34" charset="0"/>
              <a:buChar char="•"/>
            </a:pPr>
            <a:r>
              <a:rPr lang="zh-CN" altLang="en-US" dirty="0"/>
              <a:t>硬件级别：</a:t>
            </a:r>
            <a:r>
              <a:rPr lang="en-US" altLang="zh-CN" dirty="0"/>
              <a:t>H3C</a:t>
            </a:r>
            <a:r>
              <a:rPr lang="zh-CN" altLang="en-US" dirty="0"/>
              <a:t>、思科、深信服</a:t>
            </a:r>
            <a:r>
              <a:rPr lang="en-US" altLang="zh-CN" dirty="0"/>
              <a:t>……</a:t>
            </a:r>
            <a:endParaRPr lang="en-US" altLang="zh-CN" dirty="0"/>
          </a:p>
          <a:p>
            <a:pPr marL="571500" lvl="2" indent="-571500" algn="l">
              <a:buFont typeface="Arial" panose="020B0604020202020204" pitchFamily="34" charset="0"/>
              <a:buChar char="•"/>
            </a:pPr>
            <a:r>
              <a:rPr lang="zh-CN" altLang="en-US" dirty="0"/>
              <a:t>软件级别：</a:t>
            </a:r>
            <a:r>
              <a:rPr lang="en-US" altLang="zh-CN" dirty="0"/>
              <a:t>iptables</a:t>
            </a:r>
            <a:r>
              <a:rPr lang="zh-CN" altLang="en-US" dirty="0"/>
              <a:t>、</a:t>
            </a:r>
            <a:r>
              <a:rPr lang="en-US" altLang="zh-CN" dirty="0" err="1"/>
              <a:t>firewalld</a:t>
            </a:r>
            <a:r>
              <a:rPr lang="en-US" altLang="zh-CN" dirty="0"/>
              <a:t>……</a:t>
            </a:r>
            <a:endParaRPr lang="en-US" altLang="zh-CN" dirty="0"/>
          </a:p>
          <a:p>
            <a:pPr algn="l"/>
            <a:endParaRPr lang="en-US" altLang="zh-CN" dirty="0"/>
          </a:p>
          <a:p>
            <a:pPr algn="l"/>
            <a:r>
              <a:rPr lang="zh-CN" altLang="en-US" b="1" dirty="0"/>
              <a:t>按技术分类：</a:t>
            </a:r>
            <a:endParaRPr lang="en-US" altLang="zh-CN" b="1" dirty="0"/>
          </a:p>
          <a:p>
            <a:pPr algn="l"/>
            <a:endParaRPr lang="en-US" altLang="zh-CN" dirty="0"/>
          </a:p>
          <a:p>
            <a:pPr marL="571500" indent="-571500" algn="l">
              <a:buFont typeface="Arial" panose="020B0604020202020204" pitchFamily="34" charset="0"/>
              <a:buChar char="•"/>
            </a:pPr>
            <a:r>
              <a:rPr lang="zh-CN" altLang="en-US" dirty="0"/>
              <a:t>包过滤型防火墙</a:t>
            </a:r>
            <a:endParaRPr lang="en-US" altLang="zh-CN" dirty="0"/>
          </a:p>
          <a:p>
            <a:pPr marL="571500" indent="-571500" algn="l">
              <a:buFont typeface="Arial" panose="020B0604020202020204" pitchFamily="34" charset="0"/>
              <a:buChar char="•"/>
            </a:pPr>
            <a:r>
              <a:rPr lang="zh-CN" altLang="en-US" dirty="0"/>
              <a:t>应用代理型防火墙，如：</a:t>
            </a:r>
            <a:r>
              <a:rPr lang="en-US" altLang="zh-CN" dirty="0"/>
              <a:t>WAF</a:t>
            </a:r>
            <a:endParaRPr lang="en-US" altLang="zh-CN" dirty="0"/>
          </a:p>
          <a:p>
            <a:pPr marL="571500" indent="-571500" algn="l">
              <a:buFont typeface="Arial" panose="020B0604020202020204" pitchFamily="34" charset="0"/>
              <a:buChar char="•"/>
            </a:pPr>
            <a:endParaRPr lang="en-US" altLang="zh-CN" dirty="0"/>
          </a:p>
          <a:p>
            <a:pPr algn="l"/>
            <a:r>
              <a:rPr lang="zh-CN" altLang="en-US" b="1" dirty="0"/>
              <a:t>按部署分类：</a:t>
            </a:r>
            <a:endParaRPr lang="en-US" altLang="zh-CN" b="1" dirty="0"/>
          </a:p>
          <a:p>
            <a:pPr algn="l"/>
            <a:endParaRPr lang="en-US" altLang="zh-CN" dirty="0"/>
          </a:p>
          <a:p>
            <a:pPr marL="457200" indent="-457200" algn="l">
              <a:buFont typeface="Arial" panose="020B0604020202020204" pitchFamily="34" charset="0"/>
              <a:buChar char="•"/>
            </a:pPr>
            <a:r>
              <a:rPr lang="zh-CN" altLang="en-US" dirty="0"/>
              <a:t>网关模式：部署在网络出口</a:t>
            </a:r>
            <a:endParaRPr lang="en-US" altLang="zh-CN" dirty="0"/>
          </a:p>
          <a:p>
            <a:pPr marL="457200" indent="-457200" algn="l">
              <a:buFont typeface="Arial" panose="020B0604020202020204" pitchFamily="34" charset="0"/>
              <a:buChar char="•"/>
            </a:pPr>
            <a:r>
              <a:rPr lang="zh-CN" altLang="en-US" dirty="0"/>
              <a:t>透明模式：部署在内网任意节点</a:t>
            </a:r>
            <a:endParaRPr lang="en-US" altLang="zh-CN" dirty="0"/>
          </a:p>
        </p:txBody>
      </p:sp>
      <p:pic>
        <p:nvPicPr>
          <p:cNvPr id="819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466840" y="3429000"/>
            <a:ext cx="4134433" cy="293757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2192000" y="2296372"/>
            <a:ext cx="6785112" cy="3323987"/>
          </a:xfrm>
          <a:prstGeom prst="rect">
            <a:avLst/>
          </a:prstGeom>
        </p:spPr>
        <p:txBody>
          <a:bodyPr wrap="square">
            <a:spAutoFit/>
          </a:bodyPr>
          <a:p>
            <a:pPr algn="l"/>
            <a:r>
              <a:rPr lang="zh-CN" altLang="en-US" b="1" dirty="0">
                <a:solidFill>
                  <a:srgbClr val="222222"/>
                </a:solidFill>
                <a:latin typeface="PingFang SC"/>
              </a:rPr>
              <a:t>防火墙的主要功能：</a:t>
            </a:r>
            <a:endParaRPr lang="en-US" altLang="zh-CN" b="1" dirty="0">
              <a:solidFill>
                <a:srgbClr val="222222"/>
              </a:solidFill>
              <a:latin typeface="PingFang SC"/>
            </a:endParaRPr>
          </a:p>
          <a:p>
            <a:pPr algn="l"/>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过滤进出网络的数据</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管理进出访问网络的行为</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封堵某些禁止业务</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记录通过防火墙信息内容和活动</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对网络攻击检测和告警</a:t>
            </a:r>
            <a:endParaRPr lang="zh-CN" altLang="en-US" dirty="0">
              <a:solidFill>
                <a:srgbClr val="222222"/>
              </a:solidFill>
              <a:latin typeface="PingFang SC"/>
            </a:endParaRPr>
          </a:p>
        </p:txBody>
      </p:sp>
      <p:sp>
        <p:nvSpPr>
          <p:cNvPr id="9" name="矩形 8"/>
          <p:cNvSpPr/>
          <p:nvPr/>
        </p:nvSpPr>
        <p:spPr>
          <a:xfrm>
            <a:off x="12319000" y="2423372"/>
            <a:ext cx="6785112" cy="3323987"/>
          </a:xfrm>
          <a:prstGeom prst="rect">
            <a:avLst/>
          </a:prstGeom>
        </p:spPr>
        <p:txBody>
          <a:bodyPr wrap="square">
            <a:spAutoFit/>
          </a:bodyPr>
          <a:lstStyle/>
          <a:p>
            <a:pPr algn="l"/>
            <a:r>
              <a:rPr lang="zh-CN" altLang="en-US" b="1" dirty="0">
                <a:solidFill>
                  <a:srgbClr val="222222"/>
                </a:solidFill>
                <a:latin typeface="PingFang SC"/>
              </a:rPr>
              <a:t>防火墙的主要功能：</a:t>
            </a:r>
            <a:endParaRPr lang="en-US" altLang="zh-CN" b="1" dirty="0">
              <a:solidFill>
                <a:srgbClr val="222222"/>
              </a:solidFill>
              <a:latin typeface="PingFang SC"/>
            </a:endParaRPr>
          </a:p>
          <a:p>
            <a:pPr algn="l"/>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过滤进出网络的数据</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管理进出访问网络的行为</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封堵某些禁止业务</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记录通过防火墙信息内容和活动</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对网络攻击检测和告警</a:t>
            </a:r>
            <a:endParaRPr lang="zh-CN" altLang="en-US" dirty="0">
              <a:solidFill>
                <a:srgbClr val="222222"/>
              </a:solidFill>
              <a:latin typeface="PingFang SC"/>
            </a:endParaRPr>
          </a:p>
        </p:txBody>
      </p:sp>
      <p:sp>
        <p:nvSpPr>
          <p:cNvPr id="10" name="矩形 9"/>
          <p:cNvSpPr/>
          <p:nvPr/>
        </p:nvSpPr>
        <p:spPr>
          <a:xfrm>
            <a:off x="12446000" y="2550372"/>
            <a:ext cx="6785112" cy="3323987"/>
          </a:xfrm>
          <a:prstGeom prst="rect">
            <a:avLst/>
          </a:prstGeom>
        </p:spPr>
        <p:txBody>
          <a:bodyPr wrap="square">
            <a:spAutoFit/>
          </a:bodyPr>
          <a:p>
            <a:pPr algn="l"/>
            <a:r>
              <a:rPr lang="zh-CN" altLang="en-US" b="1" dirty="0">
                <a:solidFill>
                  <a:srgbClr val="222222"/>
                </a:solidFill>
                <a:latin typeface="PingFang SC"/>
              </a:rPr>
              <a:t>防火墙的主要功能：</a:t>
            </a:r>
            <a:endParaRPr lang="en-US" altLang="zh-CN" b="1" dirty="0">
              <a:solidFill>
                <a:srgbClr val="222222"/>
              </a:solidFill>
              <a:latin typeface="PingFang SC"/>
            </a:endParaRPr>
          </a:p>
          <a:p>
            <a:pPr algn="l"/>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过滤进出网络的数据</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管理进出访问网络的行为</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封堵某些禁止业务</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记录通过防火墙信息内容和活动</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对网络攻击检测和告警</a:t>
            </a:r>
            <a:endParaRPr lang="zh-CN" altLang="en-US" dirty="0">
              <a:solidFill>
                <a:srgbClr val="222222"/>
              </a:solidFill>
              <a:latin typeface="PingFang SC"/>
            </a:endParaRPr>
          </a:p>
        </p:txBody>
      </p:sp>
      <p:sp>
        <p:nvSpPr>
          <p:cNvPr id="11" name="矩形 10"/>
          <p:cNvSpPr/>
          <p:nvPr/>
        </p:nvSpPr>
        <p:spPr>
          <a:xfrm>
            <a:off x="12573000" y="2677372"/>
            <a:ext cx="6785112" cy="3323987"/>
          </a:xfrm>
          <a:prstGeom prst="rect">
            <a:avLst/>
          </a:prstGeom>
        </p:spPr>
        <p:txBody>
          <a:bodyPr wrap="square">
            <a:spAutoFit/>
          </a:bodyPr>
          <a:p>
            <a:pPr algn="l"/>
            <a:r>
              <a:rPr lang="zh-CN" altLang="en-US" b="1" dirty="0">
                <a:solidFill>
                  <a:srgbClr val="222222"/>
                </a:solidFill>
                <a:latin typeface="PingFang SC"/>
              </a:rPr>
              <a:t>防火墙的主要功能：</a:t>
            </a:r>
            <a:endParaRPr lang="en-US" altLang="zh-CN" b="1" dirty="0">
              <a:solidFill>
                <a:srgbClr val="222222"/>
              </a:solidFill>
              <a:latin typeface="PingFang SC"/>
            </a:endParaRPr>
          </a:p>
          <a:p>
            <a:pPr algn="l"/>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过滤进出网络的数据</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管理进出访问网络的行为</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封堵某些禁止业务</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记录通过防火墙信息内容和活动</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对网络攻击检测和告警</a:t>
            </a:r>
            <a:endParaRPr lang="zh-CN" altLang="en-US" dirty="0">
              <a:solidFill>
                <a:srgbClr val="222222"/>
              </a:solidFill>
              <a:latin typeface="PingFang SC"/>
            </a:endParaRPr>
          </a:p>
        </p:txBody>
      </p:sp>
      <p:sp>
        <p:nvSpPr>
          <p:cNvPr id="12" name="矩形 11"/>
          <p:cNvSpPr/>
          <p:nvPr/>
        </p:nvSpPr>
        <p:spPr>
          <a:xfrm>
            <a:off x="12700000" y="2804372"/>
            <a:ext cx="6785112" cy="3323987"/>
          </a:xfrm>
          <a:prstGeom prst="rect">
            <a:avLst/>
          </a:prstGeom>
        </p:spPr>
        <p:txBody>
          <a:bodyPr wrap="square">
            <a:spAutoFit/>
          </a:bodyPr>
          <a:p>
            <a:pPr algn="l"/>
            <a:r>
              <a:rPr lang="zh-CN" altLang="en-US" b="1" dirty="0">
                <a:solidFill>
                  <a:srgbClr val="222222"/>
                </a:solidFill>
                <a:latin typeface="PingFang SC"/>
              </a:rPr>
              <a:t>防火墙的主要功能：</a:t>
            </a:r>
            <a:endParaRPr lang="en-US" altLang="zh-CN" b="1" dirty="0">
              <a:solidFill>
                <a:srgbClr val="222222"/>
              </a:solidFill>
              <a:latin typeface="PingFang SC"/>
            </a:endParaRPr>
          </a:p>
          <a:p>
            <a:pPr algn="l"/>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过滤进出网络的数据</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管理进出访问网络的行为</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封堵某些禁止业务</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记录通过防火墙信息内容和活动</a:t>
            </a:r>
            <a:endParaRPr lang="zh-CN" altLang="en-US" dirty="0">
              <a:solidFill>
                <a:srgbClr val="222222"/>
              </a:solidFill>
              <a:latin typeface="PingFang SC"/>
            </a:endParaRPr>
          </a:p>
          <a:p>
            <a:pPr marL="457200" indent="-457200" algn="l">
              <a:buFont typeface="Arial" panose="020B0604020202020204" pitchFamily="34" charset="0"/>
              <a:buChar char="•"/>
            </a:pPr>
            <a:r>
              <a:rPr lang="zh-CN" altLang="en-US" dirty="0">
                <a:solidFill>
                  <a:srgbClr val="222222"/>
                </a:solidFill>
                <a:latin typeface="PingFang SC"/>
              </a:rPr>
              <a:t>对网络攻击检测和告警</a:t>
            </a:r>
            <a:endParaRPr lang="zh-CN" altLang="en-US" dirty="0">
              <a:solidFill>
                <a:srgbClr val="222222"/>
              </a:solidFill>
              <a:latin typeface="PingFang SC"/>
            </a:endParaRPr>
          </a:p>
        </p:txBody>
      </p:sp>
      <p:sp>
        <p:nvSpPr>
          <p:cNvPr id="13" name="矩形 12"/>
          <p:cNvSpPr/>
          <p:nvPr/>
        </p:nvSpPr>
        <p:spPr>
          <a:xfrm>
            <a:off x="6837680" y="1012190"/>
            <a:ext cx="3963670" cy="2030095"/>
          </a:xfrm>
          <a:prstGeom prst="rect">
            <a:avLst/>
          </a:prstGeom>
        </p:spPr>
        <p:txBody>
          <a:bodyPr wrap="square">
            <a:spAutoFit/>
          </a:bodyPr>
          <a:p>
            <a:pPr marL="0" indent="0" algn="l">
              <a:buClrTx/>
              <a:buSzTx/>
              <a:buFont typeface="Arial" panose="020B0604020202020204" pitchFamily="34" charset="0"/>
              <a:buNone/>
            </a:pPr>
            <a:r>
              <a:rPr lang="zh-CN" altLang="en-US" sz="1800" dirty="0"/>
              <a:t>防火墙的主要功能：</a:t>
            </a:r>
            <a:endParaRPr lang="zh-CN" altLang="en-US" sz="1800" dirty="0"/>
          </a:p>
          <a:p>
            <a:pPr algn="l"/>
            <a:endParaRPr lang="zh-CN" altLang="en-US" sz="1800" dirty="0"/>
          </a:p>
          <a:p>
            <a:pPr marL="457200" indent="-457200" algn="l">
              <a:buFont typeface="Arial" panose="020B0604020202020204" pitchFamily="34" charset="0"/>
              <a:buChar char="•"/>
            </a:pPr>
            <a:r>
              <a:rPr lang="zh-CN" altLang="en-US" sz="1800" dirty="0"/>
              <a:t>过滤进出网络的数据</a:t>
            </a:r>
            <a:endParaRPr lang="zh-CN" altLang="en-US" sz="1800" dirty="0"/>
          </a:p>
          <a:p>
            <a:pPr marL="457200" indent="-457200" algn="l">
              <a:buFont typeface="Arial" panose="020B0604020202020204" pitchFamily="34" charset="0"/>
              <a:buChar char="•"/>
            </a:pPr>
            <a:r>
              <a:rPr lang="zh-CN" altLang="en-US" sz="1800" dirty="0"/>
              <a:t>管理进出访问网络的行为</a:t>
            </a:r>
            <a:endParaRPr lang="zh-CN" altLang="en-US" sz="1800" dirty="0"/>
          </a:p>
          <a:p>
            <a:pPr marL="457200" indent="-457200" algn="l">
              <a:buFont typeface="Arial" panose="020B0604020202020204" pitchFamily="34" charset="0"/>
              <a:buChar char="•"/>
            </a:pPr>
            <a:r>
              <a:rPr lang="zh-CN" altLang="en-US" sz="1800" dirty="0"/>
              <a:t>封堵某些禁止业务</a:t>
            </a:r>
            <a:endParaRPr lang="zh-CN" altLang="en-US" sz="1800" dirty="0"/>
          </a:p>
          <a:p>
            <a:pPr marL="457200" indent="-457200" algn="l">
              <a:buFont typeface="Arial" panose="020B0604020202020204" pitchFamily="34" charset="0"/>
              <a:buChar char="•"/>
            </a:pPr>
            <a:r>
              <a:rPr lang="zh-CN" altLang="en-US" sz="1800" dirty="0"/>
              <a:t>记录通过防火墙信息内容和活动</a:t>
            </a:r>
            <a:endParaRPr lang="zh-CN" altLang="en-US" sz="1800" dirty="0"/>
          </a:p>
          <a:p>
            <a:pPr marL="457200" indent="-457200" algn="l">
              <a:buFont typeface="Arial" panose="020B0604020202020204" pitchFamily="34" charset="0"/>
              <a:buChar char="•"/>
            </a:pPr>
            <a:r>
              <a:rPr lang="zh-CN" altLang="en-US" sz="1800" dirty="0"/>
              <a:t>对网络攻击检测和告警</a:t>
            </a:r>
            <a:endParaRPr lang="zh-CN" altLang="en-US" sz="1800" dirty="0"/>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26390" y="170815"/>
            <a:ext cx="3935095" cy="731520"/>
          </a:xfrm>
        </p:spPr>
        <p:txBody>
          <a:bodyPr>
            <a:normAutofit/>
          </a:bodyPr>
          <a:lstStyle/>
          <a:p>
            <a:r>
              <a:rPr lang="zh-CN" altLang="en-US" dirty="0" smtClean="0">
                <a:sym typeface="+mn-lt"/>
              </a:rPr>
              <a:t>入侵检测系统（</a:t>
            </a:r>
            <a:r>
              <a:rPr lang="en-US" altLang="zh-CN" dirty="0" smtClean="0">
                <a:sym typeface="+mn-lt"/>
              </a:rPr>
              <a:t>IDS</a:t>
            </a:r>
            <a:r>
              <a:rPr lang="zh-CN" altLang="en-US" dirty="0" smtClean="0">
                <a:sym typeface="+mn-lt"/>
              </a:rPr>
              <a:t>）</a:t>
            </a:r>
            <a:endParaRPr lang="zh-CN" altLang="en-US" dirty="0">
              <a:sym typeface="+mn-lt"/>
            </a:endParaRPr>
          </a:p>
        </p:txBody>
      </p:sp>
      <p:sp>
        <p:nvSpPr>
          <p:cNvPr id="2" name="矩形 1"/>
          <p:cNvSpPr/>
          <p:nvPr/>
        </p:nvSpPr>
        <p:spPr>
          <a:xfrm>
            <a:off x="960755" y="1161415"/>
            <a:ext cx="3620135" cy="4799965"/>
          </a:xfrm>
          <a:prstGeom prst="rect">
            <a:avLst/>
          </a:prstGeom>
        </p:spPr>
        <p:txBody>
          <a:bodyPr wrap="square">
            <a:spAutoFit/>
          </a:bodyPr>
          <a:p>
            <a:pPr marL="0" indent="0" algn="l">
              <a:buClrTx/>
              <a:buSzTx/>
              <a:buFont typeface="Arial" panose="020B0604020202020204" pitchFamily="34" charset="0"/>
              <a:buNone/>
            </a:pPr>
            <a:r>
              <a:rPr lang="zh-CN" altLang="en-US" sz="1800" dirty="0"/>
              <a:t>主要作用：</a:t>
            </a:r>
            <a:endParaRPr lang="zh-CN" altLang="en-US" sz="1800" dirty="0"/>
          </a:p>
          <a:p>
            <a:pPr algn="l"/>
            <a:endParaRPr lang="zh-CN" altLang="en-US" sz="1800" dirty="0"/>
          </a:p>
          <a:p>
            <a:pPr marL="457200" indent="-457200" algn="l">
              <a:buFont typeface="Arial" panose="020B0604020202020204" pitchFamily="34" charset="0"/>
              <a:buChar char="•"/>
            </a:pPr>
            <a:r>
              <a:rPr lang="zh-CN" altLang="en-US" sz="1800" dirty="0"/>
              <a:t>防火墙的</a:t>
            </a:r>
            <a:r>
              <a:rPr lang="zh-CN" altLang="en-US" sz="1800" dirty="0"/>
              <a:t>重要补充</a:t>
            </a:r>
            <a:endParaRPr lang="zh-CN" altLang="en-US" sz="1800" dirty="0"/>
          </a:p>
          <a:p>
            <a:pPr marL="457200" indent="-457200" algn="l">
              <a:buFont typeface="Arial" panose="020B0604020202020204" pitchFamily="34" charset="0"/>
              <a:buChar char="•"/>
            </a:pPr>
            <a:r>
              <a:rPr lang="zh-CN" altLang="en-US" sz="1800" dirty="0"/>
              <a:t>克服传统防御机制的限制</a:t>
            </a:r>
            <a:endParaRPr lang="zh-CN" altLang="en-US" sz="1800" dirty="0"/>
          </a:p>
          <a:p>
            <a:pPr marL="457200" indent="-457200" algn="l">
              <a:buFont typeface="Arial" panose="020B0604020202020204" pitchFamily="34" charset="0"/>
              <a:buChar char="•"/>
            </a:pPr>
            <a:endParaRPr lang="zh-CN" altLang="en-US" sz="1800" dirty="0"/>
          </a:p>
          <a:p>
            <a:pPr marL="0" indent="0" algn="l">
              <a:buFont typeface="Arial" panose="020B0604020202020204" pitchFamily="34" charset="0"/>
              <a:buNone/>
            </a:pPr>
            <a:r>
              <a:rPr lang="zh-CN" altLang="en-US" sz="1800" dirty="0"/>
              <a:t>按入侵检测形态：</a:t>
            </a:r>
            <a:endParaRPr lang="zh-CN" altLang="en-US" sz="1800" dirty="0"/>
          </a:p>
          <a:p>
            <a:pPr marL="457200" indent="-457200" algn="l">
              <a:buFont typeface="Arial" panose="020B0604020202020204" pitchFamily="34" charset="0"/>
              <a:buChar char="•"/>
            </a:pPr>
            <a:r>
              <a:rPr lang="zh-CN" altLang="en-US" sz="1800" dirty="0"/>
              <a:t>硬件入侵检测</a:t>
            </a:r>
            <a:endParaRPr lang="zh-CN" altLang="en-US" sz="1800" dirty="0"/>
          </a:p>
          <a:p>
            <a:pPr marL="457200" indent="-457200" algn="l">
              <a:buFont typeface="Arial" panose="020B0604020202020204" pitchFamily="34" charset="0"/>
              <a:buChar char="•"/>
            </a:pPr>
            <a:r>
              <a:rPr lang="zh-CN" altLang="en-US" sz="1800" dirty="0"/>
              <a:t>软件入侵检测</a:t>
            </a:r>
            <a:endParaRPr lang="zh-CN" altLang="en-US" sz="1800" dirty="0"/>
          </a:p>
          <a:p>
            <a:pPr marL="0" indent="0" algn="l">
              <a:buFont typeface="Arial" panose="020B0604020202020204" pitchFamily="34" charset="0"/>
              <a:buNone/>
            </a:pPr>
            <a:endParaRPr lang="zh-CN" altLang="en-US" sz="1800" dirty="0"/>
          </a:p>
          <a:p>
            <a:pPr marL="0" indent="0" algn="l">
              <a:buFont typeface="Arial" panose="020B0604020202020204" pitchFamily="34" charset="0"/>
              <a:buNone/>
            </a:pPr>
            <a:r>
              <a:rPr lang="zh-CN" altLang="en-US" sz="1800" dirty="0"/>
              <a:t>按目标系统的类型：</a:t>
            </a:r>
            <a:endParaRPr lang="zh-CN" altLang="en-US" sz="1800" dirty="0"/>
          </a:p>
          <a:p>
            <a:pPr marL="457200" indent="-457200" algn="l">
              <a:buFont typeface="Arial" panose="020B0604020202020204" pitchFamily="34" charset="0"/>
              <a:buChar char="•"/>
            </a:pPr>
            <a:r>
              <a:rPr lang="zh-CN" altLang="en-US" sz="1800" dirty="0"/>
              <a:t>网络入侵检测</a:t>
            </a:r>
            <a:endParaRPr lang="zh-CN" altLang="en-US" sz="1800" dirty="0"/>
          </a:p>
          <a:p>
            <a:pPr marL="457200" indent="-457200" algn="l">
              <a:buFont typeface="Arial" panose="020B0604020202020204" pitchFamily="34" charset="0"/>
              <a:buChar char="•"/>
            </a:pPr>
            <a:r>
              <a:rPr lang="zh-CN" altLang="en-US" sz="1800" dirty="0"/>
              <a:t>主机入侵检测</a:t>
            </a:r>
            <a:endParaRPr lang="zh-CN" altLang="en-US" sz="1800" dirty="0"/>
          </a:p>
          <a:p>
            <a:pPr marL="0" indent="0" algn="l">
              <a:buFont typeface="Arial" panose="020B0604020202020204" pitchFamily="34" charset="0"/>
              <a:buNone/>
            </a:pPr>
            <a:endParaRPr lang="zh-CN" altLang="en-US" sz="1800" dirty="0"/>
          </a:p>
          <a:p>
            <a:pPr marL="0" indent="0" algn="l">
              <a:buFont typeface="Arial" panose="020B0604020202020204" pitchFamily="34" charset="0"/>
              <a:buNone/>
            </a:pPr>
            <a:r>
              <a:rPr lang="zh-CN" altLang="en-US" sz="1800" dirty="0"/>
              <a:t>按系统结构：</a:t>
            </a:r>
            <a:endParaRPr lang="zh-CN" altLang="en-US" sz="1800" dirty="0"/>
          </a:p>
          <a:p>
            <a:pPr marL="457200" indent="-457200" algn="l">
              <a:buFont typeface="Arial" panose="020B0604020202020204" pitchFamily="34" charset="0"/>
              <a:buChar char="•"/>
            </a:pPr>
            <a:r>
              <a:rPr lang="zh-CN" altLang="en-US" sz="1800" dirty="0"/>
              <a:t>集中式</a:t>
            </a:r>
            <a:endParaRPr lang="zh-CN" altLang="en-US" sz="1800" dirty="0"/>
          </a:p>
          <a:p>
            <a:pPr marL="457200" indent="-457200" algn="l">
              <a:buFont typeface="Arial" panose="020B0604020202020204" pitchFamily="34" charset="0"/>
              <a:buChar char="•"/>
            </a:pPr>
            <a:r>
              <a:rPr lang="zh-CN" altLang="en-US" sz="1800" dirty="0"/>
              <a:t>分布式</a:t>
            </a:r>
            <a:endParaRPr lang="zh-CN" altLang="en-US" sz="1800" dirty="0"/>
          </a:p>
          <a:p>
            <a:pPr marL="457200" indent="-457200" algn="l">
              <a:buFont typeface="Arial" panose="020B0604020202020204" pitchFamily="34" charset="0"/>
              <a:buChar char="•"/>
            </a:pPr>
            <a:endParaRPr lang="zh-CN" altLang="en-US" sz="1800" dirty="0"/>
          </a:p>
        </p:txBody>
      </p:sp>
      <p:sp>
        <p:nvSpPr>
          <p:cNvPr id="3" name="文本框 2"/>
          <p:cNvSpPr txBox="1"/>
          <p:nvPr/>
        </p:nvSpPr>
        <p:spPr>
          <a:xfrm>
            <a:off x="5759450" y="902335"/>
            <a:ext cx="4828540" cy="2584450"/>
          </a:xfrm>
          <a:prstGeom prst="rect">
            <a:avLst/>
          </a:prstGeom>
          <a:noFill/>
        </p:spPr>
        <p:txBody>
          <a:bodyPr wrap="square" rtlCol="0">
            <a:spAutoFit/>
          </a:bodyPr>
          <a:p>
            <a:pPr marL="0" indent="0" algn="l">
              <a:buFont typeface="Arial" panose="020B0604020202020204" pitchFamily="34" charset="0"/>
              <a:buNone/>
            </a:pPr>
            <a:r>
              <a:rPr lang="zh-CN" altLang="en-US" dirty="0">
                <a:sym typeface="+mn-ea"/>
              </a:rPr>
              <a:t>入侵检测系统功能：</a:t>
            </a:r>
            <a:endParaRPr lang="zh-CN" altLang="en-US" dirty="0"/>
          </a:p>
          <a:p>
            <a:pPr marL="457200" indent="-457200" algn="l">
              <a:buFont typeface="Arial" panose="020B0604020202020204" pitchFamily="34" charset="0"/>
              <a:buChar char="•"/>
            </a:pPr>
            <a:r>
              <a:rPr lang="zh-CN" altLang="en-US" dirty="0">
                <a:sym typeface="+mn-ea"/>
              </a:rPr>
              <a:t>监测并分析用户和系统的活动</a:t>
            </a:r>
            <a:endParaRPr lang="zh-CN" altLang="en-US" dirty="0"/>
          </a:p>
          <a:p>
            <a:pPr marL="457200" indent="-457200" algn="l">
              <a:buFont typeface="Arial" panose="020B0604020202020204" pitchFamily="34" charset="0"/>
              <a:buChar char="•"/>
            </a:pPr>
            <a:r>
              <a:rPr lang="zh-CN" altLang="en-US" dirty="0">
                <a:sym typeface="+mn-ea"/>
              </a:rPr>
              <a:t>核查系统配置和漏洞</a:t>
            </a:r>
            <a:endParaRPr lang="zh-CN" altLang="en-US" dirty="0"/>
          </a:p>
          <a:p>
            <a:pPr marL="457200" indent="-457200" algn="l">
              <a:buFont typeface="Arial" panose="020B0604020202020204" pitchFamily="34" charset="0"/>
              <a:buChar char="•"/>
            </a:pPr>
            <a:r>
              <a:rPr lang="zh-CN" altLang="en-US" dirty="0">
                <a:sym typeface="+mn-ea"/>
              </a:rPr>
              <a:t>对操作系统进行日志管理，并识别违反安全策略的用户活动</a:t>
            </a:r>
            <a:endParaRPr lang="zh-CN" altLang="en-US" dirty="0"/>
          </a:p>
          <a:p>
            <a:pPr marL="457200" indent="-457200" algn="l">
              <a:buFont typeface="Arial" panose="020B0604020202020204" pitchFamily="34" charset="0"/>
              <a:buChar char="•"/>
            </a:pPr>
            <a:r>
              <a:rPr lang="zh-CN" altLang="en-US" dirty="0">
                <a:sym typeface="+mn-ea"/>
              </a:rPr>
              <a:t>针对已发现的攻击行为作出适当的反应，如告警、中止进程等</a:t>
            </a:r>
            <a:endParaRPr lang="zh-CN" altLang="en-US" dirty="0"/>
          </a:p>
          <a:p>
            <a:pPr marL="457200" indent="-457200" algn="l">
              <a:buFont typeface="Arial" panose="020B0604020202020204" pitchFamily="34" charset="0"/>
              <a:buChar char="•"/>
            </a:pPr>
            <a:r>
              <a:rPr lang="zh-CN" altLang="en-US" dirty="0">
                <a:sym typeface="+mn-ea"/>
              </a:rPr>
              <a:t>入侵检测系统的分类</a:t>
            </a:r>
            <a:endParaRPr lang="zh-CN" altLang="en-US" dirty="0"/>
          </a:p>
          <a:p>
            <a:endParaRPr lang="zh-CN" altLang="en-US"/>
          </a:p>
        </p:txBody>
      </p:sp>
      <p:pic>
        <p:nvPicPr>
          <p:cNvPr id="5" name="图片 4"/>
          <p:cNvPicPr>
            <a:picLocks noChangeAspect="1"/>
          </p:cNvPicPr>
          <p:nvPr/>
        </p:nvPicPr>
        <p:blipFill>
          <a:blip r:embed="rId1"/>
          <a:stretch>
            <a:fillRect/>
          </a:stretch>
        </p:blipFill>
        <p:spPr>
          <a:xfrm>
            <a:off x="5759450" y="3134360"/>
            <a:ext cx="4358640" cy="3263900"/>
          </a:xfrm>
          <a:prstGeom prst="rect">
            <a:avLst/>
          </a:prstGeom>
        </p:spPr>
      </p:pic>
    </p:spTree>
    <p:custDataLst>
      <p:tags r:id="rId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1"/>
          <p:cNvSpPr>
            <a:spLocks noGrp="1"/>
          </p:cNvSpPr>
          <p:nvPr>
            <p:ph type="title"/>
          </p:nvPr>
        </p:nvSpPr>
        <p:spPr>
          <a:xfrm>
            <a:off x="1577975" y="2286000"/>
            <a:ext cx="2314575" cy="1595438"/>
          </a:xfrm>
        </p:spPr>
        <p:txBody>
          <a:bodyPr/>
          <a:lstStyle/>
          <a:p>
            <a:r>
              <a:rPr lang="zh-CN" altLang="en-US" smtClean="0"/>
              <a:t>目录</a:t>
            </a:r>
            <a:endParaRPr lang="zh-CN" altLang="en-US" smtClean="0"/>
          </a:p>
        </p:txBody>
      </p:sp>
      <p:sp>
        <p:nvSpPr>
          <p:cNvPr id="9" name="文本框 8"/>
          <p:cNvSpPr txBox="1"/>
          <p:nvPr/>
        </p:nvSpPr>
        <p:spPr>
          <a:xfrm>
            <a:off x="5830888" y="606425"/>
            <a:ext cx="3207448" cy="460375"/>
          </a:xfrm>
          <a:prstGeom prst="rect">
            <a:avLst/>
          </a:prstGeom>
          <a:noFill/>
        </p:spPr>
        <p:txBody>
          <a:bodyPr wrap="square">
            <a:spAutoFit/>
          </a:bodyPr>
          <a:lstStyle/>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01  </a:t>
            </a: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网络</a:t>
            </a: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安全的地位</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830888" y="1289705"/>
            <a:ext cx="3829240" cy="460375"/>
          </a:xfrm>
          <a:prstGeom prst="rect">
            <a:avLst/>
          </a:prstGeom>
          <a:noFill/>
        </p:spPr>
        <p:txBody>
          <a:bodyPr wrap="square">
            <a:spAutoFit/>
          </a:bodyPr>
          <a:lstStyle/>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02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网络空间面对的威胁</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830888" y="1971695"/>
            <a:ext cx="5049837" cy="460375"/>
          </a:xfrm>
          <a:prstGeom prst="rect">
            <a:avLst/>
          </a:prstGeom>
          <a:noFill/>
        </p:spPr>
        <p:txBody>
          <a:bodyPr>
            <a:spAutoFit/>
          </a:bodyPr>
          <a:lstStyle/>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03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主流安全</a:t>
            </a: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产品</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830888" y="265368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04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零信任发展历程</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5830888" y="333567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05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零信任领域典型厂商</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5830888" y="401766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06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a:t>
            </a: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SDP</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体系形态</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5830888" y="606363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09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零信任安全</a:t>
            </a: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Q&amp;A</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830888" y="469965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07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a:t>
            </a:r>
            <a:r>
              <a:rPr lang="en-US" sz="2400" b="1" dirty="0">
                <a:solidFill>
                  <a:schemeClr val="tx1">
                    <a:lumMod val="85000"/>
                    <a:lumOff val="15000"/>
                  </a:schemeClr>
                </a:solidFill>
                <a:latin typeface="微软雅黑" panose="020B0503020204020204" pitchFamily="34" charset="-122"/>
                <a:ea typeface="微软雅黑" panose="020B0503020204020204" pitchFamily="34" charset="-122"/>
              </a:rPr>
              <a:t>AI</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大数据态势感知</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830888" y="5381645"/>
            <a:ext cx="5049837" cy="460375"/>
          </a:xfrm>
          <a:prstGeom prst="rect">
            <a:avLst/>
          </a:prstGeom>
          <a:noFill/>
        </p:spPr>
        <p:txBody>
          <a:bodyPr>
            <a:spAutoFit/>
          </a:bodyPr>
          <a:p>
            <a:pPr eaLnBrk="1" fontAlgn="auto" hangingPunct="1">
              <a:spcBef>
                <a:spcPts val="0"/>
              </a:spcBef>
              <a:spcAft>
                <a:spcPts val="0"/>
              </a:spcAft>
              <a:defRPr/>
            </a:pP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08  </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零信任</a:t>
            </a:r>
            <a:r>
              <a:rPr lang="en-US" sz="2400" b="1" dirty="0">
                <a:solidFill>
                  <a:schemeClr val="tx1">
                    <a:lumMod val="85000"/>
                    <a:lumOff val="15000"/>
                  </a:schemeClr>
                </a:solidFill>
                <a:latin typeface="微软雅黑" panose="020B0503020204020204" pitchFamily="34" charset="-122"/>
                <a:ea typeface="微软雅黑" panose="020B0503020204020204" pitchFamily="34" charset="-122"/>
              </a:rPr>
              <a:t>SDP</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应用场景</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326347" y="160840"/>
            <a:ext cx="4658204" cy="731259"/>
          </a:xfrm>
        </p:spPr>
        <p:txBody>
          <a:bodyPr>
            <a:noAutofit/>
          </a:bodyPr>
          <a:lstStyle/>
          <a:p>
            <a:r>
              <a:rPr lang="zh-CN" altLang="en-US" dirty="0">
                <a:sym typeface="+mn-lt"/>
              </a:rPr>
              <a:t>入侵防御系统（</a:t>
            </a:r>
            <a:r>
              <a:rPr lang="en-US" altLang="zh-CN" dirty="0">
                <a:sym typeface="+mn-lt"/>
              </a:rPr>
              <a:t>IPS</a:t>
            </a:r>
            <a:r>
              <a:rPr lang="en-US" dirty="0">
                <a:sym typeface="+mn-lt"/>
              </a:rPr>
              <a:t>)</a:t>
            </a:r>
            <a:endParaRPr lang="en-US" dirty="0">
              <a:sym typeface="+mn-lt"/>
            </a:endParaRPr>
          </a:p>
        </p:txBody>
      </p:sp>
      <p:sp>
        <p:nvSpPr>
          <p:cNvPr id="2" name="文本框 1"/>
          <p:cNvSpPr txBox="1"/>
          <p:nvPr/>
        </p:nvSpPr>
        <p:spPr>
          <a:xfrm>
            <a:off x="1366520" y="1390015"/>
            <a:ext cx="2799080" cy="3138170"/>
          </a:xfrm>
          <a:prstGeom prst="rect">
            <a:avLst/>
          </a:prstGeom>
          <a:noFill/>
        </p:spPr>
        <p:txBody>
          <a:bodyPr wrap="square" rtlCol="0">
            <a:spAutoFit/>
          </a:bodyPr>
          <a:p>
            <a:r>
              <a:rPr lang="en-US" altLang="zh-CN"/>
              <a:t> </a:t>
            </a:r>
            <a:r>
              <a:rPr lang="zh-CN" altLang="en-US"/>
              <a:t>入侵防御系统是</a:t>
            </a:r>
            <a:r>
              <a:rPr lang="zh-CN" altLang="en-US">
                <a:sym typeface="+mn-ea"/>
              </a:rPr>
              <a:t>对杀毒软件和防火墙的补充，是一种</a:t>
            </a:r>
            <a:r>
              <a:rPr lang="zh-CN" altLang="en-US"/>
              <a:t>监控互联网上恶意活动的技术。</a:t>
            </a:r>
            <a:endParaRPr lang="zh-CN" altLang="en-US"/>
          </a:p>
          <a:p>
            <a:endParaRPr lang="zh-CN" altLang="en-US"/>
          </a:p>
          <a:p>
            <a:r>
              <a:rPr lang="en-US" altLang="zh-CN"/>
              <a:t>       </a:t>
            </a:r>
            <a:r>
              <a:rPr lang="zh-CN" altLang="en-US"/>
              <a:t>入侵防御系统主要功能是鉴别可疑活动，并对可疑活动进行防御。将可疑活动记录并上报给网络管理或安全运营中心的人员。</a:t>
            </a:r>
            <a:endParaRPr lang="zh-CN" altLang="en-US"/>
          </a:p>
        </p:txBody>
      </p:sp>
      <p:sp>
        <p:nvSpPr>
          <p:cNvPr id="5" name="文本框 4"/>
          <p:cNvSpPr txBox="1"/>
          <p:nvPr/>
        </p:nvSpPr>
        <p:spPr>
          <a:xfrm>
            <a:off x="889635" y="4991100"/>
            <a:ext cx="10546715" cy="922020"/>
          </a:xfrm>
          <a:prstGeom prst="rect">
            <a:avLst/>
          </a:prstGeom>
          <a:noFill/>
        </p:spPr>
        <p:txBody>
          <a:bodyPr wrap="square" rtlCol="0">
            <a:spAutoFit/>
          </a:bodyPr>
          <a:p>
            <a:r>
              <a:rPr lang="en-US" altLang="zh-CN"/>
              <a:t>        </a:t>
            </a:r>
            <a:r>
              <a:rPr lang="zh-CN" altLang="en-US"/>
              <a:t>入侵防御系统经常作用于防火墙的后面。由于入侵检测系统是在线安装的，IPS可以分析并自动对网络流量采取措施。采取的措施包括报警、丢包 阻止数据流和重置连接。一个好的入侵防御系统最重要的是不能影响正常网路通信。另外，入侵防御系统必须高效准确的实时的抓获恶意活动，尽量减少误报。</a:t>
            </a:r>
            <a:endParaRPr lang="zh-CN" altLang="en-US"/>
          </a:p>
        </p:txBody>
      </p:sp>
      <p:pic>
        <p:nvPicPr>
          <p:cNvPr id="7" name="图片 6"/>
          <p:cNvPicPr>
            <a:picLocks noChangeAspect="1"/>
          </p:cNvPicPr>
          <p:nvPr/>
        </p:nvPicPr>
        <p:blipFill>
          <a:blip r:embed="rId1"/>
          <a:stretch>
            <a:fillRect/>
          </a:stretch>
        </p:blipFill>
        <p:spPr>
          <a:xfrm>
            <a:off x="5756275" y="851535"/>
            <a:ext cx="4406265" cy="386588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52183" y="285908"/>
            <a:ext cx="4365625" cy="55308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a:r>
              <a:rPr lang="zh-CN" altLang="en-US" sz="3000" b="1" dirty="0">
                <a:solidFill>
                  <a:srgbClr val="026EBE"/>
                </a:solidFill>
                <a:latin typeface="微软雅黑" panose="020B0503020204020204" pitchFamily="34" charset="-122"/>
                <a:ea typeface="微软雅黑" panose="020B0503020204020204" pitchFamily="34" charset="-122"/>
                <a:cs typeface="+mj-cs"/>
                <a:sym typeface="+mn-ea"/>
              </a:rPr>
              <a:t>堡垒机（Bastionhost）</a:t>
            </a:r>
            <a:endParaRPr lang="zh-CN" altLang="en-US" sz="3000" b="1" dirty="0">
              <a:solidFill>
                <a:srgbClr val="026EBE"/>
              </a:solidFill>
              <a:latin typeface="微软雅黑" panose="020B0503020204020204" pitchFamily="34" charset="-122"/>
              <a:ea typeface="微软雅黑" panose="020B0503020204020204" pitchFamily="34" charset="-122"/>
              <a:cs typeface="+mj-cs"/>
            </a:endParaRPr>
          </a:p>
        </p:txBody>
      </p:sp>
      <p:sp>
        <p:nvSpPr>
          <p:cNvPr id="3" name="文本框 2"/>
          <p:cNvSpPr txBox="1"/>
          <p:nvPr/>
        </p:nvSpPr>
        <p:spPr>
          <a:xfrm>
            <a:off x="767715" y="2120900"/>
            <a:ext cx="4560570" cy="2030095"/>
          </a:xfrm>
          <a:prstGeom prst="rect">
            <a:avLst/>
          </a:prstGeom>
          <a:noFill/>
        </p:spPr>
        <p:txBody>
          <a:bodyPr wrap="square" rtlCol="0">
            <a:spAutoFit/>
          </a:bodyPr>
          <a:p>
            <a:r>
              <a:rPr lang="zh-CN" altLang="en-US"/>
              <a:t>堡垒机也叫做运维安全审计系统，它的核心功能是 4A：身份验证 、账号管理 、授权控制、安全审计 。</a:t>
            </a:r>
            <a:endParaRPr lang="zh-CN" altLang="en-US"/>
          </a:p>
          <a:p>
            <a:endParaRPr lang="zh-CN" altLang="en-US"/>
          </a:p>
          <a:p>
            <a:r>
              <a:rPr lang="zh-CN" altLang="en-US"/>
              <a:t>堡垒机是用来控制哪些人可以登录哪些资产（事先防范和事中控制），以及录像记录登录资产后做了什么事情（事后溯源）。</a:t>
            </a:r>
            <a:endParaRPr lang="zh-CN" altLang="en-US"/>
          </a:p>
        </p:txBody>
      </p:sp>
      <p:pic>
        <p:nvPicPr>
          <p:cNvPr id="4" name="图片 3"/>
          <p:cNvPicPr>
            <a:picLocks noChangeAspect="1"/>
          </p:cNvPicPr>
          <p:nvPr/>
        </p:nvPicPr>
        <p:blipFill>
          <a:blip r:embed="rId2"/>
          <a:stretch>
            <a:fillRect/>
          </a:stretch>
        </p:blipFill>
        <p:spPr>
          <a:xfrm>
            <a:off x="5450205" y="2277745"/>
            <a:ext cx="6052820" cy="19926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Tm="3000"/>
    </mc:Choice>
    <mc:Fallback>
      <p:transition advTm="3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52183" y="285908"/>
            <a:ext cx="4832350"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a:r>
              <a:rPr lang="en-US" altLang="zh-CN" b="1" dirty="0">
                <a:solidFill>
                  <a:srgbClr val="026EBE"/>
                </a:solidFill>
                <a:latin typeface="微软雅黑" panose="020B0503020204020204" pitchFamily="34" charset="-122"/>
                <a:ea typeface="微软雅黑" panose="020B0503020204020204" pitchFamily="34" charset="-122"/>
                <a:cs typeface="+mj-cs"/>
                <a:sym typeface="+mn-ea"/>
              </a:rPr>
              <a:t>web</a:t>
            </a:r>
            <a:r>
              <a:rPr lang="zh-CN" altLang="en-US" b="1" dirty="0">
                <a:solidFill>
                  <a:srgbClr val="026EBE"/>
                </a:solidFill>
                <a:latin typeface="微软雅黑" panose="020B0503020204020204" pitchFamily="34" charset="-122"/>
                <a:ea typeface="微软雅黑" panose="020B0503020204020204" pitchFamily="34" charset="-122"/>
                <a:cs typeface="+mj-cs"/>
                <a:sym typeface="+mn-ea"/>
              </a:rPr>
              <a:t>应用防火墙（</a:t>
            </a:r>
            <a:r>
              <a:rPr lang="en-US" altLang="zh-CN" b="1" dirty="0">
                <a:solidFill>
                  <a:srgbClr val="026EBE"/>
                </a:solidFill>
                <a:latin typeface="微软雅黑" panose="020B0503020204020204" pitchFamily="34" charset="-122"/>
                <a:ea typeface="微软雅黑" panose="020B0503020204020204" pitchFamily="34" charset="-122"/>
                <a:cs typeface="+mj-cs"/>
                <a:sym typeface="+mn-ea"/>
              </a:rPr>
              <a:t>WAF</a:t>
            </a:r>
            <a:r>
              <a:rPr lang="zh-CN" altLang="en-US" b="1" dirty="0">
                <a:solidFill>
                  <a:srgbClr val="026EBE"/>
                </a:solidFill>
                <a:latin typeface="微软雅黑" panose="020B0503020204020204" pitchFamily="34" charset="-122"/>
                <a:ea typeface="微软雅黑" panose="020B0503020204020204" pitchFamily="34" charset="-122"/>
                <a:cs typeface="+mj-cs"/>
                <a:sym typeface="+mn-ea"/>
              </a:rPr>
              <a:t>）</a:t>
            </a:r>
            <a:endParaRPr lang="zh-CN" b="1" dirty="0">
              <a:solidFill>
                <a:srgbClr val="026EBE"/>
              </a:solidFill>
              <a:latin typeface="微软雅黑" panose="020B0503020204020204" pitchFamily="34" charset="-122"/>
              <a:ea typeface="微软雅黑" panose="020B0503020204020204" pitchFamily="34" charset="-122"/>
              <a:cs typeface="+mj-cs"/>
              <a:sym typeface="+mn-ea"/>
            </a:endParaRPr>
          </a:p>
        </p:txBody>
      </p:sp>
      <p:sp>
        <p:nvSpPr>
          <p:cNvPr id="4" name="文本框 3"/>
          <p:cNvSpPr txBox="1"/>
          <p:nvPr/>
        </p:nvSpPr>
        <p:spPr>
          <a:xfrm>
            <a:off x="941705" y="1379220"/>
            <a:ext cx="5041265" cy="1753235"/>
          </a:xfrm>
          <a:prstGeom prst="rect">
            <a:avLst/>
          </a:prstGeom>
          <a:noFill/>
        </p:spPr>
        <p:txBody>
          <a:bodyPr wrap="square" rtlCol="0">
            <a:spAutoFit/>
          </a:bodyPr>
          <a:p>
            <a:r>
              <a:rPr lang="zh-CN" altLang="en-US"/>
              <a:t>功能：</a:t>
            </a:r>
            <a:endParaRPr lang="zh-CN" altLang="en-US"/>
          </a:p>
          <a:p>
            <a:endParaRPr lang="en-US" altLang="zh-CN"/>
          </a:p>
          <a:p>
            <a:r>
              <a:rPr lang="en-US" altLang="zh-CN"/>
              <a:t>1</a:t>
            </a:r>
            <a:r>
              <a:rPr lang="zh-CN" altLang="en-US"/>
              <a:t>、WAF通过恶意特征提取和大数据行为分析，识别处理恶意流量。</a:t>
            </a:r>
            <a:endParaRPr lang="zh-CN" altLang="en-US"/>
          </a:p>
          <a:p>
            <a:r>
              <a:rPr lang="en-US" altLang="zh-CN"/>
              <a:t>2</a:t>
            </a:r>
            <a:r>
              <a:rPr lang="zh-CN" altLang="en-US"/>
              <a:t>、提供用户访问审计、业务安全可视合规性检查等功能，保护网站核心业务和数据安全。</a:t>
            </a:r>
            <a:endParaRPr lang="zh-CN" altLang="en-US"/>
          </a:p>
        </p:txBody>
      </p:sp>
      <p:pic>
        <p:nvPicPr>
          <p:cNvPr id="9" name="图片 8"/>
          <p:cNvPicPr>
            <a:picLocks noChangeAspect="1"/>
          </p:cNvPicPr>
          <p:nvPr/>
        </p:nvPicPr>
        <p:blipFill>
          <a:blip r:embed="rId2"/>
          <a:stretch>
            <a:fillRect/>
          </a:stretch>
        </p:blipFill>
        <p:spPr>
          <a:xfrm>
            <a:off x="7394575" y="708660"/>
            <a:ext cx="3355975" cy="5756910"/>
          </a:xfrm>
          <a:prstGeom prst="rect">
            <a:avLst/>
          </a:prstGeom>
        </p:spPr>
      </p:pic>
      <p:sp>
        <p:nvSpPr>
          <p:cNvPr id="12" name="文本框 11"/>
          <p:cNvSpPr txBox="1"/>
          <p:nvPr/>
        </p:nvSpPr>
        <p:spPr>
          <a:xfrm>
            <a:off x="810260" y="3763010"/>
            <a:ext cx="5923280" cy="2030095"/>
          </a:xfrm>
          <a:prstGeom prst="rect">
            <a:avLst/>
          </a:prstGeom>
          <a:noFill/>
        </p:spPr>
        <p:txBody>
          <a:bodyPr wrap="square" rtlCol="0">
            <a:spAutoFit/>
          </a:bodyPr>
          <a:p>
            <a:r>
              <a:rPr lang="en-US" altLang="zh-CN"/>
              <a:t>        </a:t>
            </a:r>
            <a:r>
              <a:rPr lang="zh-CN" altLang="en-US"/>
              <a:t>WAF是一种基础的安全保护模块，通过特征提取和分块检索技术进行特征匹配，主要针对 HTTP 访问的 Web 程序保护。</a:t>
            </a:r>
            <a:endParaRPr lang="zh-CN" altLang="en-US"/>
          </a:p>
          <a:p>
            <a:r>
              <a:rPr lang="zh-CN" altLang="en-US"/>
              <a:t> </a:t>
            </a:r>
            <a:r>
              <a:rPr lang="en-US" altLang="zh-CN"/>
              <a:t>       </a:t>
            </a:r>
            <a:r>
              <a:rPr lang="zh-CN" altLang="en-US"/>
              <a:t>WAF部署在Web应用程序前面，在用户请求到达 Web 服务器前对用户请求进行扫描和过滤，分析并校验每个用户请求的网络包，确保每个用户请求有效且安全，对无效或有攻击行为的请求进行阻断或隔离。</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252183" y="285908"/>
            <a:ext cx="3997325"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a:r>
              <a:rPr lang="zh-CN" b="1" dirty="0">
                <a:solidFill>
                  <a:srgbClr val="026EBE"/>
                </a:solidFill>
                <a:latin typeface="微软雅黑" panose="020B0503020204020204" pitchFamily="34" charset="-122"/>
                <a:ea typeface="微软雅黑" panose="020B0503020204020204" pitchFamily="34" charset="-122"/>
                <a:cs typeface="+mj-cs"/>
                <a:sym typeface="+mn-lt"/>
              </a:rPr>
              <a:t>数据</a:t>
            </a:r>
            <a:r>
              <a:rPr lang="zh-CN" b="1" dirty="0">
                <a:solidFill>
                  <a:srgbClr val="026EBE"/>
                </a:solidFill>
                <a:latin typeface="微软雅黑" panose="020B0503020204020204" pitchFamily="34" charset="-122"/>
                <a:ea typeface="微软雅黑" panose="020B0503020204020204" pitchFamily="34" charset="-122"/>
                <a:cs typeface="+mj-cs"/>
                <a:sym typeface="+mn-lt"/>
              </a:rPr>
              <a:t>泄露防护（</a:t>
            </a:r>
            <a:r>
              <a:rPr lang="en-US" altLang="zh-CN" b="1" dirty="0">
                <a:solidFill>
                  <a:srgbClr val="026EBE"/>
                </a:solidFill>
                <a:latin typeface="微软雅黑" panose="020B0503020204020204" pitchFamily="34" charset="-122"/>
                <a:ea typeface="微软雅黑" panose="020B0503020204020204" pitchFamily="34" charset="-122"/>
                <a:cs typeface="+mj-cs"/>
                <a:sym typeface="+mn-lt"/>
              </a:rPr>
              <a:t>DLP)</a:t>
            </a:r>
            <a:endParaRPr lang="zh-CN" b="1" dirty="0">
              <a:solidFill>
                <a:srgbClr val="026EBE"/>
              </a:solidFill>
              <a:latin typeface="微软雅黑" panose="020B0503020204020204" pitchFamily="34" charset="-122"/>
              <a:ea typeface="微软雅黑" panose="020B0503020204020204" pitchFamily="34" charset="-122"/>
              <a:cs typeface="+mj-cs"/>
              <a:sym typeface="+mn-ea"/>
            </a:endParaRPr>
          </a:p>
        </p:txBody>
      </p:sp>
      <p:sp>
        <p:nvSpPr>
          <p:cNvPr id="28" name="文本框 27"/>
          <p:cNvSpPr txBox="1"/>
          <p:nvPr/>
        </p:nvSpPr>
        <p:spPr>
          <a:xfrm>
            <a:off x="365125" y="1399540"/>
            <a:ext cx="9127490" cy="368300"/>
          </a:xfrm>
          <a:prstGeom prst="rect">
            <a:avLst/>
          </a:prstGeom>
          <a:noFill/>
        </p:spPr>
        <p:txBody>
          <a:bodyPr wrap="square" rtlCol="0">
            <a:spAutoFit/>
          </a:bodyPr>
          <a:p>
            <a:r>
              <a:rPr lang="zh-CN" altLang="en-US"/>
              <a:t>数据泄漏主要分为三种：窃密、泄密和失密，其中</a:t>
            </a:r>
            <a:r>
              <a:rPr lang="en-US" altLang="zh-CN"/>
              <a:t>95%</a:t>
            </a:r>
            <a:r>
              <a:rPr lang="zh-CN" altLang="en-US"/>
              <a:t>的数据泄漏事件是</a:t>
            </a:r>
            <a:r>
              <a:rPr lang="zh-CN" altLang="en-US"/>
              <a:t>因为内部人员。</a:t>
            </a:r>
            <a:endParaRPr lang="zh-CN" altLang="en-US"/>
          </a:p>
        </p:txBody>
      </p:sp>
      <p:sp>
        <p:nvSpPr>
          <p:cNvPr id="40" name="文本框 39"/>
          <p:cNvSpPr txBox="1"/>
          <p:nvPr/>
        </p:nvSpPr>
        <p:spPr>
          <a:xfrm>
            <a:off x="365125" y="2179955"/>
            <a:ext cx="10588625" cy="645160"/>
          </a:xfrm>
          <a:prstGeom prst="rect">
            <a:avLst/>
          </a:prstGeom>
          <a:noFill/>
        </p:spPr>
        <p:txBody>
          <a:bodyPr wrap="square" rtlCol="0">
            <a:spAutoFit/>
          </a:bodyPr>
          <a:p>
            <a:r>
              <a:rPr lang="en-US" altLang="zh-CN"/>
              <a:t>DLP</a:t>
            </a:r>
            <a:r>
              <a:rPr lang="zh-CN" altLang="en-US"/>
              <a:t>是以内容为核心的控制手段，对文件的内容生成指纹记录，通过终端、网关</a:t>
            </a:r>
            <a:r>
              <a:rPr lang="zh-CN" altLang="en-US"/>
              <a:t>和存储，对文件进行控制。例如，密级文件外发时被网关拦截。</a:t>
            </a:r>
            <a:endParaRPr lang="zh-CN" altLang="en-US"/>
          </a:p>
        </p:txBody>
      </p:sp>
      <p:pic>
        <p:nvPicPr>
          <p:cNvPr id="42" name="图片 41"/>
          <p:cNvPicPr>
            <a:picLocks noChangeAspect="1"/>
          </p:cNvPicPr>
          <p:nvPr/>
        </p:nvPicPr>
        <p:blipFill>
          <a:blip r:embed="rId2"/>
          <a:stretch>
            <a:fillRect/>
          </a:stretch>
        </p:blipFill>
        <p:spPr>
          <a:xfrm>
            <a:off x="4817110" y="2825115"/>
            <a:ext cx="6433185" cy="35928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016500" y="2466975"/>
            <a:ext cx="5380228" cy="882650"/>
          </a:xfrm>
        </p:spPr>
        <p:txBody>
          <a:bodyPr rtlCol="0">
            <a:normAutofit/>
          </a:bodyPr>
          <a:lstStyle/>
          <a:p>
            <a:pPr fontAlgn="auto">
              <a:spcAft>
                <a:spcPts val="0"/>
              </a:spcAft>
              <a:defRPr/>
            </a:pPr>
            <a:r>
              <a:rPr lang="zh-CN" altLang="en-US" dirty="0" smtClean="0">
                <a:solidFill>
                  <a:schemeClr val="tx1">
                    <a:lumMod val="85000"/>
                    <a:lumOff val="15000"/>
                  </a:schemeClr>
                </a:solidFill>
              </a:rPr>
              <a:t>零信任发展历程</a:t>
            </a:r>
            <a:endParaRPr lang="zh-CN" altLang="en-US" dirty="0">
              <a:solidFill>
                <a:schemeClr val="tx1">
                  <a:lumMod val="85000"/>
                  <a:lumOff val="15000"/>
                </a:schemeClr>
              </a:solidFill>
            </a:endParaRPr>
          </a:p>
        </p:txBody>
      </p:sp>
      <p:sp>
        <p:nvSpPr>
          <p:cNvPr id="3" name="文本框 2"/>
          <p:cNvSpPr txBox="1"/>
          <p:nvPr/>
        </p:nvSpPr>
        <p:spPr>
          <a:xfrm>
            <a:off x="3070225" y="3046413"/>
            <a:ext cx="1963738" cy="829945"/>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smtClean="0">
                <a:solidFill>
                  <a:schemeClr val="bg1"/>
                </a:solidFill>
                <a:latin typeface="+mn-lt"/>
                <a:ea typeface="微软雅黑" panose="020B0503020204020204" pitchFamily="34" charset="-122"/>
                <a:cs typeface="+mn-ea"/>
                <a:sym typeface="+mn-lt"/>
              </a:rPr>
              <a:t>04</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48285" y="290309"/>
            <a:ext cx="4267835"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r>
              <a:rPr lang="zh-CN" b="1" dirty="0">
                <a:solidFill>
                  <a:srgbClr val="026EBE"/>
                </a:solidFill>
                <a:latin typeface="微软雅黑" panose="020B0503020204020204" pitchFamily="34" charset="-122"/>
                <a:ea typeface="微软雅黑" panose="020B0503020204020204" pitchFamily="34" charset="-122"/>
                <a:cs typeface="+mj-cs"/>
              </a:rPr>
              <a:t>SDP及零信任发展历程</a:t>
            </a:r>
            <a:endParaRPr lang="zh-CN" altLang="en-US" b="1" dirty="0">
              <a:solidFill>
                <a:srgbClr val="026EBE"/>
              </a:solidFill>
              <a:latin typeface="+mj-ea"/>
              <a:ea typeface="+mj-ea"/>
            </a:endParaRPr>
          </a:p>
        </p:txBody>
      </p:sp>
      <p:sp>
        <p:nvSpPr>
          <p:cNvPr id="38" name="标题 3"/>
          <p:cNvSpPr txBox="1"/>
          <p:nvPr/>
        </p:nvSpPr>
        <p:spPr>
          <a:xfrm>
            <a:off x="1488760" y="1998450"/>
            <a:ext cx="9394656" cy="74504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2000" b="1" dirty="0">
                <a:solidFill>
                  <a:srgbClr val="250C82"/>
                </a:solidFill>
                <a:latin typeface="微软雅黑" panose="020B0503020204020204" pitchFamily="34" charset="-122"/>
                <a:ea typeface="微软雅黑" panose="020B0503020204020204" pitchFamily="34" charset="-122"/>
              </a:rPr>
              <a:t>2010</a:t>
            </a:r>
            <a:r>
              <a:rPr lang="zh-CN" altLang="en-US" sz="2000" b="1" dirty="0">
                <a:solidFill>
                  <a:srgbClr val="250C82"/>
                </a:solidFill>
                <a:latin typeface="微软雅黑" panose="020B0503020204020204" pitchFamily="34" charset="-122"/>
                <a:ea typeface="微软雅黑" panose="020B0503020204020204" pitchFamily="34" charset="-122"/>
              </a:rPr>
              <a:t>年，</a:t>
            </a:r>
            <a:r>
              <a:rPr lang="en-US" altLang="zh-CN" sz="2000" b="1" dirty="0">
                <a:solidFill>
                  <a:srgbClr val="250C82"/>
                </a:solidFill>
                <a:latin typeface="微软雅黑" panose="020B0503020204020204" pitchFamily="34" charset="-122"/>
                <a:ea typeface="微软雅黑" panose="020B0503020204020204" pitchFamily="34" charset="-122"/>
              </a:rPr>
              <a:t>Forrester</a:t>
            </a:r>
            <a:r>
              <a:rPr lang="zh-CN" altLang="en-US" sz="2000" b="1" dirty="0">
                <a:solidFill>
                  <a:srgbClr val="250C82"/>
                </a:solidFill>
                <a:latin typeface="微软雅黑" panose="020B0503020204020204" pitchFamily="34" charset="-122"/>
                <a:ea typeface="微软雅黑" panose="020B0503020204020204" pitchFamily="34" charset="-122"/>
              </a:rPr>
              <a:t>的首席分析师约翰</a:t>
            </a:r>
            <a:r>
              <a:rPr lang="en-US" altLang="zh-CN" sz="2000" b="1" dirty="0">
                <a:solidFill>
                  <a:srgbClr val="250C82"/>
                </a:solidFill>
                <a:latin typeface="微软雅黑" panose="020B0503020204020204" pitchFamily="34" charset="-122"/>
                <a:ea typeface="微软雅黑" panose="020B0503020204020204" pitchFamily="34" charset="-122"/>
              </a:rPr>
              <a:t>·</a:t>
            </a:r>
            <a:r>
              <a:rPr lang="zh-CN" altLang="en-US" sz="2000" b="1" dirty="0">
                <a:solidFill>
                  <a:srgbClr val="250C82"/>
                </a:solidFill>
                <a:latin typeface="微软雅黑" panose="020B0503020204020204" pitchFamily="34" charset="-122"/>
                <a:ea typeface="微软雅黑" panose="020B0503020204020204" pitchFamily="34" charset="-122"/>
              </a:rPr>
              <a:t>金德维格</a:t>
            </a:r>
            <a:r>
              <a:rPr lang="en-US" altLang="zh-CN" sz="2000" b="1" dirty="0">
                <a:solidFill>
                  <a:srgbClr val="250C82"/>
                </a:solidFill>
                <a:latin typeface="微软雅黑" panose="020B0503020204020204" pitchFamily="34" charset="-122"/>
                <a:ea typeface="微软雅黑" panose="020B0503020204020204" pitchFamily="34" charset="-122"/>
              </a:rPr>
              <a:t>( John </a:t>
            </a:r>
            <a:r>
              <a:rPr lang="en-US" altLang="zh-CN" sz="2000" b="1" dirty="0" err="1">
                <a:solidFill>
                  <a:srgbClr val="250C82"/>
                </a:solidFill>
                <a:latin typeface="微软雅黑" panose="020B0503020204020204" pitchFamily="34" charset="-122"/>
                <a:ea typeface="微软雅黑" panose="020B0503020204020204" pitchFamily="34" charset="-122"/>
              </a:rPr>
              <a:t>Kindervag</a:t>
            </a:r>
            <a:r>
              <a:rPr lang="en-US" altLang="zh-CN" sz="2000" b="1" dirty="0">
                <a:solidFill>
                  <a:srgbClr val="250C82"/>
                </a:solidFill>
                <a:latin typeface="微软雅黑" panose="020B0503020204020204" pitchFamily="34" charset="-122"/>
                <a:ea typeface="微软雅黑" panose="020B0503020204020204" pitchFamily="34" charset="-122"/>
              </a:rPr>
              <a:t> )</a:t>
            </a:r>
            <a:r>
              <a:rPr lang="zh-CN" altLang="en-US" sz="2000" b="1" dirty="0">
                <a:solidFill>
                  <a:srgbClr val="250C82"/>
                </a:solidFill>
                <a:latin typeface="微软雅黑" panose="020B0503020204020204" pitchFamily="34" charset="-122"/>
                <a:ea typeface="微软雅黑" panose="020B0503020204020204" pitchFamily="34" charset="-122"/>
              </a:rPr>
              <a:t>提出零信任网络（亦称零信任架构 </a:t>
            </a:r>
            <a:r>
              <a:rPr lang="en-US" altLang="zh-CN" sz="2000" b="1" dirty="0">
                <a:solidFill>
                  <a:srgbClr val="250C82"/>
                </a:solidFill>
                <a:latin typeface="微软雅黑" panose="020B0503020204020204" pitchFamily="34" charset="-122"/>
                <a:ea typeface="微软雅黑" panose="020B0503020204020204" pitchFamily="34" charset="-122"/>
              </a:rPr>
              <a:t>zero trust model</a:t>
            </a:r>
            <a:r>
              <a:rPr lang="zh-CN" altLang="en-US" sz="2000" b="1" dirty="0">
                <a:solidFill>
                  <a:srgbClr val="250C82"/>
                </a:solidFill>
                <a:latin typeface="微软雅黑" panose="020B0503020204020204" pitchFamily="34" charset="-122"/>
                <a:ea typeface="微软雅黑" panose="020B0503020204020204" pitchFamily="34" charset="-122"/>
              </a:rPr>
              <a:t>）</a:t>
            </a:r>
            <a:endParaRPr lang="zh-CN" altLang="en-US" sz="2000" b="1" dirty="0">
              <a:solidFill>
                <a:srgbClr val="250C82"/>
              </a:solidFill>
              <a:latin typeface="微软雅黑" panose="020B0503020204020204" pitchFamily="34" charset="-122"/>
              <a:ea typeface="微软雅黑" panose="020B0503020204020204" pitchFamily="34" charset="-122"/>
            </a:endParaRPr>
          </a:p>
        </p:txBody>
      </p:sp>
      <p:sp>
        <p:nvSpPr>
          <p:cNvPr id="39" name="标题 3"/>
          <p:cNvSpPr txBox="1"/>
          <p:nvPr/>
        </p:nvSpPr>
        <p:spPr>
          <a:xfrm>
            <a:off x="1497962" y="1268225"/>
            <a:ext cx="9569180" cy="74504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2000" dirty="0">
                <a:latin typeface="微软雅黑" panose="020B0503020204020204" pitchFamily="34" charset="-122"/>
                <a:ea typeface="微软雅黑" panose="020B0503020204020204" pitchFamily="34" charset="-122"/>
              </a:rPr>
              <a:t>2009</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Google</a:t>
            </a:r>
            <a:r>
              <a:rPr lang="zh-CN" altLang="en-US" sz="2000" dirty="0">
                <a:latin typeface="微软雅黑" panose="020B0503020204020204" pitchFamily="34" charset="-122"/>
                <a:ea typeface="微软雅黑" panose="020B0503020204020204" pitchFamily="34" charset="-122"/>
              </a:rPr>
              <a:t>遭遇</a:t>
            </a:r>
            <a:r>
              <a:rPr lang="en-US" altLang="zh-CN" sz="2000" dirty="0">
                <a:latin typeface="微软雅黑" panose="020B0503020204020204" pitchFamily="34" charset="-122"/>
                <a:ea typeface="微软雅黑" panose="020B0503020204020204" pitchFamily="34" charset="-122"/>
              </a:rPr>
              <a:t>APT</a:t>
            </a:r>
            <a:r>
              <a:rPr lang="zh-CN" altLang="en-US" sz="2000" dirty="0">
                <a:latin typeface="微软雅黑" panose="020B0503020204020204" pitchFamily="34" charset="-122"/>
                <a:ea typeface="微软雅黑" panose="020B0503020204020204" pitchFamily="34" charset="-122"/>
              </a:rPr>
              <a:t>攻击“极光行动”（</a:t>
            </a:r>
            <a:r>
              <a:rPr lang="en-US" altLang="zh-CN" sz="2000" dirty="0">
                <a:latin typeface="微软雅黑" panose="020B0503020204020204" pitchFamily="34" charset="-122"/>
                <a:ea typeface="微软雅黑" panose="020B0503020204020204" pitchFamily="34" charset="-122"/>
              </a:rPr>
              <a:t>Operation Aurora</a:t>
            </a:r>
            <a:r>
              <a:rPr lang="zh-CN" altLang="en-US" sz="2000" dirty="0">
                <a:latin typeface="微软雅黑" panose="020B0503020204020204" pitchFamily="34" charset="-122"/>
                <a:ea typeface="微软雅黑" panose="020B0503020204020204" pitchFamily="34" charset="-122"/>
              </a:rPr>
              <a:t>），推动</a:t>
            </a:r>
            <a:r>
              <a:rPr lang="en-US" altLang="zh-CN" sz="2000" dirty="0">
                <a:latin typeface="微软雅黑" panose="020B0503020204020204" pitchFamily="34" charset="-122"/>
                <a:ea typeface="微软雅黑" panose="020B0503020204020204" pitchFamily="34" charset="-122"/>
              </a:rPr>
              <a:t>Google</a:t>
            </a:r>
            <a:r>
              <a:rPr lang="zh-CN" altLang="en-US" sz="2000" dirty="0">
                <a:latin typeface="微软雅黑" panose="020B0503020204020204" pitchFamily="34" charset="-122"/>
                <a:ea typeface="微软雅黑" panose="020B0503020204020204" pitchFamily="34" charset="-122"/>
              </a:rPr>
              <a:t>重新搭建整体安全架构，诞生了</a:t>
            </a:r>
            <a:r>
              <a:rPr lang="en-US" altLang="zh-CN" sz="2000" b="1" dirty="0" err="1">
                <a:latin typeface="微软雅黑" panose="020B0503020204020204" pitchFamily="34" charset="-122"/>
                <a:ea typeface="微软雅黑" panose="020B0503020204020204" pitchFamily="34" charset="-122"/>
              </a:rPr>
              <a:t>BeyondCorp</a:t>
            </a:r>
            <a:r>
              <a:rPr lang="zh-CN" altLang="en-US" sz="2000" dirty="0">
                <a:latin typeface="微软雅黑" panose="020B0503020204020204" pitchFamily="34" charset="-122"/>
                <a:ea typeface="微软雅黑" panose="020B0503020204020204" pitchFamily="34" charset="-122"/>
              </a:rPr>
              <a:t>项目。</a:t>
            </a:r>
            <a:endParaRPr lang="zh-CN" altLang="en-US" sz="2000" dirty="0">
              <a:latin typeface="微软雅黑" panose="020B0503020204020204" pitchFamily="34" charset="-122"/>
              <a:ea typeface="微软雅黑" panose="020B0503020204020204" pitchFamily="34" charset="-122"/>
            </a:endParaRPr>
          </a:p>
        </p:txBody>
      </p:sp>
      <p:sp>
        <p:nvSpPr>
          <p:cNvPr id="40" name="标题 3"/>
          <p:cNvSpPr txBox="1"/>
          <p:nvPr/>
        </p:nvSpPr>
        <p:spPr>
          <a:xfrm>
            <a:off x="1488760" y="4050533"/>
            <a:ext cx="10098656" cy="745046"/>
          </a:xfrm>
          <a:prstGeom prst="rect">
            <a:avLst/>
          </a:prstGeom>
        </p:spPr>
        <p:txBody>
          <a:bodyPr vert="horz" lIns="91440" tIns="45720" rIns="91440" bIns="45720" rtlCol="0" anchor="ctr">
            <a:normAutofit/>
          </a:bodyPr>
          <a:lstStyle>
            <a:defPPr>
              <a:defRPr lang="zh-CN"/>
            </a:defPPr>
            <a:lvl1pPr marL="342900" indent="-342900" defTabSz="914400" eaLnBrk="1" fontAlgn="auto" latinLnBrk="0" hangingPunct="1">
              <a:spcAft>
                <a:spcPts val="0"/>
              </a:spcAft>
              <a:buFont typeface="Wingdings" panose="05000000000000000000" pitchFamily="2" charset="2"/>
              <a:buChar char="n"/>
              <a:defRPr sz="1800">
                <a:latin typeface="微软雅黑" panose="020B0503020204020204" pitchFamily="34" charset="-122"/>
                <a:ea typeface="微软雅黑" panose="020B0503020204020204" pitchFamily="34" charset="-122"/>
                <a:cs typeface="+mj-cs"/>
              </a:defRPr>
            </a:lvl1pPr>
          </a:lstStyle>
          <a:p>
            <a:pPr marL="0" indent="0">
              <a:buNone/>
            </a:pPr>
            <a:r>
              <a:rPr lang="en-US" altLang="zh-CN" sz="2000" b="1" dirty="0">
                <a:solidFill>
                  <a:srgbClr val="250C82"/>
                </a:solidFill>
              </a:rPr>
              <a:t>2018</a:t>
            </a:r>
            <a:r>
              <a:rPr lang="zh-CN" altLang="en-US" sz="2000" b="1" dirty="0">
                <a:solidFill>
                  <a:srgbClr val="250C82"/>
                </a:solidFill>
              </a:rPr>
              <a:t>年，</a:t>
            </a:r>
            <a:r>
              <a:rPr lang="en-US" altLang="zh-CN" sz="2000" b="1" dirty="0">
                <a:solidFill>
                  <a:srgbClr val="250C82"/>
                </a:solidFill>
              </a:rPr>
              <a:t>SDP</a:t>
            </a:r>
            <a:r>
              <a:rPr lang="zh-CN" altLang="en-US" sz="2000" b="1" dirty="0">
                <a:solidFill>
                  <a:srgbClr val="250C82"/>
                </a:solidFill>
              </a:rPr>
              <a:t>入选</a:t>
            </a:r>
            <a:r>
              <a:rPr lang="en-US" altLang="zh-CN" sz="2000" b="1" dirty="0">
                <a:solidFill>
                  <a:srgbClr val="250C82"/>
                </a:solidFill>
              </a:rPr>
              <a:t>Gartner 2018 CSO</a:t>
            </a:r>
            <a:r>
              <a:rPr lang="zh-CN" altLang="en-US" sz="2000" b="1" dirty="0">
                <a:solidFill>
                  <a:srgbClr val="250C82"/>
                </a:solidFill>
              </a:rPr>
              <a:t>最应投入的十大安全项目</a:t>
            </a:r>
            <a:endParaRPr lang="zh-CN" altLang="en-US" sz="2000" b="1" dirty="0">
              <a:solidFill>
                <a:srgbClr val="250C82"/>
              </a:solidFill>
            </a:endParaRPr>
          </a:p>
        </p:txBody>
      </p:sp>
      <p:sp>
        <p:nvSpPr>
          <p:cNvPr id="41" name="标题 3"/>
          <p:cNvSpPr txBox="1"/>
          <p:nvPr/>
        </p:nvSpPr>
        <p:spPr>
          <a:xfrm>
            <a:off x="1507164" y="3574531"/>
            <a:ext cx="10098656" cy="745046"/>
          </a:xfrm>
          <a:prstGeom prst="rect">
            <a:avLst/>
          </a:prstGeom>
        </p:spPr>
        <p:txBody>
          <a:bodyPr vert="horz" lIns="91440" tIns="45720" rIns="91440" bIns="45720" rtlCol="0" anchor="ctr">
            <a:normAutofit/>
          </a:bodyPr>
          <a:lstStyle>
            <a:defPPr>
              <a:defRPr lang="zh-CN"/>
            </a:defPPr>
            <a:lvl1pPr marL="342900" indent="-342900" defTabSz="914400" eaLnBrk="1" fontAlgn="auto" latinLnBrk="0" hangingPunct="1">
              <a:spcAft>
                <a:spcPts val="0"/>
              </a:spcAft>
              <a:buFont typeface="Wingdings" panose="05000000000000000000" pitchFamily="2" charset="2"/>
              <a:buChar char="n"/>
              <a:defRPr sz="1800">
                <a:latin typeface="微软雅黑" panose="020B0503020204020204" pitchFamily="34" charset="-122"/>
                <a:ea typeface="微软雅黑" panose="020B0503020204020204" pitchFamily="34" charset="-122"/>
                <a:cs typeface="+mj-cs"/>
              </a:defRPr>
            </a:lvl1pPr>
          </a:lstStyle>
          <a:p>
            <a:pPr marL="0" indent="0">
              <a:buNone/>
            </a:pPr>
            <a:r>
              <a:rPr lang="en-US" altLang="zh-CN" sz="2000" dirty="0"/>
              <a:t>2017</a:t>
            </a:r>
            <a:r>
              <a:rPr lang="zh-CN" altLang="en-US" sz="2000" dirty="0"/>
              <a:t>年，</a:t>
            </a:r>
            <a:r>
              <a:rPr lang="en-US" altLang="zh-CN" sz="2000" dirty="0"/>
              <a:t>SDP</a:t>
            </a:r>
            <a:r>
              <a:rPr lang="zh-CN" altLang="en-US" sz="2000" dirty="0"/>
              <a:t>入选</a:t>
            </a:r>
            <a:r>
              <a:rPr lang="en-US" altLang="zh-CN" sz="2000" b="1" dirty="0"/>
              <a:t>Gartner</a:t>
            </a:r>
            <a:r>
              <a:rPr lang="zh-CN" altLang="en-US" sz="2000" b="1" dirty="0"/>
              <a:t> </a:t>
            </a:r>
            <a:r>
              <a:rPr lang="en-US" altLang="zh-CN" sz="2000" b="1" dirty="0"/>
              <a:t>2017 </a:t>
            </a:r>
            <a:r>
              <a:rPr lang="en-US" altLang="zh-CN" sz="2000" dirty="0"/>
              <a:t>11</a:t>
            </a:r>
            <a:r>
              <a:rPr lang="zh-CN" altLang="en-US" sz="2000" dirty="0"/>
              <a:t>大顶尖信息安全技术</a:t>
            </a:r>
            <a:endParaRPr lang="zh-CN" altLang="en-US" sz="2000" dirty="0"/>
          </a:p>
          <a:p>
            <a:endParaRPr lang="zh-CN" altLang="en-US" sz="2000" dirty="0"/>
          </a:p>
        </p:txBody>
      </p:sp>
      <p:sp>
        <p:nvSpPr>
          <p:cNvPr id="42" name="标题 3"/>
          <p:cNvSpPr txBox="1"/>
          <p:nvPr/>
        </p:nvSpPr>
        <p:spPr>
          <a:xfrm>
            <a:off x="1507164" y="2733476"/>
            <a:ext cx="5954508" cy="74504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2000" dirty="0">
                <a:latin typeface="微软雅黑" panose="020B0503020204020204" pitchFamily="34" charset="-122"/>
                <a:ea typeface="微软雅黑" panose="020B0503020204020204" pitchFamily="34" charset="-122"/>
              </a:rPr>
              <a:t>2014</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4</a:t>
            </a:r>
            <a:r>
              <a:rPr lang="zh-CN" altLang="en-US"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CSA</a:t>
            </a:r>
            <a:r>
              <a:rPr lang="zh-CN" altLang="en-US" sz="2000" dirty="0">
                <a:latin typeface="微软雅黑" panose="020B0503020204020204" pitchFamily="34" charset="-122"/>
                <a:ea typeface="微软雅黑" panose="020B0503020204020204" pitchFamily="34" charset="-122"/>
              </a:rPr>
              <a:t>发布</a:t>
            </a:r>
            <a:r>
              <a:rPr lang="en-US" altLang="zh-CN" sz="2000" dirty="0">
                <a:latin typeface="微软雅黑" panose="020B0503020204020204" pitchFamily="34" charset="-122"/>
                <a:ea typeface="微软雅黑" panose="020B0503020204020204" pitchFamily="34" charset="-122"/>
              </a:rPr>
              <a:t>SDP</a:t>
            </a:r>
            <a:r>
              <a:rPr lang="zh-CN" altLang="en-US" sz="2000" dirty="0">
                <a:latin typeface="微软雅黑" panose="020B0503020204020204" pitchFamily="34" charset="-122"/>
                <a:ea typeface="微软雅黑" panose="020B0503020204020204" pitchFamily="34" charset="-122"/>
              </a:rPr>
              <a:t>规范 </a:t>
            </a:r>
            <a:r>
              <a:rPr lang="en-US" altLang="zh-CN" sz="2000" dirty="0">
                <a:latin typeface="微软雅黑" panose="020B0503020204020204" pitchFamily="34" charset="-122"/>
                <a:ea typeface="微软雅黑" panose="020B0503020204020204" pitchFamily="34" charset="-122"/>
              </a:rPr>
              <a:t>V1.0</a:t>
            </a:r>
            <a:endParaRPr lang="zh-CN" altLang="en-US" sz="2000" dirty="0">
              <a:latin typeface="微软雅黑" panose="020B0503020204020204" pitchFamily="34" charset="-122"/>
              <a:ea typeface="微软雅黑" panose="020B0503020204020204" pitchFamily="34" charset="-122"/>
            </a:endParaRPr>
          </a:p>
        </p:txBody>
      </p:sp>
      <p:cxnSp>
        <p:nvCxnSpPr>
          <p:cNvPr id="43" name="直接箭头连接符 42"/>
          <p:cNvCxnSpPr/>
          <p:nvPr/>
        </p:nvCxnSpPr>
        <p:spPr>
          <a:xfrm>
            <a:off x="1233701" y="1047299"/>
            <a:ext cx="0" cy="5397802"/>
          </a:xfrm>
          <a:prstGeom prst="straightConnector1">
            <a:avLst/>
          </a:prstGeom>
          <a:noFill/>
          <a:ln w="6350" cap="flat" cmpd="sng" algn="ctr">
            <a:solidFill>
              <a:srgbClr val="FF312E"/>
            </a:solidFill>
            <a:prstDash val="solid"/>
            <a:miter lim="800000"/>
            <a:headEnd type="oval"/>
            <a:tailEnd type="triangle"/>
          </a:ln>
          <a:effectLst/>
        </p:spPr>
      </p:cxnSp>
      <p:sp>
        <p:nvSpPr>
          <p:cNvPr id="44" name="PA_圆角矩形 12"/>
          <p:cNvSpPr>
            <a:spLocks noChangeAspect="1"/>
          </p:cNvSpPr>
          <p:nvPr>
            <p:custDataLst>
              <p:tags r:id="rId2"/>
            </p:custDataLst>
          </p:nvPr>
        </p:nvSpPr>
        <p:spPr>
          <a:xfrm>
            <a:off x="1056061" y="1255747"/>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1</a:t>
            </a:r>
            <a:endParaRPr lang="zh-CN" altLang="en-US" sz="2000" b="1" kern="0" dirty="0">
              <a:solidFill>
                <a:srgbClr val="FCFCFC"/>
              </a:solidFill>
              <a:cs typeface="+mn-ea"/>
              <a:sym typeface="思源黑体 CN Normal" panose="020B0400000000000000" pitchFamily="34" charset="-122"/>
            </a:endParaRPr>
          </a:p>
        </p:txBody>
      </p:sp>
      <p:sp>
        <p:nvSpPr>
          <p:cNvPr id="45" name="PA_圆角矩形 12"/>
          <p:cNvSpPr>
            <a:spLocks noChangeAspect="1"/>
          </p:cNvSpPr>
          <p:nvPr>
            <p:custDataLst>
              <p:tags r:id="rId3"/>
            </p:custDataLst>
          </p:nvPr>
        </p:nvSpPr>
        <p:spPr>
          <a:xfrm>
            <a:off x="1065263" y="2058040"/>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2</a:t>
            </a:r>
            <a:endParaRPr lang="zh-CN" altLang="en-US" sz="2000" b="1" kern="0" dirty="0">
              <a:solidFill>
                <a:srgbClr val="FCFCFC"/>
              </a:solidFill>
              <a:cs typeface="+mn-ea"/>
              <a:sym typeface="思源黑体 CN Normal" panose="020B0400000000000000" pitchFamily="34" charset="-122"/>
            </a:endParaRPr>
          </a:p>
        </p:txBody>
      </p:sp>
      <p:sp>
        <p:nvSpPr>
          <p:cNvPr id="46" name="PA_圆角矩形 12"/>
          <p:cNvSpPr>
            <a:spLocks noChangeAspect="1"/>
          </p:cNvSpPr>
          <p:nvPr>
            <p:custDataLst>
              <p:tags r:id="rId4"/>
            </p:custDataLst>
          </p:nvPr>
        </p:nvSpPr>
        <p:spPr>
          <a:xfrm>
            <a:off x="1026553" y="2847737"/>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3</a:t>
            </a:r>
            <a:endParaRPr lang="zh-CN" altLang="en-US" sz="2000" b="1" kern="0" dirty="0">
              <a:solidFill>
                <a:srgbClr val="FCFCFC"/>
              </a:solidFill>
              <a:cs typeface="+mn-ea"/>
              <a:sym typeface="思源黑体 CN Normal" panose="020B0400000000000000" pitchFamily="34" charset="-122"/>
            </a:endParaRPr>
          </a:p>
        </p:txBody>
      </p:sp>
      <p:sp>
        <p:nvSpPr>
          <p:cNvPr id="47" name="PA_圆角矩形 12"/>
          <p:cNvSpPr>
            <a:spLocks noChangeAspect="1"/>
          </p:cNvSpPr>
          <p:nvPr>
            <p:custDataLst>
              <p:tags r:id="rId5"/>
            </p:custDataLst>
          </p:nvPr>
        </p:nvSpPr>
        <p:spPr>
          <a:xfrm>
            <a:off x="1026553" y="3555801"/>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4</a:t>
            </a:r>
            <a:endParaRPr lang="zh-CN" altLang="en-US" sz="2000" b="1" kern="0" dirty="0">
              <a:solidFill>
                <a:srgbClr val="FCFCFC"/>
              </a:solidFill>
              <a:cs typeface="+mn-ea"/>
              <a:sym typeface="思源黑体 CN Normal" panose="020B0400000000000000" pitchFamily="34" charset="-122"/>
            </a:endParaRPr>
          </a:p>
        </p:txBody>
      </p:sp>
      <p:sp>
        <p:nvSpPr>
          <p:cNvPr id="48" name="PA_圆角矩形 12"/>
          <p:cNvSpPr>
            <a:spLocks noChangeAspect="1"/>
          </p:cNvSpPr>
          <p:nvPr>
            <p:custDataLst>
              <p:tags r:id="rId6"/>
            </p:custDataLst>
          </p:nvPr>
        </p:nvSpPr>
        <p:spPr>
          <a:xfrm>
            <a:off x="1017351" y="4190007"/>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5</a:t>
            </a:r>
            <a:endParaRPr lang="zh-CN" altLang="en-US" sz="2000" b="1" kern="0" dirty="0">
              <a:solidFill>
                <a:srgbClr val="FCFCFC"/>
              </a:solidFill>
              <a:cs typeface="+mn-ea"/>
              <a:sym typeface="思源黑体 CN Normal" panose="020B0400000000000000" pitchFamily="34" charset="-122"/>
            </a:endParaRPr>
          </a:p>
        </p:txBody>
      </p:sp>
      <p:sp>
        <p:nvSpPr>
          <p:cNvPr id="49" name="PA_圆角矩形 12"/>
          <p:cNvSpPr>
            <a:spLocks noChangeAspect="1"/>
          </p:cNvSpPr>
          <p:nvPr>
            <p:custDataLst>
              <p:tags r:id="rId7"/>
            </p:custDataLst>
          </p:nvPr>
        </p:nvSpPr>
        <p:spPr>
          <a:xfrm>
            <a:off x="1008736" y="5021682"/>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6</a:t>
            </a:r>
            <a:endParaRPr lang="zh-CN" altLang="en-US" sz="2000" b="1" kern="0" dirty="0">
              <a:solidFill>
                <a:srgbClr val="FCFCFC"/>
              </a:solidFill>
              <a:cs typeface="+mn-ea"/>
              <a:sym typeface="思源黑体 CN Normal" panose="020B0400000000000000" pitchFamily="34" charset="-122"/>
            </a:endParaRPr>
          </a:p>
        </p:txBody>
      </p:sp>
      <p:sp>
        <p:nvSpPr>
          <p:cNvPr id="50" name="标题 3"/>
          <p:cNvSpPr txBox="1"/>
          <p:nvPr/>
        </p:nvSpPr>
        <p:spPr>
          <a:xfrm>
            <a:off x="1459252" y="4873529"/>
            <a:ext cx="10098656" cy="745046"/>
          </a:xfrm>
          <a:prstGeom prst="rect">
            <a:avLst/>
          </a:prstGeom>
        </p:spPr>
        <p:txBody>
          <a:bodyPr vert="horz" lIns="91440" tIns="45720" rIns="91440" bIns="45720" rtlCol="0" anchor="ctr">
            <a:normAutofit/>
          </a:bodyPr>
          <a:lstStyle>
            <a:defPPr>
              <a:defRPr lang="zh-CN"/>
            </a:defPPr>
            <a:lvl1pPr marL="342900" indent="-342900" defTabSz="914400" eaLnBrk="1" fontAlgn="auto" latinLnBrk="0" hangingPunct="1">
              <a:spcAft>
                <a:spcPts val="0"/>
              </a:spcAft>
              <a:buFont typeface="Wingdings" panose="05000000000000000000" pitchFamily="2" charset="2"/>
              <a:buChar char="n"/>
              <a:defRPr sz="1800">
                <a:latin typeface="微软雅黑" panose="020B0503020204020204" pitchFamily="34" charset="-122"/>
                <a:ea typeface="微软雅黑" panose="020B0503020204020204" pitchFamily="34" charset="-122"/>
                <a:cs typeface="+mj-cs"/>
              </a:defRPr>
            </a:lvl1pPr>
          </a:lstStyle>
          <a:p>
            <a:pPr marL="0" indent="0">
              <a:buNone/>
            </a:pPr>
            <a:r>
              <a:rPr lang="en-US" altLang="zh-CN" sz="2000" dirty="0"/>
              <a:t>2019</a:t>
            </a:r>
            <a:r>
              <a:rPr lang="zh-CN" altLang="en-US" sz="2000" dirty="0"/>
              <a:t>年</a:t>
            </a:r>
            <a:r>
              <a:rPr lang="en-US" altLang="zh-CN" sz="2000" dirty="0"/>
              <a:t>7</a:t>
            </a:r>
            <a:r>
              <a:rPr lang="zh-CN" altLang="en-US" sz="2000" dirty="0"/>
              <a:t>月，美国防创新委员会（</a:t>
            </a:r>
            <a:r>
              <a:rPr lang="en-US" altLang="zh-CN" sz="2000" dirty="0"/>
              <a:t>DIB</a:t>
            </a:r>
            <a:r>
              <a:rPr lang="zh-CN" altLang="en-US" sz="2000" dirty="0"/>
              <a:t>）近日通过</a:t>
            </a:r>
            <a:r>
              <a:rPr lang="en-US" altLang="zh-CN" sz="2000" b="1" dirty="0"/>
              <a:t>《</a:t>
            </a:r>
            <a:r>
              <a:rPr lang="zh-CN" altLang="en-US" sz="2000" b="1" dirty="0"/>
              <a:t>通往零信任安全之路</a:t>
            </a:r>
            <a:r>
              <a:rPr lang="en-US" altLang="zh-CN" sz="2000" b="1" dirty="0"/>
              <a:t>》</a:t>
            </a:r>
            <a:r>
              <a:rPr lang="zh-CN" altLang="en-US" sz="2000" dirty="0"/>
              <a:t>白皮书，敦促军方尽快实施零信任架构（</a:t>
            </a:r>
            <a:r>
              <a:rPr lang="en-US" altLang="zh-CN" sz="2000" dirty="0"/>
              <a:t>ZTA</a:t>
            </a:r>
            <a:r>
              <a:rPr lang="zh-CN" altLang="en-US" sz="2000" dirty="0"/>
              <a:t>）</a:t>
            </a:r>
            <a:endParaRPr lang="zh-CN" altLang="en-US" sz="2000" dirty="0"/>
          </a:p>
        </p:txBody>
      </p:sp>
      <p:sp>
        <p:nvSpPr>
          <p:cNvPr id="51" name="PA_圆角矩形 12"/>
          <p:cNvSpPr>
            <a:spLocks noChangeAspect="1"/>
          </p:cNvSpPr>
          <p:nvPr>
            <p:custDataLst>
              <p:tags r:id="rId8"/>
            </p:custDataLst>
          </p:nvPr>
        </p:nvSpPr>
        <p:spPr>
          <a:xfrm>
            <a:off x="990919" y="5811519"/>
            <a:ext cx="432699" cy="432699"/>
          </a:xfrm>
          <a:prstGeom prst="roundRect">
            <a:avLst>
              <a:gd name="adj" fmla="val 50000"/>
            </a:avLst>
          </a:prstGeom>
          <a:solidFill>
            <a:srgbClr val="FF312E"/>
          </a:solidFill>
          <a:ln w="63500" cap="flat" cmpd="sng" algn="ctr">
            <a:solidFill>
              <a:srgbClr val="FF312E">
                <a:alpha val="30000"/>
              </a:srgbClr>
            </a:solidFill>
            <a:prstDash val="solid"/>
            <a:miter lim="800000"/>
          </a:ln>
          <a:effectLst>
            <a:softEdge rad="31750"/>
          </a:effectLst>
        </p:spPr>
        <p:txBody>
          <a:bodyPr rtlCol="0" anchor="ctr"/>
          <a:lstStyle/>
          <a:p>
            <a:pPr algn="ctr" defTabSz="914400">
              <a:defRPr/>
            </a:pPr>
            <a:r>
              <a:rPr lang="en-US" altLang="zh-CN" sz="2000" b="1" kern="0" dirty="0">
                <a:solidFill>
                  <a:srgbClr val="FCFCFC"/>
                </a:solidFill>
                <a:cs typeface="+mn-ea"/>
                <a:sym typeface="思源黑体 CN Normal" panose="020B0400000000000000" pitchFamily="34" charset="-122"/>
              </a:rPr>
              <a:t>7</a:t>
            </a:r>
            <a:endParaRPr lang="zh-CN" altLang="en-US" sz="2000" b="1" kern="0" dirty="0">
              <a:solidFill>
                <a:srgbClr val="FCFCFC"/>
              </a:solidFill>
              <a:cs typeface="+mn-ea"/>
              <a:sym typeface="思源黑体 CN Normal" panose="020B0400000000000000" pitchFamily="34" charset="-122"/>
            </a:endParaRPr>
          </a:p>
        </p:txBody>
      </p:sp>
      <p:sp>
        <p:nvSpPr>
          <p:cNvPr id="52" name="标题 3"/>
          <p:cNvSpPr txBox="1"/>
          <p:nvPr/>
        </p:nvSpPr>
        <p:spPr>
          <a:xfrm>
            <a:off x="1423618" y="5680608"/>
            <a:ext cx="10098656" cy="745046"/>
          </a:xfrm>
          <a:prstGeom prst="rect">
            <a:avLst/>
          </a:prstGeom>
        </p:spPr>
        <p:txBody>
          <a:bodyPr vert="horz" lIns="91440" tIns="45720" rIns="91440" bIns="45720" rtlCol="0" anchor="ctr">
            <a:normAutofit/>
          </a:bodyPr>
          <a:lstStyle>
            <a:defPPr>
              <a:defRPr lang="zh-CN"/>
            </a:defPPr>
            <a:lvl1pPr marL="342900" indent="-342900" defTabSz="914400" eaLnBrk="1" fontAlgn="auto" latinLnBrk="0" hangingPunct="1">
              <a:spcAft>
                <a:spcPts val="0"/>
              </a:spcAft>
              <a:buFont typeface="Wingdings" panose="05000000000000000000" pitchFamily="2" charset="2"/>
              <a:buChar char="n"/>
              <a:defRPr sz="1800">
                <a:latin typeface="微软雅黑" panose="020B0503020204020204" pitchFamily="34" charset="-122"/>
                <a:ea typeface="微软雅黑" panose="020B0503020204020204" pitchFamily="34" charset="-122"/>
                <a:cs typeface="+mj-cs"/>
              </a:defRPr>
            </a:lvl1pPr>
          </a:lstStyle>
          <a:p>
            <a:pPr marL="0" indent="0">
              <a:buNone/>
            </a:pPr>
            <a:r>
              <a:rPr lang="en-US" altLang="zh-CN" sz="2000" b="1" dirty="0">
                <a:solidFill>
                  <a:srgbClr val="250C82"/>
                </a:solidFill>
              </a:rPr>
              <a:t>2019</a:t>
            </a:r>
            <a:r>
              <a:rPr lang="zh-CN" altLang="en-US" sz="2000" b="1" dirty="0">
                <a:solidFill>
                  <a:srgbClr val="250C82"/>
                </a:solidFill>
              </a:rPr>
              <a:t>年</a:t>
            </a:r>
            <a:r>
              <a:rPr lang="en-US" altLang="zh-CN" sz="2000" b="1" dirty="0">
                <a:solidFill>
                  <a:srgbClr val="250C82"/>
                </a:solidFill>
              </a:rPr>
              <a:t>9</a:t>
            </a:r>
            <a:r>
              <a:rPr lang="zh-CN" altLang="en-US" sz="2000" b="1" dirty="0">
                <a:solidFill>
                  <a:srgbClr val="250C82"/>
                </a:solidFill>
              </a:rPr>
              <a:t>月，美国标准与技术委员会（</a:t>
            </a:r>
            <a:r>
              <a:rPr lang="en-US" altLang="zh-CN" sz="2000" b="1" dirty="0">
                <a:solidFill>
                  <a:srgbClr val="250C82"/>
                </a:solidFill>
              </a:rPr>
              <a:t>NIST</a:t>
            </a:r>
            <a:r>
              <a:rPr lang="zh-CN" altLang="en-US" sz="2000" b="1" dirty="0">
                <a:solidFill>
                  <a:srgbClr val="250C82"/>
                </a:solidFill>
              </a:rPr>
              <a:t>）发布零信任架构征询稿</a:t>
            </a:r>
            <a:endParaRPr lang="zh-CN" altLang="en-US" sz="2000" b="1" dirty="0">
              <a:solidFill>
                <a:srgbClr val="250C8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1000"/>
                                        <p:tgtEl>
                                          <p:spTgt spid="43"/>
                                        </p:tgtEl>
                                      </p:cBhvr>
                                    </p:animEffect>
                                  </p:childTnLst>
                                </p:cTn>
                              </p:par>
                              <p:par>
                                <p:cTn id="8" presetID="23" presetClass="entr" presetSubtype="528"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 calcmode="lin" valueType="num">
                                      <p:cBhvr>
                                        <p:cTn id="10" dur="1000" fill="hold"/>
                                        <p:tgtEl>
                                          <p:spTgt spid="44"/>
                                        </p:tgtEl>
                                        <p:attrNameLst>
                                          <p:attrName>ppt_w</p:attrName>
                                        </p:attrNameLst>
                                      </p:cBhvr>
                                      <p:tavLst>
                                        <p:tav tm="0">
                                          <p:val>
                                            <p:fltVal val="0"/>
                                          </p:val>
                                        </p:tav>
                                        <p:tav tm="100000">
                                          <p:val>
                                            <p:strVal val="#ppt_w"/>
                                          </p:val>
                                        </p:tav>
                                      </p:tavLst>
                                    </p:anim>
                                    <p:anim calcmode="lin" valueType="num">
                                      <p:cBhvr>
                                        <p:cTn id="11" dur="1000" fill="hold"/>
                                        <p:tgtEl>
                                          <p:spTgt spid="44"/>
                                        </p:tgtEl>
                                        <p:attrNameLst>
                                          <p:attrName>ppt_h</p:attrName>
                                        </p:attrNameLst>
                                      </p:cBhvr>
                                      <p:tavLst>
                                        <p:tav tm="0">
                                          <p:val>
                                            <p:fltVal val="0"/>
                                          </p:val>
                                        </p:tav>
                                        <p:tav tm="100000">
                                          <p:val>
                                            <p:strVal val="#ppt_h"/>
                                          </p:val>
                                        </p:tav>
                                      </p:tavLst>
                                    </p:anim>
                                    <p:anim calcmode="lin" valueType="num">
                                      <p:cBhvr>
                                        <p:cTn id="12" dur="1000" fill="hold"/>
                                        <p:tgtEl>
                                          <p:spTgt spid="44"/>
                                        </p:tgtEl>
                                        <p:attrNameLst>
                                          <p:attrName>ppt_x</p:attrName>
                                        </p:attrNameLst>
                                      </p:cBhvr>
                                      <p:tavLst>
                                        <p:tav tm="0">
                                          <p:val>
                                            <p:fltVal val="0.5"/>
                                          </p:val>
                                        </p:tav>
                                        <p:tav tm="100000">
                                          <p:val>
                                            <p:strVal val="#ppt_x"/>
                                          </p:val>
                                        </p:tav>
                                      </p:tavLst>
                                    </p:anim>
                                    <p:anim calcmode="lin" valueType="num">
                                      <p:cBhvr>
                                        <p:cTn id="13" dur="1000" fill="hold"/>
                                        <p:tgtEl>
                                          <p:spTgt spid="44"/>
                                        </p:tgtEl>
                                        <p:attrNameLst>
                                          <p:attrName>ppt_y</p:attrName>
                                        </p:attrNameLst>
                                      </p:cBhvr>
                                      <p:tavLst>
                                        <p:tav tm="0">
                                          <p:val>
                                            <p:fltVal val="0.5"/>
                                          </p:val>
                                        </p:tav>
                                        <p:tav tm="100000">
                                          <p:val>
                                            <p:strVal val="#ppt_y"/>
                                          </p:val>
                                        </p:tav>
                                      </p:tavLst>
                                    </p:anim>
                                  </p:childTnLst>
                                </p:cTn>
                              </p:par>
                              <p:par>
                                <p:cTn id="14" presetID="23" presetClass="entr" presetSubtype="52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1000" fill="hold"/>
                                        <p:tgtEl>
                                          <p:spTgt spid="45"/>
                                        </p:tgtEl>
                                        <p:attrNameLst>
                                          <p:attrName>ppt_w</p:attrName>
                                        </p:attrNameLst>
                                      </p:cBhvr>
                                      <p:tavLst>
                                        <p:tav tm="0">
                                          <p:val>
                                            <p:fltVal val="0"/>
                                          </p:val>
                                        </p:tav>
                                        <p:tav tm="100000">
                                          <p:val>
                                            <p:strVal val="#ppt_w"/>
                                          </p:val>
                                        </p:tav>
                                      </p:tavLst>
                                    </p:anim>
                                    <p:anim calcmode="lin" valueType="num">
                                      <p:cBhvr>
                                        <p:cTn id="17" dur="1000" fill="hold"/>
                                        <p:tgtEl>
                                          <p:spTgt spid="45"/>
                                        </p:tgtEl>
                                        <p:attrNameLst>
                                          <p:attrName>ppt_h</p:attrName>
                                        </p:attrNameLst>
                                      </p:cBhvr>
                                      <p:tavLst>
                                        <p:tav tm="0">
                                          <p:val>
                                            <p:fltVal val="0"/>
                                          </p:val>
                                        </p:tav>
                                        <p:tav tm="100000">
                                          <p:val>
                                            <p:strVal val="#ppt_h"/>
                                          </p:val>
                                        </p:tav>
                                      </p:tavLst>
                                    </p:anim>
                                    <p:anim calcmode="lin" valueType="num">
                                      <p:cBhvr>
                                        <p:cTn id="18" dur="1000" fill="hold"/>
                                        <p:tgtEl>
                                          <p:spTgt spid="45"/>
                                        </p:tgtEl>
                                        <p:attrNameLst>
                                          <p:attrName>ppt_x</p:attrName>
                                        </p:attrNameLst>
                                      </p:cBhvr>
                                      <p:tavLst>
                                        <p:tav tm="0">
                                          <p:val>
                                            <p:fltVal val="0.5"/>
                                          </p:val>
                                        </p:tav>
                                        <p:tav tm="100000">
                                          <p:val>
                                            <p:strVal val="#ppt_x"/>
                                          </p:val>
                                        </p:tav>
                                      </p:tavLst>
                                    </p:anim>
                                    <p:anim calcmode="lin" valueType="num">
                                      <p:cBhvr>
                                        <p:cTn id="19" dur="1000" fill="hold"/>
                                        <p:tgtEl>
                                          <p:spTgt spid="45"/>
                                        </p:tgtEl>
                                        <p:attrNameLst>
                                          <p:attrName>ppt_y</p:attrName>
                                        </p:attrNameLst>
                                      </p:cBhvr>
                                      <p:tavLst>
                                        <p:tav tm="0">
                                          <p:val>
                                            <p:fltVal val="0.5"/>
                                          </p:val>
                                        </p:tav>
                                        <p:tav tm="100000">
                                          <p:val>
                                            <p:strVal val="#ppt_y"/>
                                          </p:val>
                                        </p:tav>
                                      </p:tavLst>
                                    </p:anim>
                                  </p:childTnLst>
                                </p:cTn>
                              </p:par>
                              <p:par>
                                <p:cTn id="20" presetID="23" presetClass="entr" presetSubtype="528"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1000" fill="hold"/>
                                        <p:tgtEl>
                                          <p:spTgt spid="46"/>
                                        </p:tgtEl>
                                        <p:attrNameLst>
                                          <p:attrName>ppt_w</p:attrName>
                                        </p:attrNameLst>
                                      </p:cBhvr>
                                      <p:tavLst>
                                        <p:tav tm="0">
                                          <p:val>
                                            <p:fltVal val="0"/>
                                          </p:val>
                                        </p:tav>
                                        <p:tav tm="100000">
                                          <p:val>
                                            <p:strVal val="#ppt_w"/>
                                          </p:val>
                                        </p:tav>
                                      </p:tavLst>
                                    </p:anim>
                                    <p:anim calcmode="lin" valueType="num">
                                      <p:cBhvr>
                                        <p:cTn id="23" dur="1000" fill="hold"/>
                                        <p:tgtEl>
                                          <p:spTgt spid="46"/>
                                        </p:tgtEl>
                                        <p:attrNameLst>
                                          <p:attrName>ppt_h</p:attrName>
                                        </p:attrNameLst>
                                      </p:cBhvr>
                                      <p:tavLst>
                                        <p:tav tm="0">
                                          <p:val>
                                            <p:fltVal val="0"/>
                                          </p:val>
                                        </p:tav>
                                        <p:tav tm="100000">
                                          <p:val>
                                            <p:strVal val="#ppt_h"/>
                                          </p:val>
                                        </p:tav>
                                      </p:tavLst>
                                    </p:anim>
                                    <p:anim calcmode="lin" valueType="num">
                                      <p:cBhvr>
                                        <p:cTn id="24" dur="1000" fill="hold"/>
                                        <p:tgtEl>
                                          <p:spTgt spid="46"/>
                                        </p:tgtEl>
                                        <p:attrNameLst>
                                          <p:attrName>ppt_x</p:attrName>
                                        </p:attrNameLst>
                                      </p:cBhvr>
                                      <p:tavLst>
                                        <p:tav tm="0">
                                          <p:val>
                                            <p:fltVal val="0.5"/>
                                          </p:val>
                                        </p:tav>
                                        <p:tav tm="100000">
                                          <p:val>
                                            <p:strVal val="#ppt_x"/>
                                          </p:val>
                                        </p:tav>
                                      </p:tavLst>
                                    </p:anim>
                                    <p:anim calcmode="lin" valueType="num">
                                      <p:cBhvr>
                                        <p:cTn id="25" dur="1000" fill="hold"/>
                                        <p:tgtEl>
                                          <p:spTgt spid="46"/>
                                        </p:tgtEl>
                                        <p:attrNameLst>
                                          <p:attrName>ppt_y</p:attrName>
                                        </p:attrNameLst>
                                      </p:cBhvr>
                                      <p:tavLst>
                                        <p:tav tm="0">
                                          <p:val>
                                            <p:fltVal val="0.5"/>
                                          </p:val>
                                        </p:tav>
                                        <p:tav tm="100000">
                                          <p:val>
                                            <p:strVal val="#ppt_y"/>
                                          </p:val>
                                        </p:tav>
                                      </p:tavLst>
                                    </p:anim>
                                  </p:childTnLst>
                                </p:cTn>
                              </p:par>
                              <p:par>
                                <p:cTn id="26" presetID="23" presetClass="entr" presetSubtype="528"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1000" fill="hold"/>
                                        <p:tgtEl>
                                          <p:spTgt spid="47"/>
                                        </p:tgtEl>
                                        <p:attrNameLst>
                                          <p:attrName>ppt_w</p:attrName>
                                        </p:attrNameLst>
                                      </p:cBhvr>
                                      <p:tavLst>
                                        <p:tav tm="0">
                                          <p:val>
                                            <p:fltVal val="0"/>
                                          </p:val>
                                        </p:tav>
                                        <p:tav tm="100000">
                                          <p:val>
                                            <p:strVal val="#ppt_w"/>
                                          </p:val>
                                        </p:tav>
                                      </p:tavLst>
                                    </p:anim>
                                    <p:anim calcmode="lin" valueType="num">
                                      <p:cBhvr>
                                        <p:cTn id="29" dur="1000" fill="hold"/>
                                        <p:tgtEl>
                                          <p:spTgt spid="47"/>
                                        </p:tgtEl>
                                        <p:attrNameLst>
                                          <p:attrName>ppt_h</p:attrName>
                                        </p:attrNameLst>
                                      </p:cBhvr>
                                      <p:tavLst>
                                        <p:tav tm="0">
                                          <p:val>
                                            <p:fltVal val="0"/>
                                          </p:val>
                                        </p:tav>
                                        <p:tav tm="100000">
                                          <p:val>
                                            <p:strVal val="#ppt_h"/>
                                          </p:val>
                                        </p:tav>
                                      </p:tavLst>
                                    </p:anim>
                                    <p:anim calcmode="lin" valueType="num">
                                      <p:cBhvr>
                                        <p:cTn id="30" dur="1000" fill="hold"/>
                                        <p:tgtEl>
                                          <p:spTgt spid="47"/>
                                        </p:tgtEl>
                                        <p:attrNameLst>
                                          <p:attrName>ppt_x</p:attrName>
                                        </p:attrNameLst>
                                      </p:cBhvr>
                                      <p:tavLst>
                                        <p:tav tm="0">
                                          <p:val>
                                            <p:fltVal val="0.5"/>
                                          </p:val>
                                        </p:tav>
                                        <p:tav tm="100000">
                                          <p:val>
                                            <p:strVal val="#ppt_x"/>
                                          </p:val>
                                        </p:tav>
                                      </p:tavLst>
                                    </p:anim>
                                    <p:anim calcmode="lin" valueType="num">
                                      <p:cBhvr>
                                        <p:cTn id="31" dur="1000" fill="hold"/>
                                        <p:tgtEl>
                                          <p:spTgt spid="47"/>
                                        </p:tgtEl>
                                        <p:attrNameLst>
                                          <p:attrName>ppt_y</p:attrName>
                                        </p:attrNameLst>
                                      </p:cBhvr>
                                      <p:tavLst>
                                        <p:tav tm="0">
                                          <p:val>
                                            <p:fltVal val="0.5"/>
                                          </p:val>
                                        </p:tav>
                                        <p:tav tm="100000">
                                          <p:val>
                                            <p:strVal val="#ppt_y"/>
                                          </p:val>
                                        </p:tav>
                                      </p:tavLst>
                                    </p:anim>
                                  </p:childTnLst>
                                </p:cTn>
                              </p:par>
                              <p:par>
                                <p:cTn id="32" presetID="23" presetClass="entr" presetSubtype="52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 calcmode="lin" valueType="num">
                                      <p:cBhvr>
                                        <p:cTn id="36" dur="1000" fill="hold"/>
                                        <p:tgtEl>
                                          <p:spTgt spid="48"/>
                                        </p:tgtEl>
                                        <p:attrNameLst>
                                          <p:attrName>ppt_x</p:attrName>
                                        </p:attrNameLst>
                                      </p:cBhvr>
                                      <p:tavLst>
                                        <p:tav tm="0">
                                          <p:val>
                                            <p:fltVal val="0.5"/>
                                          </p:val>
                                        </p:tav>
                                        <p:tav tm="100000">
                                          <p:val>
                                            <p:strVal val="#ppt_x"/>
                                          </p:val>
                                        </p:tav>
                                      </p:tavLst>
                                    </p:anim>
                                    <p:anim calcmode="lin" valueType="num">
                                      <p:cBhvr>
                                        <p:cTn id="37" dur="1000" fill="hold"/>
                                        <p:tgtEl>
                                          <p:spTgt spid="48"/>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p:cTn id="40" dur="1000" fill="hold"/>
                                        <p:tgtEl>
                                          <p:spTgt spid="49"/>
                                        </p:tgtEl>
                                        <p:attrNameLst>
                                          <p:attrName>ppt_w</p:attrName>
                                        </p:attrNameLst>
                                      </p:cBhvr>
                                      <p:tavLst>
                                        <p:tav tm="0">
                                          <p:val>
                                            <p:fltVal val="0"/>
                                          </p:val>
                                        </p:tav>
                                        <p:tav tm="100000">
                                          <p:val>
                                            <p:strVal val="#ppt_w"/>
                                          </p:val>
                                        </p:tav>
                                      </p:tavLst>
                                    </p:anim>
                                    <p:anim calcmode="lin" valueType="num">
                                      <p:cBhvr>
                                        <p:cTn id="41" dur="1000" fill="hold"/>
                                        <p:tgtEl>
                                          <p:spTgt spid="49"/>
                                        </p:tgtEl>
                                        <p:attrNameLst>
                                          <p:attrName>ppt_h</p:attrName>
                                        </p:attrNameLst>
                                      </p:cBhvr>
                                      <p:tavLst>
                                        <p:tav tm="0">
                                          <p:val>
                                            <p:fltVal val="0"/>
                                          </p:val>
                                        </p:tav>
                                        <p:tav tm="100000">
                                          <p:val>
                                            <p:strVal val="#ppt_h"/>
                                          </p:val>
                                        </p:tav>
                                      </p:tavLst>
                                    </p:anim>
                                    <p:anim calcmode="lin" valueType="num">
                                      <p:cBhvr>
                                        <p:cTn id="42" dur="1000" fill="hold"/>
                                        <p:tgtEl>
                                          <p:spTgt spid="49"/>
                                        </p:tgtEl>
                                        <p:attrNameLst>
                                          <p:attrName>ppt_x</p:attrName>
                                        </p:attrNameLst>
                                      </p:cBhvr>
                                      <p:tavLst>
                                        <p:tav tm="0">
                                          <p:val>
                                            <p:fltVal val="0.5"/>
                                          </p:val>
                                        </p:tav>
                                        <p:tav tm="100000">
                                          <p:val>
                                            <p:strVal val="#ppt_x"/>
                                          </p:val>
                                        </p:tav>
                                      </p:tavLst>
                                    </p:anim>
                                    <p:anim calcmode="lin" valueType="num">
                                      <p:cBhvr>
                                        <p:cTn id="43" dur="1000" fill="hold"/>
                                        <p:tgtEl>
                                          <p:spTgt spid="49"/>
                                        </p:tgtEl>
                                        <p:attrNameLst>
                                          <p:attrName>ppt_y</p:attrName>
                                        </p:attrNameLst>
                                      </p:cBhvr>
                                      <p:tavLst>
                                        <p:tav tm="0">
                                          <p:val>
                                            <p:fltVal val="0.5"/>
                                          </p:val>
                                        </p:tav>
                                        <p:tav tm="100000">
                                          <p:val>
                                            <p:strVal val="#ppt_y"/>
                                          </p:val>
                                        </p:tav>
                                      </p:tavLst>
                                    </p:anim>
                                  </p:childTnLst>
                                </p:cTn>
                              </p:par>
                              <p:par>
                                <p:cTn id="44" presetID="23" presetClass="entr" presetSubtype="528"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1000" fill="hold"/>
                                        <p:tgtEl>
                                          <p:spTgt spid="51"/>
                                        </p:tgtEl>
                                        <p:attrNameLst>
                                          <p:attrName>ppt_w</p:attrName>
                                        </p:attrNameLst>
                                      </p:cBhvr>
                                      <p:tavLst>
                                        <p:tav tm="0">
                                          <p:val>
                                            <p:fltVal val="0"/>
                                          </p:val>
                                        </p:tav>
                                        <p:tav tm="100000">
                                          <p:val>
                                            <p:strVal val="#ppt_w"/>
                                          </p:val>
                                        </p:tav>
                                      </p:tavLst>
                                    </p:anim>
                                    <p:anim calcmode="lin" valueType="num">
                                      <p:cBhvr>
                                        <p:cTn id="47" dur="1000" fill="hold"/>
                                        <p:tgtEl>
                                          <p:spTgt spid="51"/>
                                        </p:tgtEl>
                                        <p:attrNameLst>
                                          <p:attrName>ppt_h</p:attrName>
                                        </p:attrNameLst>
                                      </p:cBhvr>
                                      <p:tavLst>
                                        <p:tav tm="0">
                                          <p:val>
                                            <p:fltVal val="0"/>
                                          </p:val>
                                        </p:tav>
                                        <p:tav tm="100000">
                                          <p:val>
                                            <p:strVal val="#ppt_h"/>
                                          </p:val>
                                        </p:tav>
                                      </p:tavLst>
                                    </p:anim>
                                    <p:anim calcmode="lin" valueType="num">
                                      <p:cBhvr>
                                        <p:cTn id="48" dur="1000" fill="hold"/>
                                        <p:tgtEl>
                                          <p:spTgt spid="51"/>
                                        </p:tgtEl>
                                        <p:attrNameLst>
                                          <p:attrName>ppt_x</p:attrName>
                                        </p:attrNameLst>
                                      </p:cBhvr>
                                      <p:tavLst>
                                        <p:tav tm="0">
                                          <p:val>
                                            <p:fltVal val="0.5"/>
                                          </p:val>
                                        </p:tav>
                                        <p:tav tm="100000">
                                          <p:val>
                                            <p:strVal val="#ppt_x"/>
                                          </p:val>
                                        </p:tav>
                                      </p:tavLst>
                                    </p:anim>
                                    <p:anim calcmode="lin" valueType="num">
                                      <p:cBhvr>
                                        <p:cTn id="49" dur="1000" fill="hold"/>
                                        <p:tgtEl>
                                          <p:spTgt spid="51"/>
                                        </p:tgtEl>
                                        <p:attrNameLst>
                                          <p:attrName>ppt_y</p:attrName>
                                        </p:attrNameLst>
                                      </p:cBhvr>
                                      <p:tavLst>
                                        <p:tav tm="0">
                                          <p:val>
                                            <p:fltVal val="0.5"/>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ppt_x"/>
                                          </p:val>
                                        </p:tav>
                                        <p:tav tm="100000">
                                          <p:val>
                                            <p:strVal val="#ppt_x"/>
                                          </p:val>
                                        </p:tav>
                                      </p:tavLst>
                                    </p:anim>
                                    <p:anim calcmode="lin" valueType="num">
                                      <p:cBhvr additive="base">
                                        <p:cTn id="63" dur="500" fill="hold"/>
                                        <p:tgtEl>
                                          <p:spTgt spid="4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ppt_x"/>
                                          </p:val>
                                        </p:tav>
                                        <p:tav tm="100000">
                                          <p:val>
                                            <p:strVal val="#ppt_x"/>
                                          </p:val>
                                        </p:tav>
                                      </p:tavLst>
                                    </p:anim>
                                    <p:anim calcmode="lin" valueType="num">
                                      <p:cBhvr additive="base">
                                        <p:cTn id="67" dur="500" fill="hold"/>
                                        <p:tgtEl>
                                          <p:spTgt spid="41"/>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 calcmode="lin" valueType="num">
                                      <p:cBhvr additive="base">
                                        <p:cTn id="70" dur="500" fill="hold"/>
                                        <p:tgtEl>
                                          <p:spTgt spid="40"/>
                                        </p:tgtEl>
                                        <p:attrNameLst>
                                          <p:attrName>ppt_x</p:attrName>
                                        </p:attrNameLst>
                                      </p:cBhvr>
                                      <p:tavLst>
                                        <p:tav tm="0">
                                          <p:val>
                                            <p:strVal val="#ppt_x"/>
                                          </p:val>
                                        </p:tav>
                                        <p:tav tm="100000">
                                          <p:val>
                                            <p:strVal val="#ppt_x"/>
                                          </p:val>
                                        </p:tav>
                                      </p:tavLst>
                                    </p:anim>
                                    <p:anim calcmode="lin" valueType="num">
                                      <p:cBhvr additive="base">
                                        <p:cTn id="71" dur="500" fill="hold"/>
                                        <p:tgtEl>
                                          <p:spTgt spid="40"/>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fill="hold"/>
                                        <p:tgtEl>
                                          <p:spTgt spid="50"/>
                                        </p:tgtEl>
                                        <p:attrNameLst>
                                          <p:attrName>ppt_x</p:attrName>
                                        </p:attrNameLst>
                                      </p:cBhvr>
                                      <p:tavLst>
                                        <p:tav tm="0">
                                          <p:val>
                                            <p:strVal val="#ppt_x"/>
                                          </p:val>
                                        </p:tav>
                                        <p:tav tm="100000">
                                          <p:val>
                                            <p:strVal val="#ppt_x"/>
                                          </p:val>
                                        </p:tav>
                                      </p:tavLst>
                                    </p:anim>
                                    <p:anim calcmode="lin" valueType="num">
                                      <p:cBhvr additive="base">
                                        <p:cTn id="75" dur="500" fill="hold"/>
                                        <p:tgtEl>
                                          <p:spTgt spid="5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additive="base">
                                        <p:cTn id="78" dur="500" fill="hold"/>
                                        <p:tgtEl>
                                          <p:spTgt spid="52"/>
                                        </p:tgtEl>
                                        <p:attrNameLst>
                                          <p:attrName>ppt_x</p:attrName>
                                        </p:attrNameLst>
                                      </p:cBhvr>
                                      <p:tavLst>
                                        <p:tav tm="0">
                                          <p:val>
                                            <p:strVal val="#ppt_x"/>
                                          </p:val>
                                        </p:tav>
                                        <p:tav tm="100000">
                                          <p:val>
                                            <p:strVal val="#ppt_x"/>
                                          </p:val>
                                        </p:tav>
                                      </p:tavLst>
                                    </p:anim>
                                    <p:anim calcmode="lin" valueType="num">
                                      <p:cBhvr additive="base">
                                        <p:cTn id="7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4" grpId="0" bldLvl="0" animBg="1"/>
      <p:bldP spid="45" grpId="0" bldLvl="0" animBg="1"/>
      <p:bldP spid="46" grpId="0" bldLvl="0" animBg="1"/>
      <p:bldP spid="47" grpId="0" bldLvl="0" animBg="1"/>
      <p:bldP spid="48" grpId="0" bldLvl="0" animBg="1"/>
      <p:bldP spid="49" grpId="0" bldLvl="0" animBg="1"/>
      <p:bldP spid="50" grpId="0"/>
      <p:bldP spid="51" grpId="0" bldLvl="0" animBg="1"/>
      <p:bldP spid="5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48285" y="290309"/>
            <a:ext cx="5059680"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r>
              <a:rPr lang="zh-CN" b="1" dirty="0">
                <a:solidFill>
                  <a:srgbClr val="026EBE"/>
                </a:solidFill>
                <a:latin typeface="微软雅黑" panose="020B0503020204020204" pitchFamily="34" charset="-122"/>
                <a:ea typeface="微软雅黑" panose="020B0503020204020204" pitchFamily="34" charset="-122"/>
                <a:cs typeface="+mj-cs"/>
              </a:rPr>
              <a:t>零信任最新全球标准和政策</a:t>
            </a:r>
            <a:endParaRPr lang="zh-CN" altLang="en-US" b="1" dirty="0">
              <a:solidFill>
                <a:srgbClr val="026EBE"/>
              </a:solidFill>
              <a:latin typeface="+mj-ea"/>
              <a:ea typeface="+mj-ea"/>
            </a:endParaRPr>
          </a:p>
        </p:txBody>
      </p:sp>
      <p:sp>
        <p:nvSpPr>
          <p:cNvPr id="5" name="文本框 4"/>
          <p:cNvSpPr txBox="1"/>
          <p:nvPr/>
        </p:nvSpPr>
        <p:spPr>
          <a:xfrm>
            <a:off x="373380" y="1089025"/>
            <a:ext cx="5805170" cy="4716780"/>
          </a:xfrm>
          <a:prstGeom prst="rect">
            <a:avLst/>
          </a:prstGeom>
          <a:noFill/>
        </p:spPr>
        <p:txBody>
          <a:bodyPr wrap="square" rtlCol="0" anchor="t">
            <a:spAutoFit/>
          </a:bodyPr>
          <a:p>
            <a:pPr latinLnBrk="0">
              <a:lnSpc>
                <a:spcPct val="120000"/>
              </a:lnSpc>
              <a:spcBef>
                <a:spcPts val="600"/>
              </a:spcBef>
            </a:pPr>
            <a:r>
              <a:rPr lang="zh-CN" altLang="en-US"/>
              <a:t>2020年8月，美国国家标准与技术研究院NIST正式发布NIST SP 800-207零信任架构指南。</a:t>
            </a:r>
            <a:endParaRPr lang="zh-CN" altLang="en-US"/>
          </a:p>
          <a:p>
            <a:pPr latinLnBrk="0">
              <a:lnSpc>
                <a:spcPct val="120000"/>
              </a:lnSpc>
              <a:spcBef>
                <a:spcPts val="600"/>
              </a:spcBef>
            </a:pPr>
            <a:r>
              <a:rPr lang="zh-CN" altLang="en-US"/>
              <a:t>2020年10月，英国国家网络安全中心发布《零信任基本原则》草案，为政企机构实施零信任网络架构提供参考指导。</a:t>
            </a:r>
            <a:endParaRPr lang="zh-CN" altLang="en-US"/>
          </a:p>
          <a:p>
            <a:pPr latinLnBrk="0">
              <a:lnSpc>
                <a:spcPct val="120000"/>
              </a:lnSpc>
              <a:spcBef>
                <a:spcPts val="600"/>
              </a:spcBef>
            </a:pPr>
            <a:r>
              <a:rPr lang="zh-CN" altLang="en-US"/>
              <a:t>2021年2月，美国国家安全局（NSA）发布部署零信任安全准则的指南《拥抱零信任安全模型》（Embracing a Zero Trust Security Model）。</a:t>
            </a:r>
            <a:endParaRPr lang="zh-CN" altLang="en-US"/>
          </a:p>
          <a:p>
            <a:pPr latinLnBrk="0">
              <a:lnSpc>
                <a:spcPct val="120000"/>
              </a:lnSpc>
              <a:spcBef>
                <a:spcPts val="600"/>
              </a:spcBef>
            </a:pPr>
            <a:r>
              <a:rPr lang="zh-CN" altLang="en-US"/>
              <a:t>2021年5月，美国总统拜登发布行政令以加强国家网络安全，明确指示联邦各机构实施零信任架构。</a:t>
            </a:r>
            <a:endParaRPr lang="zh-CN" altLang="en-US"/>
          </a:p>
          <a:p>
            <a:pPr latinLnBrk="0">
              <a:lnSpc>
                <a:spcPct val="120000"/>
              </a:lnSpc>
              <a:spcBef>
                <a:spcPts val="600"/>
              </a:spcBef>
            </a:pPr>
            <a:r>
              <a:rPr lang="zh-CN" altLang="en-US"/>
              <a:t>2021年5月，美国国防信息系统局发布国防部零信任网络安全参考架构，帮助美军维持数字化战场上的信息优势。</a:t>
            </a:r>
            <a:endParaRPr lang="zh-CN" altLang="en-US"/>
          </a:p>
        </p:txBody>
      </p:sp>
      <p:pic>
        <p:nvPicPr>
          <p:cNvPr id="6" name="图片 5"/>
          <p:cNvPicPr>
            <a:picLocks noChangeAspect="1"/>
          </p:cNvPicPr>
          <p:nvPr>
            <p:custDataLst>
              <p:tags r:id="rId1"/>
            </p:custDataLst>
          </p:nvPr>
        </p:nvPicPr>
        <p:blipFill>
          <a:blip r:embed="rId2"/>
          <a:stretch>
            <a:fillRect/>
          </a:stretch>
        </p:blipFill>
        <p:spPr>
          <a:xfrm>
            <a:off x="6425565" y="1212215"/>
            <a:ext cx="5241290" cy="3017520"/>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016500" y="2466975"/>
            <a:ext cx="5281930" cy="882650"/>
          </a:xfrm>
        </p:spPr>
        <p:txBody>
          <a:bodyPr rtlCol="0">
            <a:normAutofit fontScale="90000"/>
          </a:bodyPr>
          <a:lstStyle/>
          <a:p>
            <a:pPr fontAlgn="auto">
              <a:spcAft>
                <a:spcPts val="0"/>
              </a:spcAft>
              <a:defRPr/>
            </a:pPr>
            <a:r>
              <a:rPr lang="zh-CN" altLang="en-US" dirty="0" smtClean="0">
                <a:solidFill>
                  <a:schemeClr val="tx1">
                    <a:lumMod val="85000"/>
                    <a:lumOff val="15000"/>
                  </a:schemeClr>
                </a:solidFill>
              </a:rPr>
              <a:t>零信任领域典型厂商</a:t>
            </a:r>
            <a:endParaRPr lang="zh-CN" altLang="en-US" dirty="0">
              <a:solidFill>
                <a:schemeClr val="tx1">
                  <a:lumMod val="85000"/>
                  <a:lumOff val="15000"/>
                </a:schemeClr>
              </a:solidFill>
            </a:endParaRPr>
          </a:p>
        </p:txBody>
      </p:sp>
      <p:sp>
        <p:nvSpPr>
          <p:cNvPr id="4" name="文本框 3"/>
          <p:cNvSpPr txBox="1"/>
          <p:nvPr/>
        </p:nvSpPr>
        <p:spPr>
          <a:xfrm>
            <a:off x="3070225" y="3046413"/>
            <a:ext cx="1963738" cy="829945"/>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05</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零信任三大技术</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11" name="文本框 10"/>
          <p:cNvSpPr txBox="1"/>
          <p:nvPr/>
        </p:nvSpPr>
        <p:spPr>
          <a:xfrm>
            <a:off x="1579563" y="2957513"/>
            <a:ext cx="1587500" cy="523875"/>
          </a:xfrm>
          <a:prstGeom prst="rect">
            <a:avLst/>
          </a:prstGeom>
          <a:noFill/>
        </p:spPr>
        <p:txBody>
          <a:bodyPr>
            <a:spAutoFit/>
          </a:bodyPr>
          <a:lstStyle/>
          <a:p>
            <a:pPr marR="0" algn="ctr" defTabSz="914400" eaLnBrk="1" fontAlgn="auto" hangingPunct="1">
              <a:spcBef>
                <a:spcPts val="0"/>
              </a:spcBef>
              <a:spcAft>
                <a:spcPts val="0"/>
              </a:spcAft>
              <a:buClrTx/>
              <a:buSzTx/>
              <a:buFontTx/>
              <a:buNone/>
              <a:defRPr/>
            </a:pPr>
            <a:r>
              <a:rPr kumimoji="0" lang="en-US" altLang="zh-CN" sz="2800" kern="1200" cap="none" spc="0" normalizeH="0" baseline="0" noProof="0" dirty="0">
                <a:solidFill>
                  <a:srgbClr val="C00000"/>
                </a:solidFill>
                <a:latin typeface="Arial" panose="020B0604020202020204"/>
                <a:ea typeface="微软雅黑" panose="020B0503020204020204" pitchFamily="34" charset="-122"/>
                <a:cs typeface="+mn-ea"/>
                <a:sym typeface="+mn-lt"/>
              </a:rPr>
              <a:t>S</a:t>
            </a:r>
            <a:r>
              <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rPr>
              <a:t>：</a:t>
            </a:r>
            <a:r>
              <a:rPr kumimoji="0" lang="en-US" altLang="zh-CN" sz="2400" kern="1200" cap="none" spc="0" normalizeH="0" baseline="0" noProof="0" dirty="0">
                <a:solidFill>
                  <a:srgbClr val="0070C0"/>
                </a:solidFill>
                <a:latin typeface="Arial" panose="020B0604020202020204"/>
                <a:ea typeface="微软雅黑" panose="020B0503020204020204" pitchFamily="34" charset="-122"/>
                <a:cs typeface="+mn-ea"/>
                <a:sym typeface="+mn-lt"/>
              </a:rPr>
              <a:t>SDP</a:t>
            </a:r>
            <a:endPar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endParaRPr>
          </a:p>
        </p:txBody>
      </p:sp>
      <p:sp>
        <p:nvSpPr>
          <p:cNvPr id="12" name="文本框 11"/>
          <p:cNvSpPr txBox="1"/>
          <p:nvPr/>
        </p:nvSpPr>
        <p:spPr>
          <a:xfrm>
            <a:off x="5084763" y="2957513"/>
            <a:ext cx="1587500" cy="523875"/>
          </a:xfrm>
          <a:prstGeom prst="rect">
            <a:avLst/>
          </a:prstGeom>
          <a:noFill/>
        </p:spPr>
        <p:txBody>
          <a:bodyPr>
            <a:spAutoFit/>
          </a:bodyPr>
          <a:lstStyle/>
          <a:p>
            <a:pPr marR="0" algn="ctr" defTabSz="914400" eaLnBrk="1" fontAlgn="auto" hangingPunct="1">
              <a:spcBef>
                <a:spcPts val="0"/>
              </a:spcBef>
              <a:spcAft>
                <a:spcPts val="0"/>
              </a:spcAft>
              <a:buClrTx/>
              <a:buSzTx/>
              <a:buFontTx/>
              <a:buNone/>
              <a:defRPr/>
            </a:pPr>
            <a:r>
              <a:rPr kumimoji="0" lang="en-US" altLang="zh-CN" sz="2800" kern="1200" cap="none" spc="0" normalizeH="0" baseline="0" noProof="0" dirty="0">
                <a:solidFill>
                  <a:srgbClr val="C00000"/>
                </a:solidFill>
                <a:latin typeface="Arial" panose="020B0604020202020204"/>
                <a:ea typeface="微软雅黑" panose="020B0503020204020204" pitchFamily="34" charset="-122"/>
                <a:cs typeface="+mn-ea"/>
                <a:sym typeface="+mn-lt"/>
              </a:rPr>
              <a:t>I</a:t>
            </a:r>
            <a:r>
              <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rPr>
              <a:t>：</a:t>
            </a:r>
            <a:r>
              <a:rPr kumimoji="0" lang="en-US" altLang="zh-CN" sz="2400" kern="1200" cap="none" spc="0" normalizeH="0" baseline="0" noProof="0" dirty="0">
                <a:solidFill>
                  <a:srgbClr val="0070C0"/>
                </a:solidFill>
                <a:latin typeface="Arial" panose="020B0604020202020204"/>
                <a:ea typeface="微软雅黑" panose="020B0503020204020204" pitchFamily="34" charset="-122"/>
                <a:cs typeface="+mn-ea"/>
                <a:sym typeface="+mn-lt"/>
              </a:rPr>
              <a:t>IAM</a:t>
            </a:r>
            <a:endPar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endParaRPr>
          </a:p>
        </p:txBody>
      </p:sp>
      <p:sp>
        <p:nvSpPr>
          <p:cNvPr id="13" name="文本框 12"/>
          <p:cNvSpPr txBox="1"/>
          <p:nvPr/>
        </p:nvSpPr>
        <p:spPr>
          <a:xfrm>
            <a:off x="8228013" y="2957513"/>
            <a:ext cx="3627438" cy="523875"/>
          </a:xfrm>
          <a:prstGeom prst="rect">
            <a:avLst/>
          </a:prstGeom>
          <a:noFill/>
        </p:spPr>
        <p:txBody>
          <a:bodyPr>
            <a:spAutoFit/>
          </a:bodyPr>
          <a:lstStyle/>
          <a:p>
            <a:pPr marR="0" algn="ctr" defTabSz="914400" eaLnBrk="1" fontAlgn="auto" hangingPunct="1">
              <a:spcBef>
                <a:spcPts val="0"/>
              </a:spcBef>
              <a:spcAft>
                <a:spcPts val="0"/>
              </a:spcAft>
              <a:buClrTx/>
              <a:buSzTx/>
              <a:buFontTx/>
              <a:buNone/>
              <a:defRPr/>
            </a:pPr>
            <a:r>
              <a:rPr kumimoji="0" lang="en-US" altLang="zh-CN" sz="2800" kern="1200" cap="none" spc="0" normalizeH="0" baseline="0" noProof="0" dirty="0">
                <a:solidFill>
                  <a:srgbClr val="C00000"/>
                </a:solidFill>
                <a:latin typeface="Arial" panose="020B0604020202020204"/>
                <a:ea typeface="微软雅黑" panose="020B0503020204020204" pitchFamily="34" charset="-122"/>
                <a:cs typeface="+mn-ea"/>
                <a:sym typeface="+mn-lt"/>
              </a:rPr>
              <a:t>M</a:t>
            </a:r>
            <a:r>
              <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rPr>
              <a:t>：</a:t>
            </a:r>
            <a:r>
              <a:rPr kumimoji="0" lang="en-US" altLang="zh-CN" sz="2400" kern="1200" cap="none" spc="0" normalizeH="0" baseline="0" noProof="0" dirty="0">
                <a:solidFill>
                  <a:srgbClr val="0070C0"/>
                </a:solidFill>
                <a:latin typeface="Arial" panose="020B0604020202020204"/>
                <a:ea typeface="微软雅黑" panose="020B0503020204020204" pitchFamily="34" charset="-122"/>
                <a:cs typeface="+mn-ea"/>
                <a:sym typeface="+mn-lt"/>
              </a:rPr>
              <a:t>Micro Segmentation</a:t>
            </a:r>
            <a:endParaRPr kumimoji="0" lang="zh-CN" altLang="en-US" sz="2400" kern="1200" cap="none" spc="0" normalizeH="0" baseline="0" noProof="0" dirty="0">
              <a:solidFill>
                <a:srgbClr val="0070C0"/>
              </a:solidFill>
              <a:latin typeface="Arial" panose="020B0604020202020204"/>
              <a:ea typeface="微软雅黑" panose="020B0503020204020204" pitchFamily="34" charset="-122"/>
              <a:cs typeface="+mn-ea"/>
              <a:sym typeface="+mn-lt"/>
            </a:endParaRPr>
          </a:p>
        </p:txBody>
      </p:sp>
      <p:pic>
        <p:nvPicPr>
          <p:cNvPr id="18438" name="图片 13"/>
          <p:cNvPicPr>
            <a:picLocks noChangeAspect="1"/>
          </p:cNvPicPr>
          <p:nvPr/>
        </p:nvPicPr>
        <p:blipFill>
          <a:blip r:embed="rId1">
            <a:clrChange>
              <a:clrFrom>
                <a:srgbClr val="FFFFFF"/>
              </a:clrFrom>
              <a:clrTo>
                <a:srgbClr val="FFFFFF">
                  <a:alpha val="0"/>
                </a:srgbClr>
              </a:clrTo>
            </a:clrChange>
          </a:blip>
          <a:stretch>
            <a:fillRect/>
          </a:stretch>
        </p:blipFill>
        <p:spPr>
          <a:xfrm>
            <a:off x="482600" y="3563938"/>
            <a:ext cx="3121025" cy="2173287"/>
          </a:xfrm>
          <a:prstGeom prst="rect">
            <a:avLst/>
          </a:prstGeom>
          <a:noFill/>
          <a:ln w="9525">
            <a:noFill/>
          </a:ln>
        </p:spPr>
      </p:pic>
      <p:pic>
        <p:nvPicPr>
          <p:cNvPr id="18439" name="图片 14"/>
          <p:cNvPicPr>
            <a:picLocks noChangeAspect="1"/>
          </p:cNvPicPr>
          <p:nvPr/>
        </p:nvPicPr>
        <p:blipFill>
          <a:blip r:embed="rId2"/>
          <a:stretch>
            <a:fillRect/>
          </a:stretch>
        </p:blipFill>
        <p:spPr>
          <a:xfrm>
            <a:off x="4422775" y="3798888"/>
            <a:ext cx="3121025" cy="1703387"/>
          </a:xfrm>
          <a:prstGeom prst="rect">
            <a:avLst/>
          </a:prstGeom>
          <a:noFill/>
          <a:ln w="9525">
            <a:noFill/>
          </a:ln>
        </p:spPr>
      </p:pic>
      <p:sp>
        <p:nvSpPr>
          <p:cNvPr id="16" name="文本框 15"/>
          <p:cNvSpPr txBox="1"/>
          <p:nvPr/>
        </p:nvSpPr>
        <p:spPr>
          <a:xfrm>
            <a:off x="482600" y="1676400"/>
            <a:ext cx="9763125" cy="460375"/>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zh-CN" altLang="en-US" sz="2400" kern="1200" cap="none" spc="0" normalizeH="0" baseline="0" noProof="0" dirty="0">
                <a:solidFill>
                  <a:srgbClr val="0070C0"/>
                </a:solidFill>
                <a:latin typeface="微软雅黑" panose="020B0503020204020204" pitchFamily="34" charset="-122"/>
                <a:ea typeface="微软雅黑" panose="020B0503020204020204" pitchFamily="34" charset="-122"/>
                <a:cs typeface="+mn-ea"/>
                <a:sym typeface="+mn-lt"/>
              </a:rPr>
              <a:t>零信任架构（</a:t>
            </a:r>
            <a:r>
              <a:rPr kumimoji="0" lang="en-US" altLang="zh-CN" sz="2400" kern="1200" cap="none" spc="0" normalizeH="0" baseline="0" noProof="0" dirty="0">
                <a:solidFill>
                  <a:srgbClr val="0070C0"/>
                </a:solidFill>
                <a:latin typeface="微软雅黑" panose="020B0503020204020204" pitchFamily="34" charset="-122"/>
                <a:ea typeface="微软雅黑" panose="020B0503020204020204" pitchFamily="34" charset="-122"/>
                <a:cs typeface="+mn-ea"/>
                <a:sym typeface="+mn-lt"/>
              </a:rPr>
              <a:t>ZTA</a:t>
            </a:r>
            <a:r>
              <a:rPr kumimoji="0" lang="zh-CN" altLang="en-US" sz="2400" kern="1200" cap="none" spc="0" normalizeH="0" baseline="0" noProof="0" dirty="0">
                <a:solidFill>
                  <a:srgbClr val="0070C0"/>
                </a:solidFill>
                <a:latin typeface="微软雅黑" panose="020B0503020204020204" pitchFamily="34" charset="-122"/>
                <a:ea typeface="微软雅黑" panose="020B0503020204020204" pitchFamily="34" charset="-122"/>
                <a:cs typeface="+mn-ea"/>
                <a:sym typeface="+mn-lt"/>
              </a:rPr>
              <a:t>）三大技术：“</a:t>
            </a:r>
            <a:r>
              <a:rPr kumimoji="0" lang="en-US" altLang="zh-CN" sz="2400" b="1" kern="1200" cap="none" spc="0" normalizeH="0" baseline="0" noProof="0" dirty="0">
                <a:solidFill>
                  <a:srgbClr val="C00000"/>
                </a:solidFill>
                <a:latin typeface="微软雅黑" panose="020B0503020204020204" pitchFamily="34" charset="-122"/>
                <a:ea typeface="微软雅黑" panose="020B0503020204020204" pitchFamily="34" charset="-122"/>
                <a:cs typeface="+mn-ea"/>
                <a:sym typeface="+mn-lt"/>
              </a:rPr>
              <a:t>SIM</a:t>
            </a:r>
            <a:r>
              <a:rPr kumimoji="0" lang="zh-CN" altLang="en-US" sz="2400" kern="1200" cap="none" spc="0" normalizeH="0" baseline="0" noProof="0" dirty="0">
                <a:solidFill>
                  <a:srgbClr val="0070C0"/>
                </a:solidFill>
                <a:latin typeface="微软雅黑" panose="020B0503020204020204" pitchFamily="34" charset="-122"/>
                <a:ea typeface="微软雅黑" panose="020B0503020204020204" pitchFamily="34" charset="-122"/>
                <a:cs typeface="+mn-ea"/>
                <a:sym typeface="+mn-lt"/>
              </a:rPr>
              <a:t>”</a:t>
            </a:r>
            <a:endParaRPr kumimoji="0" lang="zh-CN" altLang="en-US" sz="2400" kern="1200" cap="none" spc="0" normalizeH="0" baseline="0" noProof="0" dirty="0">
              <a:solidFill>
                <a:srgbClr val="0070C0"/>
              </a:solidFill>
              <a:latin typeface="微软雅黑" panose="020B0503020204020204" pitchFamily="34" charset="-122"/>
              <a:ea typeface="微软雅黑" panose="020B0503020204020204" pitchFamily="34" charset="-122"/>
              <a:cs typeface="+mn-ea"/>
              <a:sym typeface="+mn-lt"/>
            </a:endParaRPr>
          </a:p>
        </p:txBody>
      </p:sp>
      <p:pic>
        <p:nvPicPr>
          <p:cNvPr id="18441" name="图片 16"/>
          <p:cNvPicPr>
            <a:picLocks noChangeAspect="1"/>
          </p:cNvPicPr>
          <p:nvPr/>
        </p:nvPicPr>
        <p:blipFill>
          <a:blip r:embed="rId3"/>
          <a:stretch>
            <a:fillRect/>
          </a:stretch>
        </p:blipFill>
        <p:spPr>
          <a:xfrm>
            <a:off x="8467725" y="3563938"/>
            <a:ext cx="3121025" cy="2173287"/>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CustomShape 1"/>
          <p:cNvSpPr/>
          <p:nvPr/>
        </p:nvSpPr>
        <p:spPr>
          <a:xfrm>
            <a:off x="247680" y="228600"/>
            <a:ext cx="11104920" cy="72900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nchor="ctr">
            <a:noAutofit/>
          </a:bodyPr>
          <a:p>
            <a:pPr>
              <a:lnSpc>
                <a:spcPct val="90000"/>
              </a:lnSpc>
            </a:pPr>
            <a:r>
              <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rPr>
              <a:t>BeyondCorp</a:t>
            </a:r>
            <a:endPar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endParaRPr>
          </a:p>
        </p:txBody>
      </p:sp>
      <p:pic>
        <p:nvPicPr>
          <p:cNvPr id="104" name="图片 1" descr="IMG_256"/>
          <p:cNvPicPr>
            <a:picLocks noChangeAspect="1"/>
          </p:cNvPicPr>
          <p:nvPr>
            <p:custDataLst>
              <p:tags r:id="rId1"/>
            </p:custDataLst>
          </p:nvPr>
        </p:nvPicPr>
        <p:blipFill>
          <a:blip r:embed="rId2"/>
          <a:stretch>
            <a:fillRect/>
          </a:stretch>
        </p:blipFill>
        <p:spPr>
          <a:xfrm>
            <a:off x="1280795" y="1019810"/>
            <a:ext cx="9431020" cy="58489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016500" y="2466975"/>
            <a:ext cx="4685284" cy="882650"/>
          </a:xfrm>
        </p:spPr>
        <p:txBody>
          <a:bodyPr rtlCol="0">
            <a:normAutofit/>
          </a:bodyPr>
          <a:lstStyle/>
          <a:p>
            <a:pPr fontAlgn="auto">
              <a:spcAft>
                <a:spcPts val="0"/>
              </a:spcAft>
              <a:defRPr/>
            </a:pPr>
            <a:r>
              <a:rPr lang="zh-CN" altLang="en-US" dirty="0" smtClean="0">
                <a:solidFill>
                  <a:schemeClr val="tx1">
                    <a:lumMod val="85000"/>
                    <a:lumOff val="15000"/>
                  </a:schemeClr>
                </a:solidFill>
              </a:rPr>
              <a:t>网络安全的地位</a:t>
            </a:r>
            <a:endParaRPr lang="zh-CN" altLang="en-US" dirty="0">
              <a:solidFill>
                <a:schemeClr val="tx1">
                  <a:lumMod val="85000"/>
                  <a:lumOff val="15000"/>
                </a:schemeClr>
              </a:solidFill>
            </a:endParaRPr>
          </a:p>
        </p:txBody>
      </p:sp>
      <p:sp>
        <p:nvSpPr>
          <p:cNvPr id="4" name="文本框 3"/>
          <p:cNvSpPr txBox="1"/>
          <p:nvPr/>
        </p:nvSpPr>
        <p:spPr>
          <a:xfrm>
            <a:off x="3070225" y="3046413"/>
            <a:ext cx="1963738" cy="830262"/>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01</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CustomShape 1"/>
          <p:cNvSpPr/>
          <p:nvPr/>
        </p:nvSpPr>
        <p:spPr>
          <a:xfrm>
            <a:off x="247680" y="228600"/>
            <a:ext cx="11104920" cy="72900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nchor="ctr">
            <a:noAutofit/>
          </a:bodyPr>
          <a:p>
            <a:pPr algn="l">
              <a:lnSpc>
                <a:spcPct val="90000"/>
              </a:lnSpc>
              <a:buClrTx/>
              <a:buSzTx/>
              <a:buFontTx/>
            </a:pPr>
            <a:r>
              <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rPr>
              <a:t>Microsoft</a:t>
            </a:r>
            <a:endPar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endParaRPr>
          </a:p>
        </p:txBody>
      </p:sp>
      <p:pic>
        <p:nvPicPr>
          <p:cNvPr id="2" name="图片 1"/>
          <p:cNvPicPr>
            <a:picLocks noChangeAspect="1"/>
          </p:cNvPicPr>
          <p:nvPr/>
        </p:nvPicPr>
        <p:blipFill>
          <a:blip r:embed="rId1"/>
          <a:stretch>
            <a:fillRect/>
          </a:stretch>
        </p:blipFill>
        <p:spPr>
          <a:xfrm>
            <a:off x="909955" y="1149350"/>
            <a:ext cx="9929495" cy="52190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CustomShape 1"/>
          <p:cNvSpPr/>
          <p:nvPr/>
        </p:nvSpPr>
        <p:spPr>
          <a:xfrm>
            <a:off x="247680" y="228600"/>
            <a:ext cx="11104920" cy="72900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nchor="ctr">
            <a:noAutofit/>
          </a:bodyPr>
          <a:p>
            <a:pPr algn="l">
              <a:lnSpc>
                <a:spcPct val="90000"/>
              </a:lnSpc>
              <a:buClrTx/>
              <a:buSzTx/>
              <a:buFontTx/>
            </a:pPr>
            <a:r>
              <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rPr>
              <a:t>Zscaler-ZPA</a:t>
            </a:r>
            <a:endPar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endParaRPr>
          </a:p>
        </p:txBody>
      </p:sp>
      <p:sp>
        <p:nvSpPr>
          <p:cNvPr id="100" name="文本框 99"/>
          <p:cNvSpPr txBox="1"/>
          <p:nvPr/>
        </p:nvSpPr>
        <p:spPr>
          <a:xfrm>
            <a:off x="331470" y="919480"/>
            <a:ext cx="4170045" cy="4223385"/>
          </a:xfrm>
          <a:prstGeom prst="rect">
            <a:avLst/>
          </a:prstGeom>
          <a:noFill/>
          <a:ln w="9525">
            <a:noFill/>
          </a:ln>
        </p:spPr>
        <p:txBody>
          <a:bodyPr wrap="square">
            <a:spAutoFit/>
          </a:bodyPr>
          <a:p>
            <a:pPr algn="l">
              <a:lnSpc>
                <a:spcPct val="140000"/>
              </a:lnSpc>
            </a:pPr>
            <a:r>
              <a:rPr lang="zh-CN" sz="1600">
                <a:ea typeface="宋体" panose="02010600030101010101" pitchFamily="2" charset="-122"/>
                <a:cs typeface="Noto Serif CJK SC" charset="0"/>
                <a:sym typeface="+mn-ea"/>
              </a:rPr>
              <a:t>1.  ZPA Service Edge</a:t>
            </a: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无论应用在公有云还是企业内部，ZPA Service Edge作为策略引擎，保障代理安全，是客户端和应用侧连接器的通道和控制点</a:t>
            </a: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 </a:t>
            </a: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2.  Client Connector</a:t>
            </a: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客户端运行在终端上，将用户流量转到</a:t>
            </a:r>
            <a:r>
              <a:rPr lang="en-US" altLang="zh-CN" sz="1600">
                <a:ea typeface="宋体" panose="02010600030101010101" pitchFamily="2" charset="-122"/>
                <a:cs typeface="Noto Serif CJK SC" charset="0"/>
                <a:sym typeface="+mn-ea"/>
              </a:rPr>
              <a:t>zscaler</a:t>
            </a:r>
            <a:r>
              <a:rPr lang="zh-CN" altLang="en-US" sz="1600">
                <a:ea typeface="宋体" panose="02010600030101010101" pitchFamily="2" charset="-122"/>
                <a:cs typeface="Noto Serif CJK SC" charset="0"/>
                <a:sym typeface="+mn-ea"/>
              </a:rPr>
              <a:t>云</a:t>
            </a:r>
            <a:endParaRPr lang="zh-CN" altLang="en-US" sz="1600">
              <a:ea typeface="宋体" panose="02010600030101010101" pitchFamily="2" charset="-122"/>
              <a:cs typeface="Noto Serif CJK SC" charset="0"/>
              <a:sym typeface="+mn-ea"/>
            </a:endParaRPr>
          </a:p>
          <a:p>
            <a:pPr algn="l">
              <a:lnSpc>
                <a:spcPct val="140000"/>
              </a:lnSpc>
            </a:pP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3.  App Connector</a:t>
            </a:r>
            <a:endParaRPr lang="zh-CN" sz="1600">
              <a:ea typeface="宋体" panose="02010600030101010101" pitchFamily="2" charset="-122"/>
              <a:cs typeface="Noto Serif CJK SC" charset="0"/>
              <a:sym typeface="+mn-ea"/>
            </a:endParaRPr>
          </a:p>
          <a:p>
            <a:pPr algn="l">
              <a:lnSpc>
                <a:spcPct val="140000"/>
              </a:lnSpc>
            </a:pPr>
            <a:r>
              <a:rPr lang="zh-CN" sz="1600">
                <a:ea typeface="宋体" panose="02010600030101010101" pitchFamily="2" charset="-122"/>
                <a:cs typeface="Noto Serif CJK SC" charset="0"/>
                <a:sym typeface="+mn-ea"/>
              </a:rPr>
              <a:t>应用连接器作为客户环境中应用的前置，可发现应用并连接应用</a:t>
            </a:r>
            <a:endParaRPr lang="zh-CN" sz="1600">
              <a:ea typeface="宋体" panose="02010600030101010101" pitchFamily="2" charset="-122"/>
              <a:cs typeface="Noto Serif CJK SC" charset="0"/>
              <a:sym typeface="+mn-ea"/>
            </a:endParaRPr>
          </a:p>
        </p:txBody>
      </p:sp>
      <p:pic>
        <p:nvPicPr>
          <p:cNvPr id="2" name="图片 1"/>
          <p:cNvPicPr>
            <a:picLocks noChangeAspect="1"/>
          </p:cNvPicPr>
          <p:nvPr/>
        </p:nvPicPr>
        <p:blipFill>
          <a:blip r:embed="rId1"/>
          <a:stretch>
            <a:fillRect/>
          </a:stretch>
        </p:blipFill>
        <p:spPr>
          <a:xfrm>
            <a:off x="4955540" y="1007745"/>
            <a:ext cx="6297295" cy="5413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易安联</a:t>
            </a:r>
            <a:r>
              <a:rPr lang="en-US" altLang="zh-CN" kern="1200" dirty="0">
                <a:solidFill>
                  <a:srgbClr val="026EBE"/>
                </a:solidFill>
                <a:latin typeface="微软雅黑" panose="020B0503020204020204" pitchFamily="34" charset="-122"/>
                <a:ea typeface="微软雅黑" panose="020B0503020204020204" pitchFamily="34" charset="-122"/>
                <a:cs typeface="+mj-cs"/>
              </a:rPr>
              <a:t>SDP</a:t>
            </a:r>
            <a:r>
              <a:rPr lang="zh-CN" altLang="en-US" kern="1200" dirty="0">
                <a:solidFill>
                  <a:srgbClr val="026EBE"/>
                </a:solidFill>
                <a:latin typeface="微软雅黑" panose="020B0503020204020204" pitchFamily="34" charset="-122"/>
                <a:ea typeface="微软雅黑" panose="020B0503020204020204" pitchFamily="34" charset="-122"/>
                <a:cs typeface="+mj-cs"/>
              </a:rPr>
              <a:t>解决方案</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19459" name="图片 2"/>
          <p:cNvPicPr>
            <a:picLocks noChangeAspect="1"/>
          </p:cNvPicPr>
          <p:nvPr/>
        </p:nvPicPr>
        <p:blipFill>
          <a:blip r:embed="rId1">
            <a:clrChange>
              <a:clrFrom>
                <a:srgbClr val="FFFFFF"/>
              </a:clrFrom>
              <a:clrTo>
                <a:srgbClr val="FFFFFF">
                  <a:alpha val="0"/>
                </a:srgbClr>
              </a:clrTo>
            </a:clrChange>
          </a:blip>
          <a:stretch>
            <a:fillRect/>
          </a:stretch>
        </p:blipFill>
        <p:spPr>
          <a:xfrm>
            <a:off x="519113" y="3352800"/>
            <a:ext cx="4786312" cy="2660650"/>
          </a:xfrm>
          <a:prstGeom prst="rect">
            <a:avLst/>
          </a:prstGeom>
          <a:noFill/>
          <a:ln w="9525">
            <a:noFill/>
          </a:ln>
        </p:spPr>
      </p:pic>
      <p:pic>
        <p:nvPicPr>
          <p:cNvPr id="19460" name="图片 4"/>
          <p:cNvPicPr>
            <a:picLocks noChangeAspect="1"/>
          </p:cNvPicPr>
          <p:nvPr/>
        </p:nvPicPr>
        <p:blipFill>
          <a:blip r:embed="rId2">
            <a:clrChange>
              <a:clrFrom>
                <a:srgbClr val="FFFFFF"/>
              </a:clrFrom>
              <a:clrTo>
                <a:srgbClr val="FFFFFF">
                  <a:alpha val="0"/>
                </a:srgbClr>
              </a:clrTo>
            </a:clrChange>
          </a:blip>
          <a:stretch>
            <a:fillRect/>
          </a:stretch>
        </p:blipFill>
        <p:spPr>
          <a:xfrm>
            <a:off x="519113" y="1758950"/>
            <a:ext cx="2979737" cy="1606550"/>
          </a:xfrm>
          <a:prstGeom prst="rect">
            <a:avLst/>
          </a:prstGeom>
          <a:noFill/>
          <a:ln w="9525">
            <a:noFill/>
          </a:ln>
        </p:spPr>
      </p:pic>
      <p:pic>
        <p:nvPicPr>
          <p:cNvPr id="19461" name="图片 6" descr="资源 4"/>
          <p:cNvPicPr>
            <a:picLocks noChangeAspect="1"/>
          </p:cNvPicPr>
          <p:nvPr/>
        </p:nvPicPr>
        <p:blipFill>
          <a:blip r:embed="rId3"/>
          <a:stretch>
            <a:fillRect/>
          </a:stretch>
        </p:blipFill>
        <p:spPr>
          <a:xfrm>
            <a:off x="7686675" y="3614738"/>
            <a:ext cx="481013" cy="476250"/>
          </a:xfrm>
          <a:prstGeom prst="rect">
            <a:avLst/>
          </a:prstGeom>
          <a:noFill/>
          <a:ln w="9525">
            <a:noFill/>
          </a:ln>
        </p:spPr>
      </p:pic>
      <p:cxnSp>
        <p:nvCxnSpPr>
          <p:cNvPr id="8" name="直接连接符 7"/>
          <p:cNvCxnSpPr>
            <a:endCxn id="19463" idx="1"/>
          </p:cNvCxnSpPr>
          <p:nvPr/>
        </p:nvCxnSpPr>
        <p:spPr>
          <a:xfrm flipV="1">
            <a:off x="6861175" y="4826000"/>
            <a:ext cx="2047875" cy="300038"/>
          </a:xfrm>
          <a:prstGeom prst="line">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9463" name="图片 8"/>
          <p:cNvPicPr>
            <a:picLocks noChangeAspect="1"/>
          </p:cNvPicPr>
          <p:nvPr/>
        </p:nvPicPr>
        <p:blipFill>
          <a:blip r:embed="rId4"/>
          <a:stretch>
            <a:fillRect/>
          </a:stretch>
        </p:blipFill>
        <p:spPr>
          <a:xfrm>
            <a:off x="8909050" y="4525963"/>
            <a:ext cx="414338" cy="600075"/>
          </a:xfrm>
          <a:prstGeom prst="rect">
            <a:avLst/>
          </a:prstGeom>
          <a:noFill/>
          <a:ln w="9525">
            <a:noFill/>
          </a:ln>
        </p:spPr>
      </p:pic>
      <p:pic>
        <p:nvPicPr>
          <p:cNvPr id="19464" name="图片 9"/>
          <p:cNvPicPr>
            <a:picLocks noChangeAspect="1"/>
          </p:cNvPicPr>
          <p:nvPr/>
        </p:nvPicPr>
        <p:blipFill>
          <a:blip r:embed="rId5"/>
          <a:stretch>
            <a:fillRect/>
          </a:stretch>
        </p:blipFill>
        <p:spPr>
          <a:xfrm>
            <a:off x="6249988" y="4976813"/>
            <a:ext cx="611187" cy="498475"/>
          </a:xfrm>
          <a:prstGeom prst="rect">
            <a:avLst/>
          </a:prstGeom>
          <a:noFill/>
          <a:ln w="9525">
            <a:noFill/>
          </a:ln>
        </p:spPr>
      </p:pic>
      <p:pic>
        <p:nvPicPr>
          <p:cNvPr id="19465" name="图片 10"/>
          <p:cNvPicPr>
            <a:picLocks noChangeAspect="1"/>
          </p:cNvPicPr>
          <p:nvPr/>
        </p:nvPicPr>
        <p:blipFill>
          <a:blip r:embed="rId4"/>
          <a:stretch>
            <a:fillRect/>
          </a:stretch>
        </p:blipFill>
        <p:spPr>
          <a:xfrm>
            <a:off x="8909050" y="5246688"/>
            <a:ext cx="414338" cy="598487"/>
          </a:xfrm>
          <a:prstGeom prst="rect">
            <a:avLst/>
          </a:prstGeom>
          <a:noFill/>
          <a:ln w="9525">
            <a:noFill/>
          </a:ln>
        </p:spPr>
      </p:pic>
      <p:cxnSp>
        <p:nvCxnSpPr>
          <p:cNvPr id="13" name="直接连接符 12"/>
          <p:cNvCxnSpPr>
            <a:stCxn id="19464" idx="3"/>
            <a:endCxn id="19465" idx="1"/>
          </p:cNvCxnSpPr>
          <p:nvPr/>
        </p:nvCxnSpPr>
        <p:spPr>
          <a:xfrm>
            <a:off x="6861175" y="5226050"/>
            <a:ext cx="2047875" cy="320675"/>
          </a:xfrm>
          <a:prstGeom prst="line">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9464" idx="3"/>
            <a:endCxn id="19465" idx="1"/>
          </p:cNvCxnSpPr>
          <p:nvPr/>
        </p:nvCxnSpPr>
        <p:spPr>
          <a:xfrm flipH="1">
            <a:off x="6861175" y="4056063"/>
            <a:ext cx="942975" cy="969963"/>
          </a:xfrm>
          <a:prstGeom prst="line">
            <a:avLst/>
          </a:prstGeom>
          <a:ln w="19050">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9464" idx="3"/>
            <a:endCxn id="19465" idx="1"/>
          </p:cNvCxnSpPr>
          <p:nvPr/>
        </p:nvCxnSpPr>
        <p:spPr>
          <a:xfrm>
            <a:off x="8167688" y="3997325"/>
            <a:ext cx="741363" cy="714375"/>
          </a:xfrm>
          <a:prstGeom prst="line">
            <a:avLst/>
          </a:prstGeom>
          <a:ln w="19050">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9464" idx="3"/>
            <a:endCxn id="19465" idx="1"/>
          </p:cNvCxnSpPr>
          <p:nvPr/>
        </p:nvCxnSpPr>
        <p:spPr>
          <a:xfrm>
            <a:off x="8064500" y="4056063"/>
            <a:ext cx="844550" cy="1330325"/>
          </a:xfrm>
          <a:prstGeom prst="line">
            <a:avLst/>
          </a:prstGeom>
          <a:ln w="19050">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9470" name="矩形 23"/>
          <p:cNvSpPr/>
          <p:nvPr/>
        </p:nvSpPr>
        <p:spPr>
          <a:xfrm>
            <a:off x="519113" y="1068388"/>
            <a:ext cx="10066337" cy="4619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2400" b="1" dirty="0">
                <a:latin typeface="微软雅黑" panose="020B0503020204020204" pitchFamily="34" charset="-122"/>
                <a:ea typeface="微软雅黑" panose="020B0503020204020204" pitchFamily="34" charset="-122"/>
              </a:rPr>
              <a:t>按照</a:t>
            </a:r>
            <a:r>
              <a:rPr lang="en-US" altLang="zh-CN" sz="2400" b="1" dirty="0">
                <a:latin typeface="微软雅黑" panose="020B0503020204020204" pitchFamily="34" charset="-122"/>
                <a:ea typeface="微软雅黑" panose="020B0503020204020204" pitchFamily="34" charset="-122"/>
              </a:rPr>
              <a:t>SDP</a:t>
            </a:r>
            <a:r>
              <a:rPr lang="zh-CN" altLang="en-US" sz="2400" b="1" dirty="0">
                <a:latin typeface="微软雅黑" panose="020B0503020204020204" pitchFamily="34" charset="-122"/>
                <a:ea typeface="微软雅黑" panose="020B0503020204020204" pitchFamily="34" charset="-122"/>
              </a:rPr>
              <a:t>的国际标准从头开始实现产品，网络防护能力更强。</a:t>
            </a:r>
            <a:endParaRPr lang="zh-CN" altLang="en-US" sz="2400" b="1" dirty="0">
              <a:latin typeface="微软雅黑" panose="020B0503020204020204" pitchFamily="34" charset="-122"/>
              <a:ea typeface="微软雅黑" panose="020B0503020204020204" pitchFamily="34" charset="-122"/>
            </a:endParaRPr>
          </a:p>
        </p:txBody>
      </p:sp>
      <p:sp>
        <p:nvSpPr>
          <p:cNvPr id="19471" name="矩形 26"/>
          <p:cNvSpPr/>
          <p:nvPr/>
        </p:nvSpPr>
        <p:spPr>
          <a:xfrm>
            <a:off x="7369175" y="3049588"/>
            <a:ext cx="1030288" cy="6096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20000"/>
              </a:lnSpc>
              <a:spcBef>
                <a:spcPct val="0"/>
              </a:spcBef>
              <a:buFontTx/>
              <a:buNone/>
            </a:pPr>
            <a:r>
              <a:rPr lang="zh-CN" altLang="en-US" sz="1400" b="1" dirty="0">
                <a:solidFill>
                  <a:srgbClr val="026EBE"/>
                </a:solidFill>
                <a:latin typeface="微软雅黑" panose="020B0503020204020204" pitchFamily="34" charset="-122"/>
                <a:ea typeface="微软雅黑" panose="020B0503020204020204" pitchFamily="34" charset="-122"/>
              </a:rPr>
              <a:t>安枢</a:t>
            </a:r>
            <a:endParaRPr lang="en-US" altLang="zh-CN" sz="1400" b="1" dirty="0">
              <a:solidFill>
                <a:srgbClr val="026EBE"/>
              </a:solidFill>
              <a:latin typeface="微软雅黑" panose="020B0503020204020204" pitchFamily="34" charset="-122"/>
              <a:ea typeface="微软雅黑" panose="020B0503020204020204" pitchFamily="34" charset="-122"/>
            </a:endParaRPr>
          </a:p>
          <a:p>
            <a:pPr marL="0" lvl="0" indent="0" algn="ctr" eaLnBrk="1" hangingPunct="1">
              <a:lnSpc>
                <a:spcPct val="120000"/>
              </a:lnSpc>
              <a:spcBef>
                <a:spcPct val="0"/>
              </a:spcBef>
              <a:buFontTx/>
              <a:buNone/>
            </a:pPr>
            <a:r>
              <a:rPr lang="zh-CN" altLang="en-US" sz="1400" b="1" dirty="0">
                <a:solidFill>
                  <a:srgbClr val="026EBE"/>
                </a:solidFill>
                <a:latin typeface="微软雅黑" panose="020B0503020204020204" pitchFamily="34" charset="-122"/>
                <a:ea typeface="微软雅黑" panose="020B0503020204020204" pitchFamily="34" charset="-122"/>
              </a:rPr>
              <a:t>控制中心</a:t>
            </a:r>
            <a:endParaRPr lang="zh-CN" altLang="en-US" sz="1400" b="1" dirty="0">
              <a:solidFill>
                <a:srgbClr val="026EBE"/>
              </a:solidFill>
              <a:latin typeface="微软雅黑" panose="020B0503020204020204" pitchFamily="34" charset="-122"/>
              <a:ea typeface="微软雅黑" panose="020B0503020204020204" pitchFamily="34" charset="-122"/>
            </a:endParaRPr>
          </a:p>
        </p:txBody>
      </p:sp>
      <p:sp>
        <p:nvSpPr>
          <p:cNvPr id="19472" name="矩形 27"/>
          <p:cNvSpPr/>
          <p:nvPr/>
        </p:nvSpPr>
        <p:spPr>
          <a:xfrm>
            <a:off x="8601075" y="4017963"/>
            <a:ext cx="1030288" cy="60769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20000"/>
              </a:lnSpc>
              <a:spcBef>
                <a:spcPct val="0"/>
              </a:spcBef>
              <a:buFontTx/>
              <a:buNone/>
            </a:pPr>
            <a:endParaRPr lang="zh-CN" altLang="en-US" sz="1400" b="1" dirty="0">
              <a:solidFill>
                <a:srgbClr val="026EBE"/>
              </a:solidFill>
              <a:latin typeface="微软雅黑" panose="020B0503020204020204" pitchFamily="34" charset="-122"/>
              <a:ea typeface="微软雅黑" panose="020B0503020204020204" pitchFamily="34" charset="-122"/>
            </a:endParaRPr>
          </a:p>
          <a:p>
            <a:pPr marL="0" lvl="0" indent="0" algn="ctr" eaLnBrk="1" hangingPunct="1">
              <a:lnSpc>
                <a:spcPct val="120000"/>
              </a:lnSpc>
              <a:spcBef>
                <a:spcPct val="0"/>
              </a:spcBef>
              <a:buFontTx/>
              <a:buNone/>
            </a:pPr>
            <a:endParaRPr lang="en-US" altLang="zh-CN" sz="1400" b="1" dirty="0">
              <a:solidFill>
                <a:srgbClr val="026EBE"/>
              </a:solidFill>
              <a:latin typeface="微软雅黑" panose="020B0503020204020204" pitchFamily="34" charset="-122"/>
              <a:ea typeface="微软雅黑" panose="020B0503020204020204" pitchFamily="34" charset="-122"/>
            </a:endParaRPr>
          </a:p>
          <a:p>
            <a:pPr marL="0" lvl="0" indent="0" algn="ctr" eaLnBrk="1" hangingPunct="1">
              <a:lnSpc>
                <a:spcPct val="120000"/>
              </a:lnSpc>
              <a:spcBef>
                <a:spcPct val="0"/>
              </a:spcBef>
              <a:buFontTx/>
              <a:buNone/>
            </a:pPr>
            <a:r>
              <a:rPr lang="zh-CN" altLang="en-US" sz="1400" b="1" dirty="0">
                <a:solidFill>
                  <a:srgbClr val="026EBE"/>
                </a:solidFill>
                <a:latin typeface="微软雅黑" panose="020B0503020204020204" pitchFamily="34" charset="-122"/>
                <a:ea typeface="微软雅黑" panose="020B0503020204020204" pitchFamily="34" charset="-122"/>
              </a:rPr>
              <a:t>应用网关</a:t>
            </a:r>
            <a:endParaRPr lang="zh-CN" altLang="en-US" sz="1400" b="1" dirty="0">
              <a:solidFill>
                <a:srgbClr val="026EBE"/>
              </a:solidFill>
              <a:latin typeface="微软雅黑" panose="020B0503020204020204" pitchFamily="34" charset="-122"/>
              <a:ea typeface="微软雅黑" panose="020B0503020204020204" pitchFamily="34" charset="-122"/>
            </a:endParaRPr>
          </a:p>
        </p:txBody>
      </p:sp>
      <p:sp>
        <p:nvSpPr>
          <p:cNvPr id="19473" name="矩形 28"/>
          <p:cNvSpPr/>
          <p:nvPr/>
        </p:nvSpPr>
        <p:spPr>
          <a:xfrm>
            <a:off x="6118225" y="5403850"/>
            <a:ext cx="1030288" cy="6096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20000"/>
              </a:lnSpc>
              <a:spcBef>
                <a:spcPct val="0"/>
              </a:spcBef>
              <a:buFontTx/>
              <a:buNone/>
            </a:pPr>
            <a:r>
              <a:rPr lang="zh-CN" altLang="en-US" sz="1400" b="1" dirty="0">
                <a:solidFill>
                  <a:srgbClr val="026EBE"/>
                </a:solidFill>
                <a:latin typeface="微软雅黑" panose="020B0503020204020204" pitchFamily="34" charset="-122"/>
                <a:ea typeface="微软雅黑" panose="020B0503020204020204" pitchFamily="34" charset="-122"/>
              </a:rPr>
              <a:t>安众</a:t>
            </a:r>
            <a:endParaRPr lang="en-US" altLang="zh-CN" sz="1400" b="1" dirty="0">
              <a:solidFill>
                <a:srgbClr val="026EBE"/>
              </a:solidFill>
              <a:latin typeface="微软雅黑" panose="020B0503020204020204" pitchFamily="34" charset="-122"/>
              <a:ea typeface="微软雅黑" panose="020B0503020204020204" pitchFamily="34" charset="-122"/>
            </a:endParaRPr>
          </a:p>
          <a:p>
            <a:pPr marL="0" lvl="0" indent="0" algn="ctr" eaLnBrk="1" hangingPunct="1">
              <a:lnSpc>
                <a:spcPct val="120000"/>
              </a:lnSpc>
              <a:spcBef>
                <a:spcPct val="0"/>
              </a:spcBef>
              <a:buFontTx/>
              <a:buNone/>
            </a:pPr>
            <a:r>
              <a:rPr lang="zh-CN" altLang="en-US" sz="1400" b="1" dirty="0">
                <a:solidFill>
                  <a:srgbClr val="026EBE"/>
                </a:solidFill>
                <a:latin typeface="微软雅黑" panose="020B0503020204020204" pitchFamily="34" charset="-122"/>
                <a:ea typeface="微软雅黑" panose="020B0503020204020204" pitchFamily="34" charset="-122"/>
              </a:rPr>
              <a:t>客户端</a:t>
            </a:r>
            <a:endParaRPr lang="zh-CN" altLang="en-US" sz="1400" b="1" dirty="0">
              <a:solidFill>
                <a:srgbClr val="026EBE"/>
              </a:solidFill>
              <a:latin typeface="微软雅黑" panose="020B0503020204020204" pitchFamily="34" charset="-122"/>
              <a:ea typeface="微软雅黑" panose="020B0503020204020204" pitchFamily="34" charset="-122"/>
            </a:endParaRPr>
          </a:p>
        </p:txBody>
      </p:sp>
      <p:pic>
        <p:nvPicPr>
          <p:cNvPr id="19474" name="图片 35"/>
          <p:cNvPicPr>
            <a:picLocks noChangeAspect="1"/>
          </p:cNvPicPr>
          <p:nvPr/>
        </p:nvPicPr>
        <p:blipFill>
          <a:blip r:embed="rId6"/>
          <a:stretch>
            <a:fillRect/>
          </a:stretch>
        </p:blipFill>
        <p:spPr>
          <a:xfrm>
            <a:off x="9466263" y="5281613"/>
            <a:ext cx="646112" cy="528637"/>
          </a:xfrm>
          <a:prstGeom prst="rect">
            <a:avLst/>
          </a:prstGeom>
          <a:noFill/>
          <a:ln w="9525">
            <a:noFill/>
          </a:ln>
        </p:spPr>
      </p:pic>
      <p:pic>
        <p:nvPicPr>
          <p:cNvPr id="19475" name="图片 39"/>
          <p:cNvPicPr>
            <a:picLocks noChangeAspect="1"/>
          </p:cNvPicPr>
          <p:nvPr/>
        </p:nvPicPr>
        <p:blipFill>
          <a:blip r:embed="rId7"/>
          <a:stretch>
            <a:fillRect/>
          </a:stretch>
        </p:blipFill>
        <p:spPr>
          <a:xfrm>
            <a:off x="9407525" y="4386263"/>
            <a:ext cx="760413" cy="760412"/>
          </a:xfrm>
          <a:prstGeom prst="rect">
            <a:avLst/>
          </a:prstGeom>
          <a:noFill/>
          <a:ln w="9525">
            <a:noFill/>
          </a:ln>
        </p:spPr>
      </p:pic>
      <p:sp>
        <p:nvSpPr>
          <p:cNvPr id="43" name="矩形 42"/>
          <p:cNvSpPr/>
          <p:nvPr/>
        </p:nvSpPr>
        <p:spPr>
          <a:xfrm>
            <a:off x="10021888" y="4591050"/>
            <a:ext cx="1030288" cy="330200"/>
          </a:xfrm>
          <a:prstGeom prst="rect">
            <a:avLst/>
          </a:prstGeom>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云上应用</a:t>
            </a:r>
            <a:endParaRPr kumimoji="0" lang="zh-CN" altLang="en-US" sz="1400" b="1"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10021888" y="5360988"/>
            <a:ext cx="1030288" cy="328613"/>
          </a:xfrm>
          <a:prstGeom prst="rect">
            <a:avLst/>
          </a:prstGeom>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数据中心</a:t>
            </a:r>
            <a:endParaRPr kumimoji="0" lang="zh-CN" altLang="en-US" sz="1400" b="1"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45" name="文本框 44"/>
          <p:cNvSpPr txBox="1"/>
          <p:nvPr/>
        </p:nvSpPr>
        <p:spPr>
          <a:xfrm>
            <a:off x="8948738" y="1781175"/>
            <a:ext cx="2538412" cy="161480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
            </a:pPr>
            <a:r>
              <a:rPr lang="zh-CN" altLang="en-US" sz="1400" b="1" dirty="0">
                <a:latin typeface="微软雅黑" panose="020B0503020204020204" pitchFamily="34" charset="-122"/>
                <a:ea typeface="微软雅黑" panose="020B0503020204020204" pitchFamily="34" charset="-122"/>
              </a:rPr>
              <a:t>安枢</a:t>
            </a:r>
            <a:r>
              <a:rPr lang="en-US" altLang="zh-CN" sz="14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统一安全策略控制中心；</a:t>
            </a:r>
            <a:endParaRPr lang="zh-CN" altLang="en-US" sz="1200" dirty="0">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
            </a:pPr>
            <a:r>
              <a:rPr lang="en-US" altLang="zh-CN" sz="14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隐藏应用、代理访问、执行策略；</a:t>
            </a:r>
            <a:endParaRPr lang="zh-CN" altLang="en-US" sz="1200" dirty="0">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
            </a:pPr>
            <a:r>
              <a:rPr lang="zh-CN" altLang="en-US" sz="1400" b="1" dirty="0">
                <a:latin typeface="微软雅黑" panose="020B0503020204020204" pitchFamily="34" charset="-122"/>
                <a:ea typeface="微软雅黑" panose="020B0503020204020204" pitchFamily="34" charset="-122"/>
              </a:rPr>
              <a:t>安众</a:t>
            </a:r>
            <a:r>
              <a:rPr lang="en-US" altLang="zh-CN" sz="14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应用访问入口。</a:t>
            </a:r>
            <a:endParaRPr lang="zh-CN" altLang="en-US" sz="1200" dirty="0">
              <a:latin typeface="微软雅黑" panose="020B0503020204020204" pitchFamily="34" charset="-122"/>
              <a:ea typeface="微软雅黑" panose="020B0503020204020204" pitchFamily="34" charset="-122"/>
            </a:endParaRPr>
          </a:p>
        </p:txBody>
      </p:sp>
      <p:sp>
        <p:nvSpPr>
          <p:cNvPr id="19479" name="矩形 45"/>
          <p:cNvSpPr/>
          <p:nvPr/>
        </p:nvSpPr>
        <p:spPr>
          <a:xfrm>
            <a:off x="5773738" y="2093913"/>
            <a:ext cx="2749550" cy="90360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20000"/>
              </a:lnSpc>
              <a:spcBef>
                <a:spcPct val="0"/>
              </a:spcBef>
              <a:buFontTx/>
              <a:buNone/>
            </a:pPr>
            <a:r>
              <a:rPr lang="en-US" altLang="zh-CN" sz="4400" b="1" dirty="0">
                <a:solidFill>
                  <a:srgbClr val="026EBE"/>
                </a:solidFill>
                <a:latin typeface="微软雅黑" panose="020B0503020204020204" pitchFamily="34" charset="-122"/>
                <a:ea typeface="微软雅黑" panose="020B0503020204020204" pitchFamily="34" charset="-122"/>
              </a:rPr>
              <a:t>SDP</a:t>
            </a:r>
            <a:endParaRPr lang="zh-CN" altLang="en-US" sz="4400" b="1" dirty="0">
              <a:solidFill>
                <a:srgbClr val="026EBE"/>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016500" y="2466975"/>
            <a:ext cx="5281930" cy="882650"/>
          </a:xfrm>
        </p:spPr>
        <p:txBody>
          <a:bodyPr rtlCol="0">
            <a:normAutofit fontScale="90000"/>
          </a:bodyPr>
          <a:lstStyle/>
          <a:p>
            <a:pPr fontAlgn="auto">
              <a:spcAft>
                <a:spcPts val="0"/>
              </a:spcAft>
              <a:defRPr/>
            </a:pPr>
            <a:r>
              <a:rPr lang="zh-CN" altLang="en-US" dirty="0" smtClean="0">
                <a:solidFill>
                  <a:schemeClr val="tx1">
                    <a:lumMod val="85000"/>
                    <a:lumOff val="15000"/>
                  </a:schemeClr>
                </a:solidFill>
              </a:rPr>
              <a:t>零信任</a:t>
            </a:r>
            <a:r>
              <a:rPr lang="en-US" altLang="zh-CN" dirty="0" smtClean="0">
                <a:solidFill>
                  <a:schemeClr val="tx1">
                    <a:lumMod val="85000"/>
                    <a:lumOff val="15000"/>
                  </a:schemeClr>
                </a:solidFill>
              </a:rPr>
              <a:t>SDP</a:t>
            </a:r>
            <a:r>
              <a:rPr lang="zh-CN" altLang="en-US" dirty="0" smtClean="0">
                <a:solidFill>
                  <a:schemeClr val="tx1">
                    <a:lumMod val="85000"/>
                    <a:lumOff val="15000"/>
                  </a:schemeClr>
                </a:solidFill>
              </a:rPr>
              <a:t>体系形态</a:t>
            </a:r>
            <a:endParaRPr lang="zh-CN" altLang="en-US" dirty="0">
              <a:solidFill>
                <a:schemeClr val="tx1">
                  <a:lumMod val="85000"/>
                  <a:lumOff val="15000"/>
                </a:schemeClr>
              </a:solidFill>
            </a:endParaRPr>
          </a:p>
        </p:txBody>
      </p:sp>
      <p:sp>
        <p:nvSpPr>
          <p:cNvPr id="4" name="文本框 3"/>
          <p:cNvSpPr txBox="1"/>
          <p:nvPr/>
        </p:nvSpPr>
        <p:spPr>
          <a:xfrm>
            <a:off x="3070225" y="3046413"/>
            <a:ext cx="1963738" cy="829945"/>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06</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传统网络安全面临巨大挑战</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28" name="矩形 27"/>
          <p:cNvSpPr/>
          <p:nvPr/>
        </p:nvSpPr>
        <p:spPr>
          <a:xfrm>
            <a:off x="838200" y="4230688"/>
            <a:ext cx="4730750" cy="598488"/>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sz="2400">
                <a:solidFill>
                  <a:srgbClr val="3F4149"/>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kumimoji="0" lang="zh-CN" altLang="en-US" sz="2200" b="1" i="0" u="none" strike="noStrike" kern="1200" cap="none" spc="0" normalizeH="0" baseline="0" noProof="0" dirty="0">
                <a:ln>
                  <a:noFill/>
                </a:ln>
                <a:solidFill>
                  <a:srgbClr val="3F4149"/>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rPr>
              <a:t>新技术与业务融合带来新安全需求</a:t>
            </a:r>
            <a:endParaRPr kumimoji="0" lang="zh-CN" altLang="en-US" sz="2200" b="1" i="0" u="none" strike="noStrike" kern="1200" cap="none" spc="0" normalizeH="0" baseline="0" noProof="0" dirty="0">
              <a:ln>
                <a:noFill/>
              </a:ln>
              <a:solidFill>
                <a:srgbClr val="3F4149"/>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29" name="矩形 28"/>
          <p:cNvSpPr/>
          <p:nvPr/>
        </p:nvSpPr>
        <p:spPr>
          <a:xfrm>
            <a:off x="835025" y="4835525"/>
            <a:ext cx="4384675" cy="644525"/>
          </a:xfrm>
          <a:prstGeom prst="rect">
            <a:avLst/>
          </a:prstGeom>
        </p:spPr>
        <p:txBody>
          <a:bodyPr>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mn-ea"/>
                <a:cs typeface="+mn-cs"/>
              </a:rPr>
              <a:t>云计算、移动互联网、</a:t>
            </a:r>
            <a:r>
              <a:rPr kumimoji="0" lang="en-US" altLang="zh-CN" sz="1200" b="0" i="0" u="none" strike="noStrike" kern="1200" cap="none" spc="0" normalizeH="0" baseline="0" noProof="0" dirty="0" err="1">
                <a:ln>
                  <a:noFill/>
                </a:ln>
                <a:solidFill>
                  <a:schemeClr val="tx1">
                    <a:lumMod val="50000"/>
                    <a:lumOff val="50000"/>
                  </a:schemeClr>
                </a:solidFill>
                <a:effectLst/>
                <a:uLnTx/>
                <a:uFillTx/>
                <a:latin typeface="+mn-ea"/>
                <a:ea typeface="+mn-ea"/>
                <a:cs typeface="+mn-cs"/>
              </a:rPr>
              <a:t>IoT</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mn-ea"/>
                <a:cs typeface="+mn-cs"/>
              </a:rPr>
              <a:t>物联网等技术发展，使得应用和数据不再局限在内网，传统的安全边界逐渐消失</a:t>
            </a: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mn-ea"/>
              <a:cs typeface="+mn-cs"/>
            </a:endParaRPr>
          </a:p>
        </p:txBody>
      </p:sp>
      <p:sp>
        <p:nvSpPr>
          <p:cNvPr id="30" name="矩形 29"/>
          <p:cNvSpPr/>
          <p:nvPr/>
        </p:nvSpPr>
        <p:spPr>
          <a:xfrm>
            <a:off x="6421438" y="4203700"/>
            <a:ext cx="4554538" cy="598488"/>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srgbClr val="3F4149"/>
                </a:solidFill>
                <a:effectLst/>
                <a:uLnTx/>
                <a:uFillTx/>
                <a:latin typeface="+mn-ea"/>
                <a:ea typeface="微软雅黑" panose="020B0503020204020204" pitchFamily="34" charset="-122"/>
                <a:cs typeface="微软雅黑" panose="020B0503020204020204" pitchFamily="34" charset="-122"/>
              </a:rPr>
              <a:t>内部威胁成传统安全最大安全挑战</a:t>
            </a:r>
            <a:r>
              <a:rPr kumimoji="0" lang="zh-CN" altLang="en-US" sz="2200" b="1" i="0" u="none" strike="noStrike" kern="1200" cap="none" spc="0" normalizeH="0" baseline="0" noProof="0" dirty="0">
                <a:ln>
                  <a:noFill/>
                </a:ln>
                <a:solidFill>
                  <a:schemeClr val="tx1"/>
                </a:solidFill>
                <a:effectLst/>
                <a:uLnTx/>
                <a:uFillTx/>
                <a:latin typeface="+mn-ea"/>
                <a:ea typeface="微软雅黑" panose="020B0503020204020204" pitchFamily="34" charset="-122"/>
                <a:cs typeface="微软雅黑" panose="020B0503020204020204" pitchFamily="34" charset="-122"/>
              </a:rPr>
              <a:t> </a:t>
            </a:r>
            <a:endParaRPr kumimoji="0" lang="zh-CN" altLang="en-US" sz="2200" b="1" i="0" u="none" strike="noStrike" kern="1200" cap="none" spc="0" normalizeH="0" baseline="0" noProof="0" dirty="0">
              <a:ln>
                <a:noFill/>
              </a:ln>
              <a:solidFill>
                <a:schemeClr val="tx1"/>
              </a:solidFill>
              <a:effectLst/>
              <a:uLnTx/>
              <a:uFillTx/>
              <a:latin typeface="+mn-ea"/>
              <a:ea typeface="微软雅黑" panose="020B0503020204020204" pitchFamily="34" charset="-122"/>
              <a:cs typeface="微软雅黑" panose="020B0503020204020204" pitchFamily="34" charset="-122"/>
            </a:endParaRPr>
          </a:p>
        </p:txBody>
      </p:sp>
      <p:sp>
        <p:nvSpPr>
          <p:cNvPr id="31" name="矩形 30"/>
          <p:cNvSpPr/>
          <p:nvPr/>
        </p:nvSpPr>
        <p:spPr>
          <a:xfrm>
            <a:off x="6461125" y="4802188"/>
            <a:ext cx="4594225" cy="922338"/>
          </a:xfrm>
          <a:prstGeom prst="rect">
            <a:avLst/>
          </a:prstGeom>
        </p:spPr>
        <p:txBody>
          <a:bodyPr>
            <a:spAutoFit/>
          </a:bodyPr>
          <a:lstStyle/>
          <a:p>
            <a:pPr marL="0" marR="0" lvl="0" indent="0" algn="ctr" defTabSz="914400" rtl="0" eaLnBrk="1" fontAlgn="auto" latinLnBrk="0" hangingPunct="1">
              <a:lnSpc>
                <a:spcPct val="150000"/>
              </a:lnSpc>
              <a:spcBef>
                <a:spcPts val="0"/>
              </a:spcBef>
              <a:spcAft>
                <a:spcPts val="0"/>
              </a:spcAft>
              <a:buClrTx/>
              <a:buSzTx/>
              <a:buFontTx/>
              <a:buNone/>
              <a:defRPr sz="2400">
                <a:solidFill>
                  <a:srgbClr val="3F4149"/>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rPr>
              <a:t>越来越多的安全威胁来自企业内部</a:t>
            </a:r>
            <a:endParaRPr kumimoji="0" lang="en-US" altLang="zh-CN"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endParaRPr>
          </a:p>
          <a:p>
            <a:pPr marL="0" marR="0" lvl="0" indent="0" algn="ctr" defTabSz="914400" rtl="0" eaLnBrk="1" fontAlgn="auto" latinLnBrk="0" hangingPunct="1">
              <a:lnSpc>
                <a:spcPct val="150000"/>
              </a:lnSpc>
              <a:spcBef>
                <a:spcPts val="0"/>
              </a:spcBef>
              <a:spcAft>
                <a:spcPts val="0"/>
              </a:spcAft>
              <a:buClrTx/>
              <a:buSzTx/>
              <a:buFontTx/>
              <a:buNone/>
              <a:defRPr sz="2400">
                <a:solidFill>
                  <a:srgbClr val="3F4149"/>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rPr>
              <a:t>黑客技术发展和企业移动接入让黑客更容易渗透进内网</a:t>
            </a:r>
            <a:endParaRPr kumimoji="0" lang="en-US" altLang="zh-CN"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endParaRPr>
          </a:p>
          <a:p>
            <a:pPr marL="0" marR="0" lvl="0" indent="0" algn="ctr" defTabSz="914400" rtl="0" eaLnBrk="1" fontAlgn="auto" latinLnBrk="0" hangingPunct="1">
              <a:lnSpc>
                <a:spcPct val="150000"/>
              </a:lnSpc>
              <a:spcBef>
                <a:spcPts val="0"/>
              </a:spcBef>
              <a:spcAft>
                <a:spcPts val="0"/>
              </a:spcAft>
              <a:buClrTx/>
              <a:buSzTx/>
              <a:buFontTx/>
              <a:buNone/>
              <a:defRPr sz="2400">
                <a:solidFill>
                  <a:srgbClr val="3F4149"/>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rPr>
              <a:t>传统安全边界开始失效</a:t>
            </a:r>
            <a:endParaRPr kumimoji="0" lang="en-US" altLang="zh-CN" sz="1200" b="0" i="0" u="none" strike="noStrike" kern="1200" cap="none" spc="0" normalizeH="0" baseline="0" noProof="0" dirty="0">
              <a:ln>
                <a:noFill/>
              </a:ln>
              <a:solidFill>
                <a:schemeClr val="tx1">
                  <a:lumMod val="50000"/>
                  <a:lumOff val="50000"/>
                </a:schemeClr>
              </a:solidFill>
              <a:effectLst/>
              <a:uLnTx/>
              <a:uFillTx/>
              <a:latin typeface="+mn-ea"/>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14343" name="图片 1"/>
          <p:cNvPicPr>
            <a:picLocks noChangeAspect="1"/>
          </p:cNvPicPr>
          <p:nvPr/>
        </p:nvPicPr>
        <p:blipFill>
          <a:blip r:embed="rId1"/>
          <a:stretch>
            <a:fillRect/>
          </a:stretch>
        </p:blipFill>
        <p:spPr>
          <a:xfrm>
            <a:off x="1195388" y="1189038"/>
            <a:ext cx="3817937" cy="2921000"/>
          </a:xfrm>
          <a:prstGeom prst="rect">
            <a:avLst/>
          </a:prstGeom>
          <a:noFill/>
          <a:ln w="9525">
            <a:noFill/>
          </a:ln>
        </p:spPr>
      </p:pic>
      <p:pic>
        <p:nvPicPr>
          <p:cNvPr id="14344" name="图片 2"/>
          <p:cNvPicPr>
            <a:picLocks noChangeAspect="1"/>
          </p:cNvPicPr>
          <p:nvPr/>
        </p:nvPicPr>
        <p:blipFill>
          <a:blip r:embed="rId2"/>
          <a:stretch>
            <a:fillRect/>
          </a:stretch>
        </p:blipFill>
        <p:spPr>
          <a:xfrm>
            <a:off x="6800850" y="1047750"/>
            <a:ext cx="4365625" cy="3203575"/>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传统边界安全防护模型</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15363" name="图片 18" descr="地球 (1)"/>
          <p:cNvPicPr>
            <a:picLocks noChangeAspect="1"/>
          </p:cNvPicPr>
          <p:nvPr/>
        </p:nvPicPr>
        <p:blipFill>
          <a:blip r:embed="rId1"/>
          <a:stretch>
            <a:fillRect/>
          </a:stretch>
        </p:blipFill>
        <p:spPr>
          <a:xfrm>
            <a:off x="2921000" y="2741613"/>
            <a:ext cx="1905000" cy="1905000"/>
          </a:xfrm>
          <a:prstGeom prst="rect">
            <a:avLst/>
          </a:prstGeom>
          <a:noFill/>
          <a:ln w="9525">
            <a:noFill/>
          </a:ln>
        </p:spPr>
      </p:pic>
      <p:sp>
        <p:nvSpPr>
          <p:cNvPr id="2" name="矩形 1"/>
          <p:cNvSpPr/>
          <p:nvPr/>
        </p:nvSpPr>
        <p:spPr>
          <a:xfrm>
            <a:off x="6134100" y="1804988"/>
            <a:ext cx="5241925" cy="1774825"/>
          </a:xfrm>
          <a:prstGeom prst="rect">
            <a:avLst/>
          </a:prstGeom>
          <a:noFill/>
          <a:ln w="12700" cap="flat" cmpd="sng" algn="ctr">
            <a:solidFill>
              <a:srgbClr val="0070C0"/>
            </a:solidFill>
            <a:prstDash val="dash"/>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 name="矩形 2"/>
          <p:cNvSpPr/>
          <p:nvPr/>
        </p:nvSpPr>
        <p:spPr>
          <a:xfrm>
            <a:off x="6173788" y="3825875"/>
            <a:ext cx="5202238" cy="1774825"/>
          </a:xfrm>
          <a:prstGeom prst="rect">
            <a:avLst/>
          </a:prstGeom>
          <a:noFill/>
          <a:ln w="12700" cap="flat" cmpd="sng" algn="ctr">
            <a:solidFill>
              <a:srgbClr val="0070C0"/>
            </a:solidFill>
            <a:prstDash val="dash"/>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5" name="圆柱体 22"/>
          <p:cNvSpPr/>
          <p:nvPr/>
        </p:nvSpPr>
        <p:spPr>
          <a:xfrm rot="16200000">
            <a:off x="8688388" y="1360488"/>
            <a:ext cx="246063" cy="4684713"/>
          </a:xfrm>
          <a:prstGeom prst="can">
            <a:avLst/>
          </a:prstGeom>
          <a:solidFill>
            <a:schemeClr val="accent1">
              <a:lumMod val="60000"/>
              <a:lumOff val="40000"/>
            </a:schemeClr>
          </a:solidFill>
          <a:ln w="12700" cap="flat" cmpd="sng" algn="ctr">
            <a:solidFill>
              <a:schemeClr val="accent1">
                <a:lumMod val="75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5367" name="文本框 5"/>
          <p:cNvSpPr txBox="1"/>
          <p:nvPr/>
        </p:nvSpPr>
        <p:spPr>
          <a:xfrm>
            <a:off x="8420100" y="3517900"/>
            <a:ext cx="669925"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边界</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7" name="圆柱体 26"/>
          <p:cNvSpPr/>
          <p:nvPr/>
        </p:nvSpPr>
        <p:spPr>
          <a:xfrm>
            <a:off x="6000750" y="1892300"/>
            <a:ext cx="266700" cy="3621088"/>
          </a:xfrm>
          <a:prstGeom prst="can">
            <a:avLst/>
          </a:prstGeom>
          <a:solidFill>
            <a:schemeClr val="accent1">
              <a:lumMod val="60000"/>
              <a:lumOff val="40000"/>
            </a:schemeClr>
          </a:solidFill>
          <a:ln w="12700" cap="flat" cmpd="sng" algn="ctr">
            <a:solidFill>
              <a:schemeClr val="accent1">
                <a:lumMod val="75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5369" name="文本框 7"/>
          <p:cNvSpPr txBox="1"/>
          <p:nvPr/>
        </p:nvSpPr>
        <p:spPr>
          <a:xfrm>
            <a:off x="5910263" y="3408363"/>
            <a:ext cx="461962" cy="573087"/>
          </a:xfrm>
          <a:prstGeom prst="rect">
            <a:avLst/>
          </a:prstGeom>
          <a:noFill/>
          <a:ln w="9525">
            <a:noFill/>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边界</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9" name="任意多边形: 形状 20"/>
          <p:cNvSpPr/>
          <p:nvPr/>
        </p:nvSpPr>
        <p:spPr>
          <a:xfrm>
            <a:off x="2209800" y="2667000"/>
            <a:ext cx="4427538" cy="825500"/>
          </a:xfrm>
          <a:custGeom>
            <a:avLst/>
            <a:gdLst>
              <a:gd name="connsiteX0" fmla="*/ 0 w 4423144"/>
              <a:gd name="connsiteY0" fmla="*/ 276447 h 602642"/>
              <a:gd name="connsiteX1" fmla="*/ 2041451 w 4423144"/>
              <a:gd name="connsiteY1" fmla="*/ 595424 h 602642"/>
              <a:gd name="connsiteX2" fmla="*/ 4423144 w 4423144"/>
              <a:gd name="connsiteY2" fmla="*/ 0 h 602642"/>
            </a:gdLst>
            <a:ahLst/>
            <a:cxnLst>
              <a:cxn ang="0">
                <a:pos x="connsiteX0" y="connsiteY0"/>
              </a:cxn>
              <a:cxn ang="0">
                <a:pos x="connsiteX1" y="connsiteY1"/>
              </a:cxn>
              <a:cxn ang="0">
                <a:pos x="connsiteX2" y="connsiteY2"/>
              </a:cxn>
            </a:cxnLst>
            <a:rect l="l" t="t" r="r" b="b"/>
            <a:pathLst>
              <a:path w="4423144" h="602642">
                <a:moveTo>
                  <a:pt x="0" y="276447"/>
                </a:moveTo>
                <a:cubicBezTo>
                  <a:pt x="652130" y="458972"/>
                  <a:pt x="1304260" y="641498"/>
                  <a:pt x="2041451" y="595424"/>
                </a:cubicBezTo>
                <a:cubicBezTo>
                  <a:pt x="2778642" y="549350"/>
                  <a:pt x="3600893" y="274675"/>
                  <a:pt x="4423144" y="0"/>
                </a:cubicBezTo>
              </a:path>
            </a:pathLst>
          </a:custGeom>
        </p:spPr>
        <p:style>
          <a:lnRef idx="3">
            <a:schemeClr val="accent6"/>
          </a:lnRef>
          <a:fillRef idx="0">
            <a:schemeClr val="accent6"/>
          </a:fillRef>
          <a:effectRef idx="2">
            <a:schemeClr val="accent6"/>
          </a:effectRef>
          <a:fontRef idx="minor">
            <a:schemeClr val="tx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10" name="任意多边形: 形状 28"/>
          <p:cNvSpPr/>
          <p:nvPr/>
        </p:nvSpPr>
        <p:spPr>
          <a:xfrm>
            <a:off x="2206625" y="3913188"/>
            <a:ext cx="4429125" cy="876300"/>
          </a:xfrm>
          <a:custGeom>
            <a:avLst/>
            <a:gdLst>
              <a:gd name="connsiteX0" fmla="*/ 0 w 4316818"/>
              <a:gd name="connsiteY0" fmla="*/ 575802 h 735290"/>
              <a:gd name="connsiteX1" fmla="*/ 1903228 w 4316818"/>
              <a:gd name="connsiteY1" fmla="*/ 1643 h 735290"/>
              <a:gd name="connsiteX2" fmla="*/ 4316818 w 4316818"/>
              <a:gd name="connsiteY2" fmla="*/ 735290 h 735290"/>
            </a:gdLst>
            <a:ahLst/>
            <a:cxnLst>
              <a:cxn ang="0">
                <a:pos x="connsiteX0" y="connsiteY0"/>
              </a:cxn>
              <a:cxn ang="0">
                <a:pos x="connsiteX1" y="connsiteY1"/>
              </a:cxn>
              <a:cxn ang="0">
                <a:pos x="connsiteX2" y="connsiteY2"/>
              </a:cxn>
            </a:cxnLst>
            <a:rect l="l" t="t" r="r" b="b"/>
            <a:pathLst>
              <a:path w="4316818" h="735290">
                <a:moveTo>
                  <a:pt x="0" y="575802"/>
                </a:moveTo>
                <a:cubicBezTo>
                  <a:pt x="591879" y="275432"/>
                  <a:pt x="1183758" y="-24938"/>
                  <a:pt x="1903228" y="1643"/>
                </a:cubicBezTo>
                <a:cubicBezTo>
                  <a:pt x="2622698" y="28224"/>
                  <a:pt x="3469758" y="381757"/>
                  <a:pt x="4316818" y="735290"/>
                </a:cubicBezTo>
              </a:path>
            </a:pathLst>
          </a:custGeom>
        </p:spPr>
        <p:style>
          <a:lnRef idx="3">
            <a:schemeClr val="accent6"/>
          </a:lnRef>
          <a:fillRef idx="0">
            <a:schemeClr val="accent6"/>
          </a:fillRef>
          <a:effectRef idx="2">
            <a:schemeClr val="accent6"/>
          </a:effectRef>
          <a:fontRef idx="minor">
            <a:schemeClr val="tx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cxnSp>
        <p:nvCxnSpPr>
          <p:cNvPr id="15372" name="直接箭头连接符 10"/>
          <p:cNvCxnSpPr/>
          <p:nvPr/>
        </p:nvCxnSpPr>
        <p:spPr>
          <a:xfrm flipH="1">
            <a:off x="4014788" y="1384300"/>
            <a:ext cx="1985962" cy="0"/>
          </a:xfrm>
          <a:prstGeom prst="straightConnector1">
            <a:avLst/>
          </a:prstGeom>
          <a:ln w="6350" cap="flat" cmpd="sng">
            <a:solidFill>
              <a:srgbClr val="4472C4"/>
            </a:solidFill>
            <a:prstDash val="solid"/>
            <a:miter/>
            <a:headEnd type="none" w="med" len="med"/>
            <a:tailEnd type="triangle" w="med" len="med"/>
          </a:ln>
        </p:spPr>
      </p:cxnSp>
      <p:cxnSp>
        <p:nvCxnSpPr>
          <p:cNvPr id="15373" name="直接连接符 11"/>
          <p:cNvCxnSpPr/>
          <p:nvPr/>
        </p:nvCxnSpPr>
        <p:spPr>
          <a:xfrm>
            <a:off x="6134100" y="1014413"/>
            <a:ext cx="0" cy="685800"/>
          </a:xfrm>
          <a:prstGeom prst="line">
            <a:avLst/>
          </a:prstGeom>
          <a:ln w="6350" cap="flat" cmpd="sng">
            <a:solidFill>
              <a:srgbClr val="4472C4"/>
            </a:solidFill>
            <a:prstDash val="solid"/>
            <a:miter/>
            <a:headEnd type="none" w="med" len="med"/>
            <a:tailEnd type="none" w="med" len="med"/>
          </a:ln>
        </p:spPr>
      </p:cxnSp>
      <p:sp>
        <p:nvSpPr>
          <p:cNvPr id="15374" name="文本框 12"/>
          <p:cNvSpPr txBox="1"/>
          <p:nvPr/>
        </p:nvSpPr>
        <p:spPr>
          <a:xfrm>
            <a:off x="2498725" y="1208088"/>
            <a:ext cx="1382713" cy="3698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不可信区域</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5375" name="文本框 13"/>
          <p:cNvSpPr txBox="1"/>
          <p:nvPr/>
        </p:nvSpPr>
        <p:spPr>
          <a:xfrm>
            <a:off x="8386763" y="1209675"/>
            <a:ext cx="1382712" cy="3683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可信区域</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5376" name="文本框 14"/>
          <p:cNvSpPr txBox="1"/>
          <p:nvPr/>
        </p:nvSpPr>
        <p:spPr>
          <a:xfrm>
            <a:off x="3425825" y="4627563"/>
            <a:ext cx="974725" cy="3698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互联网</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6" name="圆柱体 37"/>
          <p:cNvSpPr/>
          <p:nvPr/>
        </p:nvSpPr>
        <p:spPr>
          <a:xfrm>
            <a:off x="10198100" y="3222625"/>
            <a:ext cx="58738" cy="958850"/>
          </a:xfrm>
          <a:prstGeom prst="can">
            <a:avLst/>
          </a:prstGeom>
          <a:solidFill>
            <a:srgbClr val="92D050"/>
          </a:solidFill>
          <a:ln w="3175" cap="flat" cmpd="sng" algn="ctr">
            <a:solidFill>
              <a:srgbClr val="92D050"/>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15378" name="文本框 16"/>
          <p:cNvSpPr txBox="1"/>
          <p:nvPr/>
        </p:nvSpPr>
        <p:spPr>
          <a:xfrm>
            <a:off x="10198100" y="3154363"/>
            <a:ext cx="1382713" cy="3381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600" dirty="0">
                <a:solidFill>
                  <a:srgbClr val="000000"/>
                </a:solidFill>
                <a:latin typeface="Arial" panose="020B0604020202020204" pitchFamily="34" charset="0"/>
                <a:ea typeface="微软雅黑" panose="020B0503020204020204" pitchFamily="34" charset="-122"/>
              </a:rPr>
              <a:t>VPN</a:t>
            </a:r>
            <a:r>
              <a:rPr lang="zh-CN" altLang="en-US" sz="1600" dirty="0">
                <a:solidFill>
                  <a:srgbClr val="000000"/>
                </a:solidFill>
                <a:latin typeface="Arial" panose="020B0604020202020204" pitchFamily="34" charset="0"/>
                <a:ea typeface="微软雅黑" panose="020B0503020204020204" pitchFamily="34" charset="-122"/>
              </a:rPr>
              <a:t>隧道</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79" name="文本框 17"/>
          <p:cNvSpPr txBox="1"/>
          <p:nvPr/>
        </p:nvSpPr>
        <p:spPr>
          <a:xfrm rot="1484826">
            <a:off x="4962525" y="4400550"/>
            <a:ext cx="1381125"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600" dirty="0">
                <a:solidFill>
                  <a:srgbClr val="000000"/>
                </a:solidFill>
                <a:latin typeface="Arial" panose="020B0604020202020204" pitchFamily="34" charset="0"/>
                <a:ea typeface="微软雅黑" panose="020B0503020204020204" pitchFamily="34" charset="-122"/>
              </a:rPr>
              <a:t>VPN</a:t>
            </a:r>
            <a:r>
              <a:rPr lang="zh-CN" altLang="en-US" sz="1600" dirty="0">
                <a:solidFill>
                  <a:srgbClr val="000000"/>
                </a:solidFill>
                <a:latin typeface="Arial" panose="020B0604020202020204" pitchFamily="34" charset="0"/>
                <a:ea typeface="微软雅黑" panose="020B0503020204020204" pitchFamily="34" charset="-122"/>
              </a:rPr>
              <a:t>隧道</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80" name="文本框 19"/>
          <p:cNvSpPr txBox="1"/>
          <p:nvPr/>
        </p:nvSpPr>
        <p:spPr>
          <a:xfrm rot="-1479672">
            <a:off x="4833938" y="2759075"/>
            <a:ext cx="1382712"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600" dirty="0">
                <a:solidFill>
                  <a:srgbClr val="000000"/>
                </a:solidFill>
                <a:latin typeface="Arial" panose="020B0604020202020204" pitchFamily="34" charset="0"/>
                <a:ea typeface="微软雅黑" panose="020B0503020204020204" pitchFamily="34" charset="-122"/>
              </a:rPr>
              <a:t>VPN</a:t>
            </a:r>
            <a:r>
              <a:rPr lang="zh-CN" altLang="en-US" sz="1600" dirty="0">
                <a:solidFill>
                  <a:srgbClr val="000000"/>
                </a:solidFill>
                <a:latin typeface="Arial" panose="020B0604020202020204" pitchFamily="34" charset="0"/>
                <a:ea typeface="微软雅黑" panose="020B0503020204020204" pitchFamily="34" charset="-122"/>
              </a:rPr>
              <a:t>隧道</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81" name="文本框 20"/>
          <p:cNvSpPr txBox="1"/>
          <p:nvPr/>
        </p:nvSpPr>
        <p:spPr>
          <a:xfrm>
            <a:off x="4533900" y="6224588"/>
            <a:ext cx="2625725" cy="3698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传统边界安全防护模型</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5382" name="文本框 21"/>
          <p:cNvSpPr txBox="1"/>
          <p:nvPr/>
        </p:nvSpPr>
        <p:spPr>
          <a:xfrm>
            <a:off x="11388725" y="2074863"/>
            <a:ext cx="461963" cy="1044575"/>
          </a:xfrm>
          <a:prstGeom prst="rect">
            <a:avLst/>
          </a:prstGeom>
          <a:noFill/>
          <a:ln w="9525">
            <a:noFill/>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云上应用</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5383" name="文本框 22"/>
          <p:cNvSpPr txBox="1"/>
          <p:nvPr/>
        </p:nvSpPr>
        <p:spPr>
          <a:xfrm>
            <a:off x="11403013" y="3746500"/>
            <a:ext cx="461962" cy="1935163"/>
          </a:xfrm>
          <a:prstGeom prst="rect">
            <a:avLst/>
          </a:prstGeom>
          <a:noFill/>
          <a:ln w="9525">
            <a:noFill/>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内部数据中心应用</a:t>
            </a:r>
            <a:endParaRPr lang="zh-CN" altLang="en-US" sz="1800" dirty="0">
              <a:solidFill>
                <a:srgbClr val="000000"/>
              </a:solidFill>
              <a:latin typeface="Arial" panose="020B0604020202020204" pitchFamily="34" charset="0"/>
              <a:ea typeface="微软雅黑" panose="020B0503020204020204" pitchFamily="34" charset="-122"/>
            </a:endParaRPr>
          </a:p>
        </p:txBody>
      </p:sp>
      <p:cxnSp>
        <p:nvCxnSpPr>
          <p:cNvPr id="15384" name="直接箭头连接符 23"/>
          <p:cNvCxnSpPr/>
          <p:nvPr/>
        </p:nvCxnSpPr>
        <p:spPr>
          <a:xfrm>
            <a:off x="6267450" y="1384300"/>
            <a:ext cx="1985963" cy="0"/>
          </a:xfrm>
          <a:prstGeom prst="straightConnector1">
            <a:avLst/>
          </a:prstGeom>
          <a:ln w="6350" cap="flat" cmpd="sng">
            <a:solidFill>
              <a:srgbClr val="4472C4"/>
            </a:solidFill>
            <a:prstDash val="solid"/>
            <a:miter/>
            <a:headEnd type="none" w="med" len="med"/>
            <a:tailEnd type="triangle" w="med" len="med"/>
          </a:ln>
        </p:spPr>
      </p:cxnSp>
      <p:sp>
        <p:nvSpPr>
          <p:cNvPr id="15385" name="man-and-laptop_46773"/>
          <p:cNvSpPr>
            <a:spLocks noChangeAspect="1"/>
          </p:cNvSpPr>
          <p:nvPr/>
        </p:nvSpPr>
        <p:spPr>
          <a:xfrm>
            <a:off x="1498600" y="1885950"/>
            <a:ext cx="609600" cy="508000"/>
          </a:xfrm>
          <a:custGeom>
            <a:avLst/>
            <a:gdLst/>
            <a:ahLst/>
            <a:cxnLst>
              <a:cxn ang="0">
                <a:pos x="247858" y="440944"/>
              </a:cxn>
              <a:cxn ang="0">
                <a:pos x="247858" y="469904"/>
              </a:cxn>
              <a:cxn ang="0">
                <a:pos x="301651" y="449374"/>
              </a:cxn>
              <a:cxn ang="0">
                <a:pos x="247858" y="440944"/>
              </a:cxn>
              <a:cxn ang="0">
                <a:pos x="214252" y="306585"/>
              </a:cxn>
              <a:cxn ang="0">
                <a:pos x="33606" y="324132"/>
              </a:cxn>
              <a:cxn ang="0">
                <a:pos x="33606" y="456887"/>
              </a:cxn>
              <a:cxn ang="0">
                <a:pos x="214252" y="474434"/>
              </a:cxn>
              <a:cxn ang="0">
                <a:pos x="214252" y="306585"/>
              </a:cxn>
              <a:cxn ang="0">
                <a:pos x="229392" y="271947"/>
              </a:cxn>
              <a:cxn ang="0">
                <a:pos x="242296" y="276134"/>
              </a:cxn>
              <a:cxn ang="0">
                <a:pos x="247858" y="288349"/>
              </a:cxn>
              <a:cxn ang="0">
                <a:pos x="247858" y="407513"/>
              </a:cxn>
              <a:cxn ang="0">
                <a:pos x="368289" y="426322"/>
              </a:cxn>
              <a:cxn ang="0">
                <a:pos x="382340" y="440887"/>
              </a:cxn>
              <a:cxn ang="0">
                <a:pos x="371731" y="458034"/>
              </a:cxn>
              <a:cxn ang="0">
                <a:pos x="237135" y="509415"/>
              </a:cxn>
              <a:cxn ang="0">
                <a:pos x="236619" y="508153"/>
              </a:cxn>
              <a:cxn ang="0">
                <a:pos x="231055" y="509128"/>
              </a:cxn>
              <a:cxn ang="0">
                <a:pos x="229392" y="509071"/>
              </a:cxn>
              <a:cxn ang="0">
                <a:pos x="15140" y="488254"/>
              </a:cxn>
              <a:cxn ang="0">
                <a:pos x="0" y="471854"/>
              </a:cxn>
              <a:cxn ang="0">
                <a:pos x="0" y="309165"/>
              </a:cxn>
              <a:cxn ang="0">
                <a:pos x="15140" y="292707"/>
              </a:cxn>
              <a:cxn ang="0">
                <a:pos x="229392" y="271947"/>
              </a:cxn>
              <a:cxn ang="0">
                <a:pos x="364479" y="0"/>
              </a:cxn>
              <a:cxn ang="0">
                <a:pos x="470870" y="90654"/>
              </a:cxn>
              <a:cxn ang="0">
                <a:pos x="465307" y="153899"/>
              </a:cxn>
              <a:cxn ang="0">
                <a:pos x="431698" y="236469"/>
              </a:cxn>
              <a:cxn ang="0">
                <a:pos x="487675" y="285952"/>
              </a:cxn>
              <a:cxn ang="0">
                <a:pos x="582940" y="318980"/>
              </a:cxn>
              <a:cxn ang="0">
                <a:pos x="610929" y="390483"/>
              </a:cxn>
              <a:cxn ang="0">
                <a:pos x="610929" y="483373"/>
              </a:cxn>
              <a:cxn ang="0">
                <a:pos x="392870" y="483373"/>
              </a:cxn>
              <a:cxn ang="0">
                <a:pos x="414607" y="437386"/>
              </a:cxn>
              <a:cxn ang="0">
                <a:pos x="372394" y="393751"/>
              </a:cxn>
              <a:cxn ang="0">
                <a:pos x="280283" y="379359"/>
              </a:cxn>
              <a:cxn ang="0">
                <a:pos x="280283" y="288361"/>
              </a:cxn>
              <a:cxn ang="0">
                <a:pos x="277014" y="271503"/>
              </a:cxn>
              <a:cxn ang="0">
                <a:pos x="297260" y="236469"/>
              </a:cxn>
              <a:cxn ang="0">
                <a:pos x="263650" y="153899"/>
              </a:cxn>
              <a:cxn ang="0">
                <a:pos x="258030" y="90654"/>
              </a:cxn>
              <a:cxn ang="0">
                <a:pos x="364479" y="0"/>
              </a:cxn>
            </a:cxnLst>
            <a:pathLst>
              <a:path w="608274" h="506589">
                <a:moveTo>
                  <a:pt x="246781" y="438498"/>
                </a:moveTo>
                <a:lnTo>
                  <a:pt x="246781" y="467297"/>
                </a:lnTo>
                <a:lnTo>
                  <a:pt x="300340" y="446881"/>
                </a:lnTo>
                <a:lnTo>
                  <a:pt x="246781" y="438498"/>
                </a:lnTo>
                <a:close/>
                <a:moveTo>
                  <a:pt x="213321" y="304884"/>
                </a:moveTo>
                <a:lnTo>
                  <a:pt x="33460" y="322334"/>
                </a:lnTo>
                <a:lnTo>
                  <a:pt x="33460" y="454352"/>
                </a:lnTo>
                <a:lnTo>
                  <a:pt x="213321" y="471802"/>
                </a:lnTo>
                <a:lnTo>
                  <a:pt x="213321" y="304884"/>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lnTo>
                  <a:pt x="228395" y="270439"/>
                </a:ln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solidFill>
            <a:srgbClr val="0070C0">
              <a:alpha val="100000"/>
            </a:srgbClr>
          </a:solidFill>
          <a:ln w="9525">
            <a:noFill/>
          </a:ln>
        </p:spPr>
        <p:txBody>
          <a:bodyPr/>
          <a:p>
            <a:endParaRPr lang="zh-CN" altLang="en-US"/>
          </a:p>
        </p:txBody>
      </p:sp>
      <p:pic>
        <p:nvPicPr>
          <p:cNvPr id="15386" name="图片 25" descr="iot 物联网平台"/>
          <p:cNvPicPr>
            <a:picLocks noChangeAspect="1"/>
          </p:cNvPicPr>
          <p:nvPr/>
        </p:nvPicPr>
        <p:blipFill>
          <a:blip r:embed="rId2"/>
          <a:stretch>
            <a:fillRect/>
          </a:stretch>
        </p:blipFill>
        <p:spPr>
          <a:xfrm>
            <a:off x="1460500" y="4473575"/>
            <a:ext cx="696913" cy="698500"/>
          </a:xfrm>
          <a:prstGeom prst="rect">
            <a:avLst/>
          </a:prstGeom>
          <a:noFill/>
          <a:ln w="9525">
            <a:noFill/>
          </a:ln>
        </p:spPr>
      </p:pic>
      <p:pic>
        <p:nvPicPr>
          <p:cNvPr id="15387" name="图片 26" descr="合作"/>
          <p:cNvPicPr>
            <a:picLocks noChangeAspect="1"/>
          </p:cNvPicPr>
          <p:nvPr/>
        </p:nvPicPr>
        <p:blipFill>
          <a:blip r:embed="rId3"/>
          <a:stretch>
            <a:fillRect/>
          </a:stretch>
        </p:blipFill>
        <p:spPr>
          <a:xfrm>
            <a:off x="1533525" y="2660650"/>
            <a:ext cx="574675" cy="574675"/>
          </a:xfrm>
          <a:prstGeom prst="rect">
            <a:avLst/>
          </a:prstGeom>
          <a:noFill/>
          <a:ln w="9525">
            <a:noFill/>
          </a:ln>
        </p:spPr>
      </p:pic>
      <p:sp>
        <p:nvSpPr>
          <p:cNvPr id="15388" name="文本框 27"/>
          <p:cNvSpPr txBox="1"/>
          <p:nvPr/>
        </p:nvSpPr>
        <p:spPr>
          <a:xfrm>
            <a:off x="341313" y="1955800"/>
            <a:ext cx="1246187"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移动办公</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89" name="文本框 28"/>
          <p:cNvSpPr txBox="1"/>
          <p:nvPr/>
        </p:nvSpPr>
        <p:spPr>
          <a:xfrm>
            <a:off x="341313" y="2794000"/>
            <a:ext cx="1246187"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合作伙伴</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90" name="文本框 29"/>
          <p:cNvSpPr txBox="1"/>
          <p:nvPr/>
        </p:nvSpPr>
        <p:spPr>
          <a:xfrm>
            <a:off x="336550" y="3481388"/>
            <a:ext cx="1246188" cy="5826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第三方工作人员</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5391" name="文本框 30"/>
          <p:cNvSpPr txBox="1"/>
          <p:nvPr/>
        </p:nvSpPr>
        <p:spPr>
          <a:xfrm>
            <a:off x="361950" y="4660900"/>
            <a:ext cx="1247775"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600" dirty="0">
                <a:solidFill>
                  <a:srgbClr val="000000"/>
                </a:solidFill>
                <a:latin typeface="Arial" panose="020B0604020202020204" pitchFamily="34" charset="0"/>
                <a:ea typeface="微软雅黑" panose="020B0503020204020204" pitchFamily="34" charset="-122"/>
              </a:rPr>
              <a:t>IOT</a:t>
            </a:r>
            <a:endParaRPr lang="en-US" altLang="zh-CN" sz="1600" dirty="0">
              <a:solidFill>
                <a:srgbClr val="000000"/>
              </a:solidFill>
              <a:latin typeface="Arial" panose="020B0604020202020204" pitchFamily="34" charset="0"/>
              <a:ea typeface="微软雅黑" panose="020B0503020204020204" pitchFamily="34" charset="-122"/>
            </a:endParaRPr>
          </a:p>
        </p:txBody>
      </p:sp>
      <p:pic>
        <p:nvPicPr>
          <p:cNvPr id="15392" name="图片 31" descr="w_白领"/>
          <p:cNvPicPr>
            <a:picLocks noChangeAspect="1"/>
          </p:cNvPicPr>
          <p:nvPr/>
        </p:nvPicPr>
        <p:blipFill>
          <a:blip r:embed="rId4"/>
          <a:stretch>
            <a:fillRect/>
          </a:stretch>
        </p:blipFill>
        <p:spPr>
          <a:xfrm>
            <a:off x="1408113" y="3365500"/>
            <a:ext cx="827087" cy="825500"/>
          </a:xfrm>
          <a:prstGeom prst="rect">
            <a:avLst/>
          </a:prstGeom>
          <a:noFill/>
          <a:ln w="9525">
            <a:noFill/>
          </a:ln>
        </p:spPr>
      </p:pic>
      <p:pic>
        <p:nvPicPr>
          <p:cNvPr id="15393" name="图片 32" descr="云_l"/>
          <p:cNvPicPr>
            <a:picLocks noChangeAspect="1"/>
          </p:cNvPicPr>
          <p:nvPr/>
        </p:nvPicPr>
        <p:blipFill>
          <a:blip r:embed="rId5"/>
          <a:stretch>
            <a:fillRect/>
          </a:stretch>
        </p:blipFill>
        <p:spPr>
          <a:xfrm>
            <a:off x="7874000" y="1778000"/>
            <a:ext cx="1801813" cy="1801813"/>
          </a:xfrm>
          <a:prstGeom prst="rect">
            <a:avLst/>
          </a:prstGeom>
          <a:noFill/>
          <a:ln w="9525">
            <a:noFill/>
          </a:ln>
        </p:spPr>
      </p:pic>
      <p:pic>
        <p:nvPicPr>
          <p:cNvPr id="15394" name="图片 33" descr="应用"/>
          <p:cNvPicPr>
            <a:picLocks noChangeAspect="1"/>
          </p:cNvPicPr>
          <p:nvPr/>
        </p:nvPicPr>
        <p:blipFill>
          <a:blip r:embed="rId6"/>
          <a:stretch>
            <a:fillRect/>
          </a:stretch>
        </p:blipFill>
        <p:spPr>
          <a:xfrm>
            <a:off x="8797925" y="2543175"/>
            <a:ext cx="412750" cy="412750"/>
          </a:xfrm>
          <a:prstGeom prst="rect">
            <a:avLst/>
          </a:prstGeom>
          <a:noFill/>
          <a:ln w="9525">
            <a:noFill/>
          </a:ln>
        </p:spPr>
      </p:pic>
      <p:pic>
        <p:nvPicPr>
          <p:cNvPr id="15395" name="图片 34" descr="应用 (1)"/>
          <p:cNvPicPr>
            <a:picLocks noChangeAspect="1"/>
          </p:cNvPicPr>
          <p:nvPr/>
        </p:nvPicPr>
        <p:blipFill>
          <a:blip r:embed="rId7"/>
          <a:stretch>
            <a:fillRect/>
          </a:stretch>
        </p:blipFill>
        <p:spPr>
          <a:xfrm>
            <a:off x="8270875" y="2525713"/>
            <a:ext cx="430213" cy="430212"/>
          </a:xfrm>
          <a:prstGeom prst="rect">
            <a:avLst/>
          </a:prstGeom>
          <a:noFill/>
          <a:ln w="9525">
            <a:noFill/>
          </a:ln>
        </p:spPr>
      </p:pic>
      <p:sp>
        <p:nvSpPr>
          <p:cNvPr id="78" name="矩形 77"/>
          <p:cNvSpPr/>
          <p:nvPr/>
        </p:nvSpPr>
        <p:spPr>
          <a:xfrm>
            <a:off x="8299450" y="4624388"/>
            <a:ext cx="423863" cy="454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5397" name="直接连接符 79"/>
          <p:cNvCxnSpPr/>
          <p:nvPr/>
        </p:nvCxnSpPr>
        <p:spPr>
          <a:xfrm>
            <a:off x="7726363" y="3735388"/>
            <a:ext cx="1957387" cy="7937"/>
          </a:xfrm>
          <a:prstGeom prst="line">
            <a:avLst/>
          </a:prstGeom>
          <a:ln w="6350" cap="flat" cmpd="sng">
            <a:solidFill>
              <a:srgbClr val="4472C4"/>
            </a:solidFill>
            <a:prstDash val="solid"/>
            <a:miter/>
            <a:headEnd type="none" w="med" len="med"/>
            <a:tailEnd type="none" w="med" len="med"/>
          </a:ln>
        </p:spPr>
      </p:cxnSp>
      <p:grpSp>
        <p:nvGrpSpPr>
          <p:cNvPr id="15398" name="组合 80"/>
          <p:cNvGrpSpPr/>
          <p:nvPr/>
        </p:nvGrpSpPr>
        <p:grpSpPr>
          <a:xfrm>
            <a:off x="7977188" y="3827463"/>
            <a:ext cx="1781175" cy="1781175"/>
            <a:chOff x="14607" y="5614"/>
            <a:chExt cx="2804" cy="2804"/>
          </a:xfrm>
        </p:grpSpPr>
        <p:pic>
          <p:nvPicPr>
            <p:cNvPr id="15401" name="图片 81" descr="009房子-3"/>
            <p:cNvPicPr>
              <a:picLocks noChangeAspect="1"/>
            </p:cNvPicPr>
            <p:nvPr/>
          </p:nvPicPr>
          <p:blipFill>
            <a:blip r:embed="rId8"/>
            <a:stretch>
              <a:fillRect/>
            </a:stretch>
          </p:blipFill>
          <p:spPr>
            <a:xfrm>
              <a:off x="14607" y="5614"/>
              <a:ext cx="2804" cy="2804"/>
            </a:xfrm>
            <a:prstGeom prst="rect">
              <a:avLst/>
            </a:prstGeom>
            <a:noFill/>
            <a:ln w="9525">
              <a:noFill/>
            </a:ln>
          </p:spPr>
        </p:pic>
        <p:sp>
          <p:nvSpPr>
            <p:cNvPr id="83" name="矩形 82"/>
            <p:cNvSpPr/>
            <p:nvPr/>
          </p:nvSpPr>
          <p:spPr>
            <a:xfrm>
              <a:off x="15402" y="6881"/>
              <a:ext cx="667" cy="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84" name="database_159266"/>
          <p:cNvSpPr>
            <a:spLocks noChangeAspect="1"/>
          </p:cNvSpPr>
          <p:nvPr/>
        </p:nvSpPr>
        <p:spPr bwMode="auto">
          <a:xfrm>
            <a:off x="8632825" y="4860925"/>
            <a:ext cx="498475" cy="427038"/>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 name="connsiteX68" fmla="*/ 325000 h 606722"/>
              <a:gd name="connsiteY68" fmla="*/ 325000 h 606722"/>
              <a:gd name="connsiteX69" fmla="*/ 325000 h 606722"/>
              <a:gd name="connsiteY69" fmla="*/ 325000 h 606722"/>
              <a:gd name="connsiteX70" fmla="*/ 325000 h 606722"/>
              <a:gd name="connsiteY70" fmla="*/ 325000 h 606722"/>
              <a:gd name="connsiteX71" fmla="*/ 325000 h 606722"/>
              <a:gd name="connsiteY71" fmla="*/ 325000 h 606722"/>
              <a:gd name="connsiteX72" fmla="*/ 325000 h 606722"/>
              <a:gd name="connsiteY72" fmla="*/ 325000 h 606722"/>
              <a:gd name="connsiteX73" fmla="*/ 325000 h 606722"/>
              <a:gd name="connsiteY73" fmla="*/ 325000 h 606722"/>
              <a:gd name="connsiteX74" fmla="*/ 325000 h 606722"/>
              <a:gd name="connsiteY74" fmla="*/ 325000 h 606722"/>
              <a:gd name="connsiteX75" fmla="*/ 325000 h 606722"/>
              <a:gd name="connsiteY75" fmla="*/ 325000 h 606722"/>
              <a:gd name="connsiteX76" fmla="*/ 325000 h 606722"/>
              <a:gd name="connsiteY76" fmla="*/ 325000 h 606722"/>
              <a:gd name="connsiteX77" fmla="*/ 325000 h 606722"/>
              <a:gd name="connsiteY77" fmla="*/ 325000 h 606722"/>
              <a:gd name="connsiteX78" fmla="*/ 325000 h 606722"/>
              <a:gd name="connsiteY78" fmla="*/ 325000 h 606722"/>
              <a:gd name="connsiteX79" fmla="*/ 325000 h 606722"/>
              <a:gd name="connsiteY79" fmla="*/ 325000 h 606722"/>
              <a:gd name="connsiteX80" fmla="*/ 325000 h 606722"/>
              <a:gd name="connsiteY80" fmla="*/ 325000 h 606722"/>
              <a:gd name="connsiteX81" fmla="*/ 325000 h 606722"/>
              <a:gd name="connsiteY81" fmla="*/ 325000 h 606722"/>
              <a:gd name="connsiteX82" fmla="*/ 325000 h 606722"/>
              <a:gd name="connsiteY82" fmla="*/ 325000 h 606722"/>
              <a:gd name="connsiteX83" fmla="*/ 325000 h 606722"/>
              <a:gd name="connsiteY83" fmla="*/ 325000 h 606722"/>
              <a:gd name="connsiteX84" fmla="*/ 325000 h 606722"/>
              <a:gd name="connsiteY84" fmla="*/ 325000 h 606722"/>
              <a:gd name="connsiteX85" fmla="*/ 325000 h 606722"/>
              <a:gd name="connsiteY85" fmla="*/ 325000 h 606722"/>
              <a:gd name="connsiteX86" fmla="*/ 325000 h 606722"/>
              <a:gd name="connsiteY86" fmla="*/ 325000 h 606722"/>
              <a:gd name="connsiteX87" fmla="*/ 325000 h 606722"/>
              <a:gd name="connsiteY87" fmla="*/ 325000 h 606722"/>
              <a:gd name="connsiteX88" fmla="*/ 325000 h 606722"/>
              <a:gd name="connsiteY88" fmla="*/ 325000 h 606722"/>
              <a:gd name="connsiteX89" fmla="*/ 325000 h 606722"/>
              <a:gd name="connsiteY89" fmla="*/ 325000 h 606722"/>
              <a:gd name="connsiteX90" fmla="*/ 325000 h 606722"/>
              <a:gd name="connsiteY90" fmla="*/ 325000 h 606722"/>
              <a:gd name="connsiteX91" fmla="*/ 325000 h 606722"/>
              <a:gd name="connsiteY91" fmla="*/ 325000 h 606722"/>
              <a:gd name="connsiteX92" fmla="*/ 325000 h 606722"/>
              <a:gd name="connsiteY92" fmla="*/ 325000 h 606722"/>
              <a:gd name="connsiteX93" fmla="*/ 325000 h 606722"/>
              <a:gd name="connsiteY93" fmla="*/ 325000 h 606722"/>
              <a:gd name="connsiteX94" fmla="*/ 325000 h 606722"/>
              <a:gd name="connsiteY94" fmla="*/ 325000 h 606722"/>
              <a:gd name="connsiteX95" fmla="*/ 325000 h 606722"/>
              <a:gd name="connsiteY95" fmla="*/ 325000 h 606722"/>
              <a:gd name="connsiteX96" fmla="*/ 325000 h 606722"/>
              <a:gd name="connsiteY96" fmla="*/ 325000 h 606722"/>
              <a:gd name="connsiteX97" fmla="*/ 325000 h 606722"/>
              <a:gd name="connsiteY97" fmla="*/ 325000 h 606722"/>
              <a:gd name="connsiteX98" fmla="*/ 325000 h 606722"/>
              <a:gd name="connsiteY98" fmla="*/ 325000 h 606722"/>
              <a:gd name="connsiteX99" fmla="*/ 325000 h 606722"/>
              <a:gd name="connsiteY99" fmla="*/ 325000 h 606722"/>
              <a:gd name="connsiteX100" fmla="*/ 325000 h 606722"/>
              <a:gd name="connsiteY100"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80330" h="496781">
                <a:moveTo>
                  <a:pt x="236734" y="335821"/>
                </a:moveTo>
                <a:lnTo>
                  <a:pt x="298223" y="335821"/>
                </a:lnTo>
                <a:cubicBezTo>
                  <a:pt x="306321" y="335821"/>
                  <a:pt x="312817" y="342323"/>
                  <a:pt x="312817" y="350428"/>
                </a:cubicBezTo>
                <a:cubicBezTo>
                  <a:pt x="312817" y="358533"/>
                  <a:pt x="306321" y="365035"/>
                  <a:pt x="298223" y="365035"/>
                </a:cubicBezTo>
                <a:lnTo>
                  <a:pt x="236734" y="365035"/>
                </a:lnTo>
                <a:cubicBezTo>
                  <a:pt x="228725" y="365035"/>
                  <a:pt x="222140" y="358533"/>
                  <a:pt x="222140" y="350428"/>
                </a:cubicBezTo>
                <a:cubicBezTo>
                  <a:pt x="222140" y="342323"/>
                  <a:pt x="228725" y="335821"/>
                  <a:pt x="236734" y="335821"/>
                </a:cubicBezTo>
                <a:close/>
                <a:moveTo>
                  <a:pt x="125818" y="335045"/>
                </a:moveTo>
                <a:cubicBezTo>
                  <a:pt x="134353" y="335045"/>
                  <a:pt x="141272" y="341933"/>
                  <a:pt x="141272" y="350429"/>
                </a:cubicBezTo>
                <a:cubicBezTo>
                  <a:pt x="141272" y="358925"/>
                  <a:pt x="134353" y="365813"/>
                  <a:pt x="125818" y="365813"/>
                </a:cubicBezTo>
                <a:cubicBezTo>
                  <a:pt x="117283" y="365813"/>
                  <a:pt x="110364" y="358925"/>
                  <a:pt x="110364" y="350429"/>
                </a:cubicBezTo>
                <a:cubicBezTo>
                  <a:pt x="110364" y="341933"/>
                  <a:pt x="117283" y="335045"/>
                  <a:pt x="125818" y="335045"/>
                </a:cubicBezTo>
                <a:close/>
                <a:moveTo>
                  <a:pt x="475800" y="326672"/>
                </a:moveTo>
                <a:cubicBezTo>
                  <a:pt x="479517" y="326827"/>
                  <a:pt x="483167" y="328382"/>
                  <a:pt x="485882" y="331314"/>
                </a:cubicBezTo>
                <a:lnTo>
                  <a:pt x="516597" y="364988"/>
                </a:lnTo>
                <a:cubicBezTo>
                  <a:pt x="521761" y="370585"/>
                  <a:pt x="521761" y="378937"/>
                  <a:pt x="516597" y="384534"/>
                </a:cubicBezTo>
                <a:lnTo>
                  <a:pt x="485971" y="418030"/>
                </a:lnTo>
                <a:cubicBezTo>
                  <a:pt x="483034" y="421229"/>
                  <a:pt x="479116" y="422828"/>
                  <a:pt x="475199" y="422828"/>
                </a:cubicBezTo>
                <a:cubicBezTo>
                  <a:pt x="471638" y="422828"/>
                  <a:pt x="468077" y="421495"/>
                  <a:pt x="465317" y="419008"/>
                </a:cubicBezTo>
                <a:cubicBezTo>
                  <a:pt x="459441" y="413588"/>
                  <a:pt x="458907" y="404436"/>
                  <a:pt x="464427" y="398484"/>
                </a:cubicBezTo>
                <a:lnTo>
                  <a:pt x="472795" y="389243"/>
                </a:lnTo>
                <a:lnTo>
                  <a:pt x="412167" y="389243"/>
                </a:lnTo>
                <a:cubicBezTo>
                  <a:pt x="404065" y="389243"/>
                  <a:pt x="397566" y="382758"/>
                  <a:pt x="397566" y="374672"/>
                </a:cubicBezTo>
                <a:cubicBezTo>
                  <a:pt x="397566" y="366676"/>
                  <a:pt x="404065" y="360101"/>
                  <a:pt x="412167" y="360101"/>
                </a:cubicBezTo>
                <a:lnTo>
                  <a:pt x="472795" y="360101"/>
                </a:lnTo>
                <a:lnTo>
                  <a:pt x="464427" y="350861"/>
                </a:lnTo>
                <a:cubicBezTo>
                  <a:pt x="458907" y="344997"/>
                  <a:pt x="459441" y="335846"/>
                  <a:pt x="465317" y="330426"/>
                </a:cubicBezTo>
                <a:cubicBezTo>
                  <a:pt x="468299" y="327760"/>
                  <a:pt x="472083" y="326516"/>
                  <a:pt x="475800" y="326672"/>
                </a:cubicBezTo>
                <a:close/>
                <a:moveTo>
                  <a:pt x="458014" y="281471"/>
                </a:moveTo>
                <a:cubicBezTo>
                  <a:pt x="406559" y="281471"/>
                  <a:pt x="364719" y="323324"/>
                  <a:pt x="364719" y="374597"/>
                </a:cubicBezTo>
                <a:cubicBezTo>
                  <a:pt x="364719" y="425870"/>
                  <a:pt x="406559" y="467723"/>
                  <a:pt x="458014" y="467723"/>
                </a:cubicBezTo>
                <a:cubicBezTo>
                  <a:pt x="509380" y="467723"/>
                  <a:pt x="551309" y="425870"/>
                  <a:pt x="551309" y="374597"/>
                </a:cubicBezTo>
                <a:cubicBezTo>
                  <a:pt x="551309" y="323324"/>
                  <a:pt x="509380" y="281471"/>
                  <a:pt x="458014" y="281471"/>
                </a:cubicBezTo>
                <a:close/>
                <a:moveTo>
                  <a:pt x="458014" y="252413"/>
                </a:moveTo>
                <a:cubicBezTo>
                  <a:pt x="525493" y="252413"/>
                  <a:pt x="580330" y="307329"/>
                  <a:pt x="580330" y="374597"/>
                </a:cubicBezTo>
                <a:cubicBezTo>
                  <a:pt x="580330" y="442043"/>
                  <a:pt x="525493" y="496781"/>
                  <a:pt x="458014" y="496781"/>
                </a:cubicBezTo>
                <a:cubicBezTo>
                  <a:pt x="390446" y="496781"/>
                  <a:pt x="335609" y="442043"/>
                  <a:pt x="335609" y="374597"/>
                </a:cubicBezTo>
                <a:cubicBezTo>
                  <a:pt x="335609" y="307151"/>
                  <a:pt x="390446" y="252413"/>
                  <a:pt x="458014" y="252413"/>
                </a:cubicBezTo>
                <a:close/>
                <a:moveTo>
                  <a:pt x="236740" y="201535"/>
                </a:moveTo>
                <a:lnTo>
                  <a:pt x="372593" y="201535"/>
                </a:lnTo>
                <a:cubicBezTo>
                  <a:pt x="380605" y="201535"/>
                  <a:pt x="387193" y="208126"/>
                  <a:pt x="387193" y="216142"/>
                </a:cubicBezTo>
                <a:cubicBezTo>
                  <a:pt x="387193" y="224247"/>
                  <a:pt x="380605" y="230749"/>
                  <a:pt x="372593" y="230749"/>
                </a:cubicBezTo>
                <a:lnTo>
                  <a:pt x="236740" y="230749"/>
                </a:lnTo>
                <a:cubicBezTo>
                  <a:pt x="228728" y="230749"/>
                  <a:pt x="222140" y="224247"/>
                  <a:pt x="222140" y="216142"/>
                </a:cubicBezTo>
                <a:cubicBezTo>
                  <a:pt x="222140" y="208126"/>
                  <a:pt x="228728" y="201535"/>
                  <a:pt x="236740" y="201535"/>
                </a:cubicBezTo>
                <a:close/>
                <a:moveTo>
                  <a:pt x="125818" y="200759"/>
                </a:moveTo>
                <a:cubicBezTo>
                  <a:pt x="134353" y="200759"/>
                  <a:pt x="141272" y="207662"/>
                  <a:pt x="141272" y="216178"/>
                </a:cubicBezTo>
                <a:cubicBezTo>
                  <a:pt x="141272" y="224694"/>
                  <a:pt x="134353" y="231597"/>
                  <a:pt x="125818" y="231597"/>
                </a:cubicBezTo>
                <a:cubicBezTo>
                  <a:pt x="117283" y="231597"/>
                  <a:pt x="110364" y="224694"/>
                  <a:pt x="110364" y="216178"/>
                </a:cubicBezTo>
                <a:cubicBezTo>
                  <a:pt x="110364" y="207662"/>
                  <a:pt x="117283" y="200759"/>
                  <a:pt x="125818" y="200759"/>
                </a:cubicBezTo>
                <a:close/>
                <a:moveTo>
                  <a:pt x="236740" y="67390"/>
                </a:moveTo>
                <a:lnTo>
                  <a:pt x="372415" y="67390"/>
                </a:lnTo>
                <a:cubicBezTo>
                  <a:pt x="380516" y="67390"/>
                  <a:pt x="387193" y="73876"/>
                  <a:pt x="387193" y="81962"/>
                </a:cubicBezTo>
                <a:cubicBezTo>
                  <a:pt x="387193" y="89959"/>
                  <a:pt x="380605" y="96534"/>
                  <a:pt x="372593" y="96534"/>
                </a:cubicBezTo>
                <a:lnTo>
                  <a:pt x="236740" y="96534"/>
                </a:lnTo>
                <a:cubicBezTo>
                  <a:pt x="228728" y="96534"/>
                  <a:pt x="222140" y="89959"/>
                  <a:pt x="222140" y="81962"/>
                </a:cubicBezTo>
                <a:cubicBezTo>
                  <a:pt x="222140" y="73876"/>
                  <a:pt x="228728" y="67390"/>
                  <a:pt x="236740" y="67390"/>
                </a:cubicBezTo>
                <a:close/>
                <a:moveTo>
                  <a:pt x="125818" y="66473"/>
                </a:moveTo>
                <a:cubicBezTo>
                  <a:pt x="134353" y="66473"/>
                  <a:pt x="141272" y="73376"/>
                  <a:pt x="141272" y="81892"/>
                </a:cubicBezTo>
                <a:cubicBezTo>
                  <a:pt x="141272" y="90408"/>
                  <a:pt x="134353" y="97311"/>
                  <a:pt x="125818" y="97311"/>
                </a:cubicBezTo>
                <a:cubicBezTo>
                  <a:pt x="117283" y="97311"/>
                  <a:pt x="110364" y="90408"/>
                  <a:pt x="110364" y="81892"/>
                </a:cubicBezTo>
                <a:cubicBezTo>
                  <a:pt x="110364" y="73376"/>
                  <a:pt x="117283" y="66473"/>
                  <a:pt x="125818" y="66473"/>
                </a:cubicBezTo>
                <a:close/>
                <a:moveTo>
                  <a:pt x="81171" y="29326"/>
                </a:moveTo>
                <a:cubicBezTo>
                  <a:pt x="52512" y="29326"/>
                  <a:pt x="29104" y="52609"/>
                  <a:pt x="29104" y="81313"/>
                </a:cubicBezTo>
                <a:lnTo>
                  <a:pt x="29104" y="82469"/>
                </a:lnTo>
                <a:cubicBezTo>
                  <a:pt x="29104" y="111173"/>
                  <a:pt x="52512" y="134545"/>
                  <a:pt x="81171" y="134545"/>
                </a:cubicBezTo>
                <a:lnTo>
                  <a:pt x="81527" y="134545"/>
                </a:lnTo>
                <a:lnTo>
                  <a:pt x="401226" y="134545"/>
                </a:lnTo>
                <a:lnTo>
                  <a:pt x="401582" y="134545"/>
                </a:lnTo>
                <a:cubicBezTo>
                  <a:pt x="430330" y="134545"/>
                  <a:pt x="453738" y="111173"/>
                  <a:pt x="453738" y="82469"/>
                </a:cubicBezTo>
                <a:lnTo>
                  <a:pt x="453738" y="81313"/>
                </a:lnTo>
                <a:cubicBezTo>
                  <a:pt x="453738" y="52609"/>
                  <a:pt x="430330" y="29326"/>
                  <a:pt x="401582" y="29326"/>
                </a:cubicBezTo>
                <a:close/>
                <a:moveTo>
                  <a:pt x="81438" y="0"/>
                </a:moveTo>
                <a:lnTo>
                  <a:pt x="401849" y="0"/>
                </a:lnTo>
                <a:cubicBezTo>
                  <a:pt x="446618" y="0"/>
                  <a:pt x="483020" y="36435"/>
                  <a:pt x="483020" y="81047"/>
                </a:cubicBezTo>
                <a:lnTo>
                  <a:pt x="483020" y="82291"/>
                </a:lnTo>
                <a:cubicBezTo>
                  <a:pt x="483020" y="109840"/>
                  <a:pt x="469136" y="134189"/>
                  <a:pt x="448042" y="148852"/>
                </a:cubicBezTo>
                <a:cubicBezTo>
                  <a:pt x="469136" y="163515"/>
                  <a:pt x="483020" y="187954"/>
                  <a:pt x="483020" y="215592"/>
                </a:cubicBezTo>
                <a:cubicBezTo>
                  <a:pt x="483020" y="223590"/>
                  <a:pt x="476523" y="230344"/>
                  <a:pt x="468424" y="230344"/>
                </a:cubicBezTo>
                <a:cubicBezTo>
                  <a:pt x="460324" y="230344"/>
                  <a:pt x="453827" y="224212"/>
                  <a:pt x="453827" y="216125"/>
                </a:cubicBezTo>
                <a:cubicBezTo>
                  <a:pt x="453827" y="186799"/>
                  <a:pt x="430330" y="163338"/>
                  <a:pt x="401404" y="163338"/>
                </a:cubicBezTo>
                <a:lnTo>
                  <a:pt x="81527" y="163338"/>
                </a:lnTo>
                <a:cubicBezTo>
                  <a:pt x="52601" y="163338"/>
                  <a:pt x="29104" y="186799"/>
                  <a:pt x="29104" y="215680"/>
                </a:cubicBezTo>
                <a:cubicBezTo>
                  <a:pt x="29104" y="245095"/>
                  <a:pt x="52601" y="268556"/>
                  <a:pt x="81527" y="268556"/>
                </a:cubicBezTo>
                <a:lnTo>
                  <a:pt x="325217" y="268556"/>
                </a:lnTo>
                <a:cubicBezTo>
                  <a:pt x="333228" y="268556"/>
                  <a:pt x="339814" y="275044"/>
                  <a:pt x="339814" y="283131"/>
                </a:cubicBezTo>
                <a:cubicBezTo>
                  <a:pt x="339814" y="291129"/>
                  <a:pt x="333228" y="297705"/>
                  <a:pt x="325217" y="297705"/>
                </a:cubicBezTo>
                <a:lnTo>
                  <a:pt x="81527" y="297705"/>
                </a:lnTo>
                <a:cubicBezTo>
                  <a:pt x="52601" y="297705"/>
                  <a:pt x="29104" y="321166"/>
                  <a:pt x="29104" y="350048"/>
                </a:cubicBezTo>
                <a:cubicBezTo>
                  <a:pt x="29104" y="379463"/>
                  <a:pt x="52601" y="402924"/>
                  <a:pt x="81527" y="402924"/>
                </a:cubicBezTo>
                <a:lnTo>
                  <a:pt x="300653" y="402924"/>
                </a:lnTo>
                <a:cubicBezTo>
                  <a:pt x="308663" y="402924"/>
                  <a:pt x="315249" y="409411"/>
                  <a:pt x="315249" y="417498"/>
                </a:cubicBezTo>
                <a:cubicBezTo>
                  <a:pt x="315249" y="425496"/>
                  <a:pt x="308663" y="432072"/>
                  <a:pt x="300653" y="432072"/>
                </a:cubicBezTo>
                <a:lnTo>
                  <a:pt x="81527" y="432072"/>
                </a:lnTo>
                <a:cubicBezTo>
                  <a:pt x="36580" y="432072"/>
                  <a:pt x="0" y="395548"/>
                  <a:pt x="0" y="350670"/>
                </a:cubicBezTo>
                <a:cubicBezTo>
                  <a:pt x="0" y="322588"/>
                  <a:pt x="14063" y="298060"/>
                  <a:pt x="35423" y="282953"/>
                </a:cubicBezTo>
                <a:cubicBezTo>
                  <a:pt x="14241" y="268290"/>
                  <a:pt x="267" y="243851"/>
                  <a:pt x="267" y="216125"/>
                </a:cubicBezTo>
                <a:cubicBezTo>
                  <a:pt x="267" y="188221"/>
                  <a:pt x="14241" y="163693"/>
                  <a:pt x="35423" y="148852"/>
                </a:cubicBezTo>
                <a:cubicBezTo>
                  <a:pt x="14152" y="134278"/>
                  <a:pt x="267" y="109840"/>
                  <a:pt x="267" y="82291"/>
                </a:cubicBezTo>
                <a:lnTo>
                  <a:pt x="267" y="81047"/>
                </a:lnTo>
                <a:cubicBezTo>
                  <a:pt x="267" y="36435"/>
                  <a:pt x="36669" y="0"/>
                  <a:pt x="81438" y="0"/>
                </a:cubicBezTo>
                <a:close/>
              </a:path>
            </a:pathLst>
          </a:custGeom>
          <a:solidFill>
            <a:srgbClr val="0070C0"/>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85" name="server-with-email-outline_32261"/>
          <p:cNvSpPr>
            <a:spLocks noChangeAspect="1"/>
          </p:cNvSpPr>
          <p:nvPr/>
        </p:nvSpPr>
        <p:spPr bwMode="auto">
          <a:xfrm>
            <a:off x="8669338" y="4318000"/>
            <a:ext cx="522288" cy="460375"/>
          </a:xfrm>
          <a:custGeom>
            <a:avLst/>
            <a:gdLst>
              <a:gd name="T0" fmla="*/ 1978 w 6561"/>
              <a:gd name="T1" fmla="*/ 3790 h 5777"/>
              <a:gd name="T2" fmla="*/ 542 w 6561"/>
              <a:gd name="T3" fmla="*/ 4204 h 5777"/>
              <a:gd name="T4" fmla="*/ 1808 w 6561"/>
              <a:gd name="T5" fmla="*/ 844 h 5777"/>
              <a:gd name="T6" fmla="*/ 1808 w 6561"/>
              <a:gd name="T7" fmla="*/ 577 h 5777"/>
              <a:gd name="T8" fmla="*/ 1808 w 6561"/>
              <a:gd name="T9" fmla="*/ 844 h 5777"/>
              <a:gd name="T10" fmla="*/ 2810 w 6561"/>
              <a:gd name="T11" fmla="*/ 710 h 5777"/>
              <a:gd name="T12" fmla="*/ 2543 w 6561"/>
              <a:gd name="T13" fmla="*/ 710 h 5777"/>
              <a:gd name="T14" fmla="*/ 2976 w 6561"/>
              <a:gd name="T15" fmla="*/ 2825 h 5777"/>
              <a:gd name="T16" fmla="*/ 542 w 6561"/>
              <a:gd name="T17" fmla="*/ 2702 h 5777"/>
              <a:gd name="T18" fmla="*/ 1979 w 6561"/>
              <a:gd name="T19" fmla="*/ 3116 h 5777"/>
              <a:gd name="T20" fmla="*/ 2976 w 6561"/>
              <a:gd name="T21" fmla="*/ 2825 h 5777"/>
              <a:gd name="T22" fmla="*/ 322 w 6561"/>
              <a:gd name="T23" fmla="*/ 3335 h 5777"/>
              <a:gd name="T24" fmla="*/ 1978 w 6561"/>
              <a:gd name="T25" fmla="*/ 3571 h 5777"/>
              <a:gd name="T26" fmla="*/ 322 w 6561"/>
              <a:gd name="T27" fmla="*/ 4423 h 5777"/>
              <a:gd name="T28" fmla="*/ 1978 w 6561"/>
              <a:gd name="T29" fmla="*/ 4887 h 5777"/>
              <a:gd name="T30" fmla="*/ 0 w 6561"/>
              <a:gd name="T31" fmla="*/ 0 h 5777"/>
              <a:gd name="T32" fmla="*/ 3481 w 6561"/>
              <a:gd name="T33" fmla="*/ 2825 h 5777"/>
              <a:gd name="T34" fmla="*/ 3195 w 6561"/>
              <a:gd name="T35" fmla="*/ 2483 h 5777"/>
              <a:gd name="T36" fmla="*/ 322 w 6561"/>
              <a:gd name="T37" fmla="*/ 3335 h 5777"/>
              <a:gd name="T38" fmla="*/ 2676 w 6561"/>
              <a:gd name="T39" fmla="*/ 1063 h 5777"/>
              <a:gd name="T40" fmla="*/ 2676 w 6561"/>
              <a:gd name="T41" fmla="*/ 357 h 5777"/>
              <a:gd name="T42" fmla="*/ 1455 w 6561"/>
              <a:gd name="T43" fmla="*/ 710 h 5777"/>
              <a:gd name="T44" fmla="*/ 2161 w 6561"/>
              <a:gd name="T45" fmla="*/ 710 h 5777"/>
              <a:gd name="T46" fmla="*/ 1455 w 6561"/>
              <a:gd name="T47" fmla="*/ 710 h 5777"/>
              <a:gd name="T48" fmla="*/ 3195 w 6561"/>
              <a:gd name="T49" fmla="*/ 2232 h 5777"/>
              <a:gd name="T50" fmla="*/ 322 w 6561"/>
              <a:gd name="T51" fmla="*/ 1380 h 5777"/>
              <a:gd name="T52" fmla="*/ 542 w 6561"/>
              <a:gd name="T53" fmla="*/ 1599 h 5777"/>
              <a:gd name="T54" fmla="*/ 2976 w 6561"/>
              <a:gd name="T55" fmla="*/ 2013 h 5777"/>
              <a:gd name="T56" fmla="*/ 542 w 6561"/>
              <a:gd name="T57" fmla="*/ 1599 h 5777"/>
              <a:gd name="T58" fmla="*/ 2810 w 6561"/>
              <a:gd name="T59" fmla="*/ 1848 h 5777"/>
              <a:gd name="T60" fmla="*/ 2477 w 6561"/>
              <a:gd name="T61" fmla="*/ 1733 h 5777"/>
              <a:gd name="T62" fmla="*/ 6561 w 6561"/>
              <a:gd name="T63" fmla="*/ 3367 h 5777"/>
              <a:gd name="T64" fmla="*/ 6279 w 6561"/>
              <a:gd name="T65" fmla="*/ 5777 h 5777"/>
              <a:gd name="T66" fmla="*/ 2220 w 6561"/>
              <a:gd name="T67" fmla="*/ 5495 h 5777"/>
              <a:gd name="T68" fmla="*/ 2502 w 6561"/>
              <a:gd name="T69" fmla="*/ 3085 h 5777"/>
              <a:gd name="T70" fmla="*/ 6561 w 6561"/>
              <a:gd name="T71" fmla="*/ 3367 h 5777"/>
              <a:gd name="T72" fmla="*/ 4401 w 6561"/>
              <a:gd name="T73" fmla="*/ 4471 h 5777"/>
              <a:gd name="T74" fmla="*/ 2671 w 6561"/>
              <a:gd name="T75" fmla="*/ 3327 h 5777"/>
              <a:gd name="T76" fmla="*/ 6319 w 6561"/>
              <a:gd name="T77" fmla="*/ 3428 h 5777"/>
              <a:gd name="T78" fmla="*/ 2462 w 6561"/>
              <a:gd name="T79" fmla="*/ 3479 h 5777"/>
              <a:gd name="T80" fmla="*/ 2502 w 6561"/>
              <a:gd name="T81" fmla="*/ 5535 h 5777"/>
              <a:gd name="T82" fmla="*/ 6319 w 6561"/>
              <a:gd name="T83" fmla="*/ 5495 h 5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61" h="5777">
                <a:moveTo>
                  <a:pt x="542" y="3790"/>
                </a:moveTo>
                <a:lnTo>
                  <a:pt x="1978" y="3790"/>
                </a:lnTo>
                <a:lnTo>
                  <a:pt x="1978" y="4204"/>
                </a:lnTo>
                <a:lnTo>
                  <a:pt x="542" y="4204"/>
                </a:lnTo>
                <a:lnTo>
                  <a:pt x="542" y="3790"/>
                </a:lnTo>
                <a:close/>
                <a:moveTo>
                  <a:pt x="1808" y="844"/>
                </a:moveTo>
                <a:cubicBezTo>
                  <a:pt x="1882" y="844"/>
                  <a:pt x="1942" y="784"/>
                  <a:pt x="1942" y="710"/>
                </a:cubicBezTo>
                <a:cubicBezTo>
                  <a:pt x="1942" y="637"/>
                  <a:pt x="1882" y="577"/>
                  <a:pt x="1808" y="577"/>
                </a:cubicBezTo>
                <a:cubicBezTo>
                  <a:pt x="1734" y="577"/>
                  <a:pt x="1674" y="637"/>
                  <a:pt x="1674" y="710"/>
                </a:cubicBezTo>
                <a:cubicBezTo>
                  <a:pt x="1674" y="784"/>
                  <a:pt x="1734" y="844"/>
                  <a:pt x="1808" y="844"/>
                </a:cubicBezTo>
                <a:close/>
                <a:moveTo>
                  <a:pt x="2676" y="844"/>
                </a:moveTo>
                <a:cubicBezTo>
                  <a:pt x="2750" y="844"/>
                  <a:pt x="2810" y="784"/>
                  <a:pt x="2810" y="710"/>
                </a:cubicBezTo>
                <a:cubicBezTo>
                  <a:pt x="2810" y="637"/>
                  <a:pt x="2750" y="577"/>
                  <a:pt x="2676" y="577"/>
                </a:cubicBezTo>
                <a:cubicBezTo>
                  <a:pt x="2603" y="577"/>
                  <a:pt x="2543" y="637"/>
                  <a:pt x="2543" y="710"/>
                </a:cubicBezTo>
                <a:cubicBezTo>
                  <a:pt x="2543" y="784"/>
                  <a:pt x="2603" y="844"/>
                  <a:pt x="2676" y="844"/>
                </a:cubicBezTo>
                <a:close/>
                <a:moveTo>
                  <a:pt x="2976" y="2825"/>
                </a:moveTo>
                <a:lnTo>
                  <a:pt x="2976" y="2702"/>
                </a:lnTo>
                <a:lnTo>
                  <a:pt x="542" y="2702"/>
                </a:lnTo>
                <a:lnTo>
                  <a:pt x="542" y="3116"/>
                </a:lnTo>
                <a:lnTo>
                  <a:pt x="1979" y="3116"/>
                </a:lnTo>
                <a:cubicBezTo>
                  <a:pt x="1988" y="2954"/>
                  <a:pt x="2120" y="2825"/>
                  <a:pt x="2284" y="2825"/>
                </a:cubicBezTo>
                <a:lnTo>
                  <a:pt x="2976" y="2825"/>
                </a:lnTo>
                <a:lnTo>
                  <a:pt x="2976" y="2825"/>
                </a:lnTo>
                <a:close/>
                <a:moveTo>
                  <a:pt x="322" y="3335"/>
                </a:moveTo>
                <a:lnTo>
                  <a:pt x="1978" y="3335"/>
                </a:lnTo>
                <a:lnTo>
                  <a:pt x="1978" y="3571"/>
                </a:lnTo>
                <a:lnTo>
                  <a:pt x="322" y="3571"/>
                </a:lnTo>
                <a:lnTo>
                  <a:pt x="322" y="4423"/>
                </a:lnTo>
                <a:lnTo>
                  <a:pt x="1978" y="4423"/>
                </a:lnTo>
                <a:lnTo>
                  <a:pt x="1978" y="4887"/>
                </a:lnTo>
                <a:lnTo>
                  <a:pt x="0" y="4887"/>
                </a:lnTo>
                <a:lnTo>
                  <a:pt x="0" y="0"/>
                </a:lnTo>
                <a:lnTo>
                  <a:pt x="3481" y="0"/>
                </a:lnTo>
                <a:lnTo>
                  <a:pt x="3481" y="2825"/>
                </a:lnTo>
                <a:lnTo>
                  <a:pt x="3195" y="2825"/>
                </a:lnTo>
                <a:lnTo>
                  <a:pt x="3195" y="2483"/>
                </a:lnTo>
                <a:lnTo>
                  <a:pt x="322" y="2483"/>
                </a:lnTo>
                <a:lnTo>
                  <a:pt x="322" y="3335"/>
                </a:lnTo>
                <a:close/>
                <a:moveTo>
                  <a:pt x="2323" y="710"/>
                </a:moveTo>
                <a:cubicBezTo>
                  <a:pt x="2323" y="905"/>
                  <a:pt x="2482" y="1063"/>
                  <a:pt x="2676" y="1063"/>
                </a:cubicBezTo>
                <a:cubicBezTo>
                  <a:pt x="2871" y="1063"/>
                  <a:pt x="3029" y="905"/>
                  <a:pt x="3029" y="710"/>
                </a:cubicBezTo>
                <a:cubicBezTo>
                  <a:pt x="3029" y="516"/>
                  <a:pt x="2871" y="357"/>
                  <a:pt x="2676" y="357"/>
                </a:cubicBezTo>
                <a:cubicBezTo>
                  <a:pt x="2482" y="357"/>
                  <a:pt x="2323" y="516"/>
                  <a:pt x="2323" y="710"/>
                </a:cubicBezTo>
                <a:close/>
                <a:moveTo>
                  <a:pt x="1455" y="710"/>
                </a:moveTo>
                <a:cubicBezTo>
                  <a:pt x="1455" y="905"/>
                  <a:pt x="1613" y="1063"/>
                  <a:pt x="1808" y="1063"/>
                </a:cubicBezTo>
                <a:cubicBezTo>
                  <a:pt x="2002" y="1063"/>
                  <a:pt x="2161" y="905"/>
                  <a:pt x="2161" y="710"/>
                </a:cubicBezTo>
                <a:cubicBezTo>
                  <a:pt x="2161" y="516"/>
                  <a:pt x="2002" y="357"/>
                  <a:pt x="1808" y="357"/>
                </a:cubicBezTo>
                <a:cubicBezTo>
                  <a:pt x="1613" y="357"/>
                  <a:pt x="1455" y="516"/>
                  <a:pt x="1455" y="710"/>
                </a:cubicBezTo>
                <a:close/>
                <a:moveTo>
                  <a:pt x="322" y="2232"/>
                </a:moveTo>
                <a:lnTo>
                  <a:pt x="3195" y="2232"/>
                </a:lnTo>
                <a:lnTo>
                  <a:pt x="3195" y="1380"/>
                </a:lnTo>
                <a:lnTo>
                  <a:pt x="322" y="1380"/>
                </a:lnTo>
                <a:lnTo>
                  <a:pt x="322" y="2232"/>
                </a:lnTo>
                <a:close/>
                <a:moveTo>
                  <a:pt x="542" y="1599"/>
                </a:moveTo>
                <a:lnTo>
                  <a:pt x="2976" y="1599"/>
                </a:lnTo>
                <a:lnTo>
                  <a:pt x="2976" y="2013"/>
                </a:lnTo>
                <a:lnTo>
                  <a:pt x="542" y="2013"/>
                </a:lnTo>
                <a:lnTo>
                  <a:pt x="542" y="1599"/>
                </a:lnTo>
                <a:close/>
                <a:moveTo>
                  <a:pt x="2477" y="1848"/>
                </a:moveTo>
                <a:lnTo>
                  <a:pt x="2810" y="1848"/>
                </a:lnTo>
                <a:lnTo>
                  <a:pt x="2810" y="1733"/>
                </a:lnTo>
                <a:lnTo>
                  <a:pt x="2477" y="1733"/>
                </a:lnTo>
                <a:lnTo>
                  <a:pt x="2477" y="1848"/>
                </a:lnTo>
                <a:close/>
                <a:moveTo>
                  <a:pt x="6561" y="3367"/>
                </a:moveTo>
                <a:lnTo>
                  <a:pt x="6561" y="5495"/>
                </a:lnTo>
                <a:cubicBezTo>
                  <a:pt x="6561" y="5651"/>
                  <a:pt x="6435" y="5777"/>
                  <a:pt x="6279" y="5777"/>
                </a:cubicBezTo>
                <a:lnTo>
                  <a:pt x="2502" y="5777"/>
                </a:lnTo>
                <a:cubicBezTo>
                  <a:pt x="2346" y="5777"/>
                  <a:pt x="2220" y="5651"/>
                  <a:pt x="2220" y="5495"/>
                </a:cubicBezTo>
                <a:lnTo>
                  <a:pt x="2220" y="3367"/>
                </a:lnTo>
                <a:cubicBezTo>
                  <a:pt x="2220" y="3211"/>
                  <a:pt x="2346" y="3085"/>
                  <a:pt x="2502" y="3085"/>
                </a:cubicBezTo>
                <a:lnTo>
                  <a:pt x="6279" y="3085"/>
                </a:lnTo>
                <a:cubicBezTo>
                  <a:pt x="6435" y="3085"/>
                  <a:pt x="6561" y="3211"/>
                  <a:pt x="6561" y="3367"/>
                </a:cubicBezTo>
                <a:close/>
                <a:moveTo>
                  <a:pt x="2671" y="3327"/>
                </a:moveTo>
                <a:lnTo>
                  <a:pt x="4401" y="4471"/>
                </a:lnTo>
                <a:lnTo>
                  <a:pt x="6041" y="3327"/>
                </a:lnTo>
                <a:lnTo>
                  <a:pt x="2671" y="3327"/>
                </a:lnTo>
                <a:close/>
                <a:moveTo>
                  <a:pt x="6319" y="5495"/>
                </a:moveTo>
                <a:lnTo>
                  <a:pt x="6319" y="3428"/>
                </a:lnTo>
                <a:lnTo>
                  <a:pt x="4404" y="4764"/>
                </a:lnTo>
                <a:lnTo>
                  <a:pt x="2462" y="3479"/>
                </a:lnTo>
                <a:lnTo>
                  <a:pt x="2462" y="5495"/>
                </a:lnTo>
                <a:cubicBezTo>
                  <a:pt x="2462" y="5517"/>
                  <a:pt x="2480" y="5535"/>
                  <a:pt x="2502" y="5535"/>
                </a:cubicBezTo>
                <a:lnTo>
                  <a:pt x="6279" y="5535"/>
                </a:lnTo>
                <a:cubicBezTo>
                  <a:pt x="6301" y="5535"/>
                  <a:pt x="6319" y="5517"/>
                  <a:pt x="6319" y="5495"/>
                </a:cubicBezTo>
                <a:close/>
              </a:path>
            </a:pathLst>
          </a:custGeom>
          <a:solidFill>
            <a:srgbClr val="0070C0"/>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3"/>
          <p:cNvSpPr>
            <a:spLocks noGrp="1"/>
          </p:cNvSpPr>
          <p:nvPr>
            <p:ph type="title"/>
          </p:nvPr>
        </p:nvSpPr>
        <p:spPr>
          <a:xfrm>
            <a:off x="246063" y="219075"/>
            <a:ext cx="11104562"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零信任</a:t>
            </a:r>
            <a:r>
              <a:rPr lang="en-US" altLang="zh-CN" kern="1200" dirty="0">
                <a:solidFill>
                  <a:srgbClr val="026EBE"/>
                </a:solidFill>
                <a:latin typeface="微软雅黑" panose="020B0503020204020204" pitchFamily="34" charset="-122"/>
                <a:ea typeface="微软雅黑" panose="020B0503020204020204" pitchFamily="34" charset="-122"/>
                <a:cs typeface="+mj-cs"/>
              </a:rPr>
              <a:t>SDP</a:t>
            </a:r>
            <a:r>
              <a:rPr lang="zh-CN" altLang="en-US" kern="1200" dirty="0">
                <a:solidFill>
                  <a:srgbClr val="026EBE"/>
                </a:solidFill>
                <a:latin typeface="微软雅黑" panose="020B0503020204020204" pitchFamily="34" charset="-122"/>
                <a:ea typeface="微软雅黑" panose="020B0503020204020204" pitchFamily="34" charset="-122"/>
                <a:cs typeface="+mj-cs"/>
              </a:rPr>
              <a:t>安全防护模型</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16387" name="图片 18" descr="地球 (1)"/>
          <p:cNvPicPr>
            <a:picLocks noChangeAspect="1"/>
          </p:cNvPicPr>
          <p:nvPr/>
        </p:nvPicPr>
        <p:blipFill>
          <a:blip r:embed="rId1"/>
          <a:stretch>
            <a:fillRect/>
          </a:stretch>
        </p:blipFill>
        <p:spPr>
          <a:xfrm>
            <a:off x="4097338" y="3146425"/>
            <a:ext cx="1905000" cy="1905000"/>
          </a:xfrm>
          <a:prstGeom prst="rect">
            <a:avLst/>
          </a:prstGeom>
          <a:noFill/>
          <a:ln w="9525">
            <a:noFill/>
          </a:ln>
        </p:spPr>
      </p:pic>
      <p:cxnSp>
        <p:nvCxnSpPr>
          <p:cNvPr id="16388" name="直接连接符 1"/>
          <p:cNvCxnSpPr/>
          <p:nvPr/>
        </p:nvCxnSpPr>
        <p:spPr>
          <a:xfrm flipH="1" flipV="1">
            <a:off x="9251950" y="1512888"/>
            <a:ext cx="60325" cy="4727575"/>
          </a:xfrm>
          <a:prstGeom prst="line">
            <a:avLst/>
          </a:prstGeom>
          <a:ln w="6350" cap="flat" cmpd="sng">
            <a:solidFill>
              <a:srgbClr val="4472C4"/>
            </a:solidFill>
            <a:prstDash val="solid"/>
            <a:miter/>
            <a:headEnd type="none" w="med" len="med"/>
            <a:tailEnd type="none" w="med" len="med"/>
          </a:ln>
        </p:spPr>
      </p:cxnSp>
      <p:sp>
        <p:nvSpPr>
          <p:cNvPr id="16389" name="man-and-laptop_46773"/>
          <p:cNvSpPr>
            <a:spLocks noChangeAspect="1"/>
          </p:cNvSpPr>
          <p:nvPr/>
        </p:nvSpPr>
        <p:spPr>
          <a:xfrm>
            <a:off x="1574800" y="2014538"/>
            <a:ext cx="609600" cy="508000"/>
          </a:xfrm>
          <a:custGeom>
            <a:avLst/>
            <a:gdLst/>
            <a:ahLst/>
            <a:cxnLst>
              <a:cxn ang="0">
                <a:pos x="247858" y="440944"/>
              </a:cxn>
              <a:cxn ang="0">
                <a:pos x="247858" y="469904"/>
              </a:cxn>
              <a:cxn ang="0">
                <a:pos x="301651" y="449374"/>
              </a:cxn>
              <a:cxn ang="0">
                <a:pos x="247858" y="440944"/>
              </a:cxn>
              <a:cxn ang="0">
                <a:pos x="214252" y="306585"/>
              </a:cxn>
              <a:cxn ang="0">
                <a:pos x="33606" y="324132"/>
              </a:cxn>
              <a:cxn ang="0">
                <a:pos x="33606" y="456887"/>
              </a:cxn>
              <a:cxn ang="0">
                <a:pos x="214252" y="474434"/>
              </a:cxn>
              <a:cxn ang="0">
                <a:pos x="214252" y="306585"/>
              </a:cxn>
              <a:cxn ang="0">
                <a:pos x="229392" y="271947"/>
              </a:cxn>
              <a:cxn ang="0">
                <a:pos x="242296" y="276134"/>
              </a:cxn>
              <a:cxn ang="0">
                <a:pos x="247858" y="288349"/>
              </a:cxn>
              <a:cxn ang="0">
                <a:pos x="247858" y="407513"/>
              </a:cxn>
              <a:cxn ang="0">
                <a:pos x="368289" y="426322"/>
              </a:cxn>
              <a:cxn ang="0">
                <a:pos x="382340" y="440887"/>
              </a:cxn>
              <a:cxn ang="0">
                <a:pos x="371731" y="458034"/>
              </a:cxn>
              <a:cxn ang="0">
                <a:pos x="237135" y="509415"/>
              </a:cxn>
              <a:cxn ang="0">
                <a:pos x="236619" y="508153"/>
              </a:cxn>
              <a:cxn ang="0">
                <a:pos x="231055" y="509128"/>
              </a:cxn>
              <a:cxn ang="0">
                <a:pos x="229392" y="509071"/>
              </a:cxn>
              <a:cxn ang="0">
                <a:pos x="15140" y="488254"/>
              </a:cxn>
              <a:cxn ang="0">
                <a:pos x="0" y="471854"/>
              </a:cxn>
              <a:cxn ang="0">
                <a:pos x="0" y="309165"/>
              </a:cxn>
              <a:cxn ang="0">
                <a:pos x="15140" y="292707"/>
              </a:cxn>
              <a:cxn ang="0">
                <a:pos x="229392" y="271947"/>
              </a:cxn>
              <a:cxn ang="0">
                <a:pos x="364479" y="0"/>
              </a:cxn>
              <a:cxn ang="0">
                <a:pos x="470870" y="90654"/>
              </a:cxn>
              <a:cxn ang="0">
                <a:pos x="465307" y="153899"/>
              </a:cxn>
              <a:cxn ang="0">
                <a:pos x="431698" y="236469"/>
              </a:cxn>
              <a:cxn ang="0">
                <a:pos x="487675" y="285952"/>
              </a:cxn>
              <a:cxn ang="0">
                <a:pos x="582940" y="318980"/>
              </a:cxn>
              <a:cxn ang="0">
                <a:pos x="610929" y="390483"/>
              </a:cxn>
              <a:cxn ang="0">
                <a:pos x="610929" y="483373"/>
              </a:cxn>
              <a:cxn ang="0">
                <a:pos x="392870" y="483373"/>
              </a:cxn>
              <a:cxn ang="0">
                <a:pos x="414607" y="437386"/>
              </a:cxn>
              <a:cxn ang="0">
                <a:pos x="372394" y="393751"/>
              </a:cxn>
              <a:cxn ang="0">
                <a:pos x="280283" y="379359"/>
              </a:cxn>
              <a:cxn ang="0">
                <a:pos x="280283" y="288361"/>
              </a:cxn>
              <a:cxn ang="0">
                <a:pos x="277014" y="271503"/>
              </a:cxn>
              <a:cxn ang="0">
                <a:pos x="297260" y="236469"/>
              </a:cxn>
              <a:cxn ang="0">
                <a:pos x="263650" y="153899"/>
              </a:cxn>
              <a:cxn ang="0">
                <a:pos x="258030" y="90654"/>
              </a:cxn>
              <a:cxn ang="0">
                <a:pos x="364479" y="0"/>
              </a:cxn>
            </a:cxnLst>
            <a:pathLst>
              <a:path w="608274" h="506589">
                <a:moveTo>
                  <a:pt x="246781" y="438498"/>
                </a:moveTo>
                <a:lnTo>
                  <a:pt x="246781" y="467297"/>
                </a:lnTo>
                <a:lnTo>
                  <a:pt x="300340" y="446881"/>
                </a:lnTo>
                <a:lnTo>
                  <a:pt x="246781" y="438498"/>
                </a:lnTo>
                <a:close/>
                <a:moveTo>
                  <a:pt x="213321" y="304884"/>
                </a:moveTo>
                <a:lnTo>
                  <a:pt x="33460" y="322334"/>
                </a:lnTo>
                <a:lnTo>
                  <a:pt x="33460" y="454352"/>
                </a:lnTo>
                <a:lnTo>
                  <a:pt x="213321" y="471802"/>
                </a:lnTo>
                <a:lnTo>
                  <a:pt x="213321" y="304884"/>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lnTo>
                  <a:pt x="228395" y="270439"/>
                </a:ln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solidFill>
            <a:srgbClr val="0070C0">
              <a:alpha val="100000"/>
            </a:srgbClr>
          </a:solidFill>
          <a:ln w="9525">
            <a:noFill/>
          </a:ln>
        </p:spPr>
        <p:txBody>
          <a:bodyPr/>
          <a:p>
            <a:endParaRPr lang="zh-CN" altLang="en-US"/>
          </a:p>
        </p:txBody>
      </p:sp>
      <p:cxnSp>
        <p:nvCxnSpPr>
          <p:cNvPr id="16390" name="直接箭头连接符 4"/>
          <p:cNvCxnSpPr/>
          <p:nvPr/>
        </p:nvCxnSpPr>
        <p:spPr>
          <a:xfrm flipH="1">
            <a:off x="1362075" y="1308100"/>
            <a:ext cx="3475038" cy="11113"/>
          </a:xfrm>
          <a:prstGeom prst="straightConnector1">
            <a:avLst/>
          </a:prstGeom>
          <a:ln w="6350" cap="flat" cmpd="sng">
            <a:solidFill>
              <a:srgbClr val="4472C4"/>
            </a:solidFill>
            <a:prstDash val="solid"/>
            <a:miter/>
            <a:headEnd type="none" w="med" len="med"/>
            <a:tailEnd type="triangle" w="med" len="med"/>
          </a:ln>
        </p:spPr>
      </p:cxnSp>
      <p:cxnSp>
        <p:nvCxnSpPr>
          <p:cNvPr id="16391" name="直接箭头连接符 5"/>
          <p:cNvCxnSpPr/>
          <p:nvPr/>
        </p:nvCxnSpPr>
        <p:spPr>
          <a:xfrm>
            <a:off x="6759575" y="1308100"/>
            <a:ext cx="3606800" cy="11113"/>
          </a:xfrm>
          <a:prstGeom prst="straightConnector1">
            <a:avLst/>
          </a:prstGeom>
          <a:ln w="6350" cap="flat" cmpd="sng">
            <a:solidFill>
              <a:srgbClr val="4472C4"/>
            </a:solidFill>
            <a:prstDash val="solid"/>
            <a:miter/>
            <a:headEnd type="none" w="med" len="med"/>
            <a:tailEnd type="triangle" w="med" len="med"/>
          </a:ln>
        </p:spPr>
      </p:cxnSp>
      <p:sp>
        <p:nvSpPr>
          <p:cNvPr id="16392" name="文本框 6"/>
          <p:cNvSpPr txBox="1"/>
          <p:nvPr/>
        </p:nvSpPr>
        <p:spPr>
          <a:xfrm>
            <a:off x="5106988" y="1133475"/>
            <a:ext cx="1382712"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不可信区域</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6393" name="文本框 7"/>
          <p:cNvSpPr txBox="1"/>
          <p:nvPr/>
        </p:nvSpPr>
        <p:spPr>
          <a:xfrm>
            <a:off x="4606925" y="5051425"/>
            <a:ext cx="973138"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互联网</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6394" name="文本框 8"/>
          <p:cNvSpPr txBox="1"/>
          <p:nvPr/>
        </p:nvSpPr>
        <p:spPr>
          <a:xfrm rot="-1572074">
            <a:off x="5988050" y="2413000"/>
            <a:ext cx="2733675"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端到端加密隧道，支持国密</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6395" name="文本框 9"/>
          <p:cNvSpPr txBox="1"/>
          <p:nvPr/>
        </p:nvSpPr>
        <p:spPr>
          <a:xfrm>
            <a:off x="4438650" y="6316663"/>
            <a:ext cx="3509963" cy="3698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零信任</a:t>
            </a:r>
            <a:r>
              <a:rPr lang="en-US" altLang="zh-CN" sz="1800" dirty="0">
                <a:solidFill>
                  <a:srgbClr val="000000"/>
                </a:solidFill>
                <a:latin typeface="Arial" panose="020B0604020202020204" pitchFamily="34" charset="0"/>
                <a:ea typeface="微软雅黑" panose="020B0503020204020204" pitchFamily="34" charset="-122"/>
              </a:rPr>
              <a:t>SDP</a:t>
            </a:r>
            <a:r>
              <a:rPr lang="zh-CN" altLang="en-US" sz="1800" dirty="0">
                <a:solidFill>
                  <a:srgbClr val="000000"/>
                </a:solidFill>
                <a:latin typeface="Arial" panose="020B0604020202020204" pitchFamily="34" charset="0"/>
                <a:ea typeface="微软雅黑" panose="020B0503020204020204" pitchFamily="34" charset="-122"/>
              </a:rPr>
              <a:t>安全防护模型</a:t>
            </a:r>
            <a:endParaRPr lang="zh-CN" altLang="en-US" sz="1800" dirty="0">
              <a:solidFill>
                <a:srgbClr val="000000"/>
              </a:solidFill>
              <a:latin typeface="Arial" panose="020B0604020202020204" pitchFamily="34" charset="0"/>
              <a:ea typeface="微软雅黑" panose="020B0503020204020204" pitchFamily="34" charset="-122"/>
            </a:endParaRPr>
          </a:p>
        </p:txBody>
      </p:sp>
      <p:cxnSp>
        <p:nvCxnSpPr>
          <p:cNvPr id="16396" name="直接连接符 10"/>
          <p:cNvCxnSpPr/>
          <p:nvPr/>
        </p:nvCxnSpPr>
        <p:spPr>
          <a:xfrm>
            <a:off x="2505075" y="1797050"/>
            <a:ext cx="0" cy="4356100"/>
          </a:xfrm>
          <a:prstGeom prst="line">
            <a:avLst/>
          </a:prstGeom>
          <a:ln w="6350" cap="flat" cmpd="sng">
            <a:solidFill>
              <a:srgbClr val="4472C4"/>
            </a:solidFill>
            <a:prstDash val="solid"/>
            <a:miter/>
            <a:headEnd type="none" w="med" len="med"/>
            <a:tailEnd type="none" w="med" len="med"/>
          </a:ln>
        </p:spPr>
      </p:cxnSp>
      <p:sp>
        <p:nvSpPr>
          <p:cNvPr id="12" name="矩形 11"/>
          <p:cNvSpPr/>
          <p:nvPr/>
        </p:nvSpPr>
        <p:spPr>
          <a:xfrm>
            <a:off x="2379663" y="1998663"/>
            <a:ext cx="250825" cy="538163"/>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13" name="矩形 12"/>
          <p:cNvSpPr/>
          <p:nvPr/>
        </p:nvSpPr>
        <p:spPr>
          <a:xfrm>
            <a:off x="2389188" y="4903788"/>
            <a:ext cx="250825" cy="538163"/>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14" name="矩形 13"/>
          <p:cNvSpPr/>
          <p:nvPr/>
        </p:nvSpPr>
        <p:spPr>
          <a:xfrm>
            <a:off x="2386013" y="3597275"/>
            <a:ext cx="250825" cy="536575"/>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15" name="矩形 14"/>
          <p:cNvSpPr/>
          <p:nvPr/>
        </p:nvSpPr>
        <p:spPr>
          <a:xfrm>
            <a:off x="2379663" y="2800350"/>
            <a:ext cx="250825" cy="536575"/>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16" name="任意多边形: 形状 17"/>
          <p:cNvSpPr/>
          <p:nvPr/>
        </p:nvSpPr>
        <p:spPr>
          <a:xfrm>
            <a:off x="2727325" y="1927225"/>
            <a:ext cx="6380163" cy="1949450"/>
          </a:xfrm>
          <a:custGeom>
            <a:avLst/>
            <a:gdLst>
              <a:gd name="connsiteX0" fmla="*/ 0 w 7666074"/>
              <a:gd name="connsiteY0" fmla="*/ 744279 h 1950309"/>
              <a:gd name="connsiteX1" fmla="*/ 2232837 w 7666074"/>
              <a:gd name="connsiteY1" fmla="*/ 1935126 h 1950309"/>
              <a:gd name="connsiteX2" fmla="*/ 7666074 w 7666074"/>
              <a:gd name="connsiteY2" fmla="*/ 0 h 1950309"/>
            </a:gdLst>
            <a:ahLst/>
            <a:cxnLst>
              <a:cxn ang="0">
                <a:pos x="connsiteX0" y="connsiteY0"/>
              </a:cxn>
              <a:cxn ang="0">
                <a:pos x="connsiteX1" y="connsiteY1"/>
              </a:cxn>
              <a:cxn ang="0">
                <a:pos x="connsiteX2" y="connsiteY2"/>
              </a:cxn>
            </a:cxnLst>
            <a:rect l="l" t="t" r="r" b="b"/>
            <a:pathLst>
              <a:path w="7666074" h="1950309">
                <a:moveTo>
                  <a:pt x="0" y="744279"/>
                </a:moveTo>
                <a:cubicBezTo>
                  <a:pt x="477579" y="1401725"/>
                  <a:pt x="955158" y="2059172"/>
                  <a:pt x="2232837" y="1935126"/>
                </a:cubicBezTo>
                <a:cubicBezTo>
                  <a:pt x="3510516" y="1811080"/>
                  <a:pt x="5588295" y="905540"/>
                  <a:pt x="7666074" y="0"/>
                </a:cubicBezTo>
              </a:path>
            </a:pathLst>
          </a:custGeom>
        </p:spPr>
        <p:style>
          <a:lnRef idx="3">
            <a:schemeClr val="accent6"/>
          </a:lnRef>
          <a:fillRef idx="0">
            <a:schemeClr val="accent6"/>
          </a:fillRef>
          <a:effectRef idx="2">
            <a:schemeClr val="accent6"/>
          </a:effectRef>
          <a:fontRef idx="minor">
            <a:schemeClr val="tx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17" name="任意多边形: 形状 18"/>
          <p:cNvSpPr/>
          <p:nvPr/>
        </p:nvSpPr>
        <p:spPr>
          <a:xfrm>
            <a:off x="2676525" y="4402138"/>
            <a:ext cx="6380163" cy="1171575"/>
          </a:xfrm>
          <a:custGeom>
            <a:avLst/>
            <a:gdLst>
              <a:gd name="connsiteX0" fmla="*/ 0 w 7666075"/>
              <a:gd name="connsiteY0" fmla="*/ 958722 h 1171373"/>
              <a:gd name="connsiteX1" fmla="*/ 2083982 w 7666075"/>
              <a:gd name="connsiteY1" fmla="*/ 1792 h 1171373"/>
              <a:gd name="connsiteX2" fmla="*/ 7666075 w 7666075"/>
              <a:gd name="connsiteY2" fmla="*/ 1171373 h 1171373"/>
            </a:gdLst>
            <a:ahLst/>
            <a:cxnLst>
              <a:cxn ang="0">
                <a:pos x="connsiteX0" y="connsiteY0"/>
              </a:cxn>
              <a:cxn ang="0">
                <a:pos x="connsiteX1" y="connsiteY1"/>
              </a:cxn>
              <a:cxn ang="0">
                <a:pos x="connsiteX2" y="connsiteY2"/>
              </a:cxn>
            </a:cxnLst>
            <a:rect l="l" t="t" r="r" b="b"/>
            <a:pathLst>
              <a:path w="7666075" h="1171373">
                <a:moveTo>
                  <a:pt x="0" y="958722"/>
                </a:moveTo>
                <a:cubicBezTo>
                  <a:pt x="403151" y="462536"/>
                  <a:pt x="806303" y="-33650"/>
                  <a:pt x="2083982" y="1792"/>
                </a:cubicBezTo>
                <a:cubicBezTo>
                  <a:pt x="3361661" y="37234"/>
                  <a:pt x="5513868" y="604303"/>
                  <a:pt x="7666075" y="1171373"/>
                </a:cubicBezTo>
              </a:path>
            </a:pathLst>
          </a:custGeom>
        </p:spPr>
        <p:style>
          <a:lnRef idx="3">
            <a:schemeClr val="accent6"/>
          </a:lnRef>
          <a:fillRef idx="0">
            <a:schemeClr val="accent6"/>
          </a:fillRef>
          <a:effectRef idx="2">
            <a:schemeClr val="accent6"/>
          </a:effectRef>
          <a:fontRef idx="minor">
            <a:schemeClr val="tx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18" name="矩形 17"/>
          <p:cNvSpPr/>
          <p:nvPr/>
        </p:nvSpPr>
        <p:spPr>
          <a:xfrm>
            <a:off x="9186863" y="5335588"/>
            <a:ext cx="250825" cy="536575"/>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20" name="矩形 19"/>
          <p:cNvSpPr/>
          <p:nvPr/>
        </p:nvSpPr>
        <p:spPr>
          <a:xfrm>
            <a:off x="9163050" y="4270375"/>
            <a:ext cx="250825" cy="538163"/>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21" name="矩形 20"/>
          <p:cNvSpPr/>
          <p:nvPr/>
        </p:nvSpPr>
        <p:spPr>
          <a:xfrm>
            <a:off x="9136063" y="2863850"/>
            <a:ext cx="250825" cy="536575"/>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22" name="矩形 21"/>
          <p:cNvSpPr/>
          <p:nvPr/>
        </p:nvSpPr>
        <p:spPr>
          <a:xfrm>
            <a:off x="9131300" y="1728788"/>
            <a:ext cx="250825" cy="536575"/>
          </a:xfrm>
          <a:prstGeom prst="rect">
            <a:avLst/>
          </a:prstGeom>
          <a:solidFill>
            <a:schemeClr val="accent1">
              <a:lumMod val="40000"/>
              <a:lumOff val="60000"/>
            </a:schemeClr>
          </a:solidFill>
          <a:ln w="12700" cap="flat" cmpd="sng" algn="ctr">
            <a:solidFill>
              <a:schemeClr val="accent1">
                <a:lumMod val="60000"/>
                <a:lumOff val="40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rPr>
              <a:t>边界</a:t>
            </a:r>
            <a:endParaRPr kumimoji="0" lang="zh-CN" altLang="en-US" sz="16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16407" name="文本框 22"/>
          <p:cNvSpPr txBox="1"/>
          <p:nvPr/>
        </p:nvSpPr>
        <p:spPr>
          <a:xfrm rot="988366">
            <a:off x="6383338" y="4759325"/>
            <a:ext cx="2732087"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端到端加密隧道，支持国密</a:t>
            </a:r>
            <a:endParaRPr lang="zh-CN" altLang="en-US" sz="1600" dirty="0">
              <a:solidFill>
                <a:srgbClr val="000000"/>
              </a:solidFill>
              <a:latin typeface="Arial" panose="020B0604020202020204" pitchFamily="34" charset="0"/>
              <a:ea typeface="微软雅黑" panose="020B0503020204020204" pitchFamily="34" charset="-122"/>
            </a:endParaRPr>
          </a:p>
        </p:txBody>
      </p:sp>
      <p:cxnSp>
        <p:nvCxnSpPr>
          <p:cNvPr id="16408" name="直接连接符 23"/>
          <p:cNvCxnSpPr/>
          <p:nvPr/>
        </p:nvCxnSpPr>
        <p:spPr>
          <a:xfrm>
            <a:off x="9282113" y="3868738"/>
            <a:ext cx="1957387" cy="7937"/>
          </a:xfrm>
          <a:prstGeom prst="line">
            <a:avLst/>
          </a:prstGeom>
          <a:ln w="6350" cap="flat" cmpd="sng">
            <a:solidFill>
              <a:srgbClr val="4472C4"/>
            </a:solidFill>
            <a:prstDash val="solid"/>
            <a:miter/>
            <a:headEnd type="none" w="med" len="med"/>
            <a:tailEnd type="none" w="med" len="med"/>
          </a:ln>
        </p:spPr>
      </p:cxnSp>
      <p:sp>
        <p:nvSpPr>
          <p:cNvPr id="16409" name="文本框 24"/>
          <p:cNvSpPr txBox="1"/>
          <p:nvPr/>
        </p:nvSpPr>
        <p:spPr>
          <a:xfrm>
            <a:off x="11339513" y="2163763"/>
            <a:ext cx="461962" cy="1044575"/>
          </a:xfrm>
          <a:prstGeom prst="rect">
            <a:avLst/>
          </a:prstGeom>
          <a:noFill/>
          <a:ln w="9525">
            <a:noFill/>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云上应用</a:t>
            </a:r>
            <a:endParaRPr lang="zh-CN" altLang="en-US" sz="1800" dirty="0">
              <a:solidFill>
                <a:srgbClr val="000000"/>
              </a:solidFill>
              <a:latin typeface="Arial" panose="020B0604020202020204" pitchFamily="34" charset="0"/>
              <a:ea typeface="微软雅黑" panose="020B0503020204020204" pitchFamily="34" charset="-122"/>
            </a:endParaRPr>
          </a:p>
        </p:txBody>
      </p:sp>
      <p:sp>
        <p:nvSpPr>
          <p:cNvPr id="16410" name="文本框 25"/>
          <p:cNvSpPr txBox="1"/>
          <p:nvPr/>
        </p:nvSpPr>
        <p:spPr>
          <a:xfrm>
            <a:off x="11339513" y="4149725"/>
            <a:ext cx="461962" cy="1935163"/>
          </a:xfrm>
          <a:prstGeom prst="rect">
            <a:avLst/>
          </a:prstGeom>
          <a:noFill/>
          <a:ln w="9525">
            <a:noFill/>
          </a:ln>
        </p:spPr>
        <p:txBody>
          <a:bodyPr vert="eaVert">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800" dirty="0">
                <a:solidFill>
                  <a:srgbClr val="000000"/>
                </a:solidFill>
                <a:latin typeface="Arial" panose="020B0604020202020204" pitchFamily="34" charset="0"/>
                <a:ea typeface="微软雅黑" panose="020B0503020204020204" pitchFamily="34" charset="-122"/>
              </a:rPr>
              <a:t>内部数据中心应用</a:t>
            </a:r>
            <a:endParaRPr lang="zh-CN" altLang="en-US" sz="1800" dirty="0">
              <a:solidFill>
                <a:srgbClr val="000000"/>
              </a:solidFill>
              <a:latin typeface="Arial" panose="020B0604020202020204" pitchFamily="34" charset="0"/>
              <a:ea typeface="微软雅黑" panose="020B0503020204020204" pitchFamily="34" charset="-122"/>
            </a:endParaRPr>
          </a:p>
        </p:txBody>
      </p:sp>
      <p:cxnSp>
        <p:nvCxnSpPr>
          <p:cNvPr id="16411" name="直接连接符 26"/>
          <p:cNvCxnSpPr/>
          <p:nvPr/>
        </p:nvCxnSpPr>
        <p:spPr>
          <a:xfrm>
            <a:off x="1292225" y="4527550"/>
            <a:ext cx="1211263" cy="6350"/>
          </a:xfrm>
          <a:prstGeom prst="line">
            <a:avLst/>
          </a:prstGeom>
          <a:ln w="6350" cap="flat" cmpd="sng">
            <a:solidFill>
              <a:srgbClr val="4472C4"/>
            </a:solidFill>
            <a:prstDash val="solid"/>
            <a:miter/>
            <a:headEnd type="none" w="med" len="med"/>
            <a:tailEnd type="none" w="med" len="med"/>
          </a:ln>
        </p:spPr>
      </p:cxnSp>
      <p:pic>
        <p:nvPicPr>
          <p:cNvPr id="16412" name="图片 27" descr="iot 物联网平台"/>
          <p:cNvPicPr>
            <a:picLocks noChangeAspect="1"/>
          </p:cNvPicPr>
          <p:nvPr/>
        </p:nvPicPr>
        <p:blipFill>
          <a:blip r:embed="rId2"/>
          <a:stretch>
            <a:fillRect/>
          </a:stretch>
        </p:blipFill>
        <p:spPr>
          <a:xfrm>
            <a:off x="1536700" y="4783138"/>
            <a:ext cx="696913" cy="696912"/>
          </a:xfrm>
          <a:prstGeom prst="rect">
            <a:avLst/>
          </a:prstGeom>
          <a:noFill/>
          <a:ln w="9525">
            <a:noFill/>
          </a:ln>
        </p:spPr>
      </p:pic>
      <p:pic>
        <p:nvPicPr>
          <p:cNvPr id="16413" name="图片 28" descr="合作"/>
          <p:cNvPicPr>
            <a:picLocks noChangeAspect="1"/>
          </p:cNvPicPr>
          <p:nvPr/>
        </p:nvPicPr>
        <p:blipFill>
          <a:blip r:embed="rId3"/>
          <a:stretch>
            <a:fillRect/>
          </a:stretch>
        </p:blipFill>
        <p:spPr>
          <a:xfrm>
            <a:off x="1609725" y="2789238"/>
            <a:ext cx="574675" cy="574675"/>
          </a:xfrm>
          <a:prstGeom prst="rect">
            <a:avLst/>
          </a:prstGeom>
          <a:noFill/>
          <a:ln w="9525">
            <a:noFill/>
          </a:ln>
        </p:spPr>
      </p:pic>
      <p:sp>
        <p:nvSpPr>
          <p:cNvPr id="16414" name="文本框 29"/>
          <p:cNvSpPr txBox="1"/>
          <p:nvPr/>
        </p:nvSpPr>
        <p:spPr>
          <a:xfrm>
            <a:off x="415925" y="2084388"/>
            <a:ext cx="1247775"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移动办公</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6415" name="文本框 30"/>
          <p:cNvSpPr txBox="1"/>
          <p:nvPr/>
        </p:nvSpPr>
        <p:spPr>
          <a:xfrm>
            <a:off x="415925" y="2922588"/>
            <a:ext cx="1247775"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合作伙伴</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6416" name="文本框 31"/>
          <p:cNvSpPr txBox="1"/>
          <p:nvPr/>
        </p:nvSpPr>
        <p:spPr>
          <a:xfrm>
            <a:off x="411163" y="3609975"/>
            <a:ext cx="1246187" cy="5826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600" dirty="0">
                <a:solidFill>
                  <a:srgbClr val="000000"/>
                </a:solidFill>
                <a:latin typeface="Arial" panose="020B0604020202020204" pitchFamily="34" charset="0"/>
                <a:ea typeface="微软雅黑" panose="020B0503020204020204" pitchFamily="34" charset="-122"/>
              </a:rPr>
              <a:t>第三方工作人员</a:t>
            </a:r>
            <a:endParaRPr lang="zh-CN" altLang="en-US" sz="1600" dirty="0">
              <a:solidFill>
                <a:srgbClr val="000000"/>
              </a:solidFill>
              <a:latin typeface="Arial" panose="020B0604020202020204" pitchFamily="34" charset="0"/>
              <a:ea typeface="微软雅黑" panose="020B0503020204020204" pitchFamily="34" charset="-122"/>
            </a:endParaRPr>
          </a:p>
        </p:txBody>
      </p:sp>
      <p:sp>
        <p:nvSpPr>
          <p:cNvPr id="16417" name="文本框 32"/>
          <p:cNvSpPr txBox="1"/>
          <p:nvPr/>
        </p:nvSpPr>
        <p:spPr>
          <a:xfrm>
            <a:off x="508000" y="4964113"/>
            <a:ext cx="1246188" cy="3365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600" dirty="0">
                <a:solidFill>
                  <a:srgbClr val="000000"/>
                </a:solidFill>
                <a:latin typeface="Arial" panose="020B0604020202020204" pitchFamily="34" charset="0"/>
                <a:ea typeface="微软雅黑" panose="020B0503020204020204" pitchFamily="34" charset="-122"/>
              </a:rPr>
              <a:t>IOT</a:t>
            </a:r>
            <a:endParaRPr lang="en-US" altLang="zh-CN" sz="1600" dirty="0">
              <a:solidFill>
                <a:srgbClr val="000000"/>
              </a:solidFill>
              <a:latin typeface="Arial" panose="020B0604020202020204" pitchFamily="34" charset="0"/>
              <a:ea typeface="微软雅黑" panose="020B0503020204020204" pitchFamily="34" charset="-122"/>
            </a:endParaRPr>
          </a:p>
        </p:txBody>
      </p:sp>
      <p:pic>
        <p:nvPicPr>
          <p:cNvPr id="16418" name="图片 33" descr="w_白领"/>
          <p:cNvPicPr>
            <a:picLocks noChangeAspect="1"/>
          </p:cNvPicPr>
          <p:nvPr/>
        </p:nvPicPr>
        <p:blipFill>
          <a:blip r:embed="rId4"/>
          <a:stretch>
            <a:fillRect/>
          </a:stretch>
        </p:blipFill>
        <p:spPr>
          <a:xfrm>
            <a:off x="1484313" y="3494088"/>
            <a:ext cx="825500" cy="825500"/>
          </a:xfrm>
          <a:prstGeom prst="rect">
            <a:avLst/>
          </a:prstGeom>
          <a:noFill/>
          <a:ln w="9525">
            <a:noFill/>
          </a:ln>
        </p:spPr>
      </p:pic>
      <p:pic>
        <p:nvPicPr>
          <p:cNvPr id="16419" name="图片 34" descr="云_l"/>
          <p:cNvPicPr>
            <a:picLocks noChangeAspect="1"/>
          </p:cNvPicPr>
          <p:nvPr/>
        </p:nvPicPr>
        <p:blipFill>
          <a:blip r:embed="rId5"/>
          <a:stretch>
            <a:fillRect/>
          </a:stretch>
        </p:blipFill>
        <p:spPr>
          <a:xfrm>
            <a:off x="9537700" y="1822450"/>
            <a:ext cx="1801813" cy="1800225"/>
          </a:xfrm>
          <a:prstGeom prst="rect">
            <a:avLst/>
          </a:prstGeom>
          <a:noFill/>
          <a:ln w="9525">
            <a:noFill/>
          </a:ln>
        </p:spPr>
      </p:pic>
      <p:pic>
        <p:nvPicPr>
          <p:cNvPr id="16420" name="图片 67" descr="应用"/>
          <p:cNvPicPr>
            <a:picLocks noChangeAspect="1"/>
          </p:cNvPicPr>
          <p:nvPr/>
        </p:nvPicPr>
        <p:blipFill>
          <a:blip r:embed="rId6"/>
          <a:stretch>
            <a:fillRect/>
          </a:stretch>
        </p:blipFill>
        <p:spPr>
          <a:xfrm>
            <a:off x="10461625" y="2586038"/>
            <a:ext cx="412750" cy="414337"/>
          </a:xfrm>
          <a:prstGeom prst="rect">
            <a:avLst/>
          </a:prstGeom>
          <a:noFill/>
          <a:ln w="9525">
            <a:noFill/>
          </a:ln>
        </p:spPr>
      </p:pic>
      <p:pic>
        <p:nvPicPr>
          <p:cNvPr id="16421" name="图片 68" descr="应用 (1)"/>
          <p:cNvPicPr>
            <a:picLocks noChangeAspect="1"/>
          </p:cNvPicPr>
          <p:nvPr/>
        </p:nvPicPr>
        <p:blipFill>
          <a:blip r:embed="rId7"/>
          <a:stretch>
            <a:fillRect/>
          </a:stretch>
        </p:blipFill>
        <p:spPr>
          <a:xfrm>
            <a:off x="9934575" y="2568575"/>
            <a:ext cx="430213" cy="431800"/>
          </a:xfrm>
          <a:prstGeom prst="rect">
            <a:avLst/>
          </a:prstGeom>
          <a:noFill/>
          <a:ln w="9525">
            <a:noFill/>
          </a:ln>
        </p:spPr>
      </p:pic>
      <p:grpSp>
        <p:nvGrpSpPr>
          <p:cNvPr id="16422" name="组合 69"/>
          <p:cNvGrpSpPr/>
          <p:nvPr/>
        </p:nvGrpSpPr>
        <p:grpSpPr>
          <a:xfrm>
            <a:off x="9532938" y="3960813"/>
            <a:ext cx="1781175" cy="1781175"/>
            <a:chOff x="14607" y="5614"/>
            <a:chExt cx="2804" cy="2804"/>
          </a:xfrm>
        </p:grpSpPr>
        <p:pic>
          <p:nvPicPr>
            <p:cNvPr id="16425" name="图片 70" descr="009房子-3"/>
            <p:cNvPicPr>
              <a:picLocks noChangeAspect="1"/>
            </p:cNvPicPr>
            <p:nvPr/>
          </p:nvPicPr>
          <p:blipFill>
            <a:blip r:embed="rId8"/>
            <a:stretch>
              <a:fillRect/>
            </a:stretch>
          </p:blipFill>
          <p:spPr>
            <a:xfrm>
              <a:off x="14607" y="5614"/>
              <a:ext cx="2804" cy="2804"/>
            </a:xfrm>
            <a:prstGeom prst="rect">
              <a:avLst/>
            </a:prstGeom>
            <a:noFill/>
            <a:ln w="9525">
              <a:noFill/>
            </a:ln>
          </p:spPr>
        </p:pic>
        <p:sp>
          <p:nvSpPr>
            <p:cNvPr id="72" name="矩形 71"/>
            <p:cNvSpPr/>
            <p:nvPr/>
          </p:nvSpPr>
          <p:spPr>
            <a:xfrm>
              <a:off x="15402" y="6881"/>
              <a:ext cx="667" cy="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73" name="database_159266"/>
          <p:cNvSpPr>
            <a:spLocks noChangeAspect="1"/>
          </p:cNvSpPr>
          <p:nvPr/>
        </p:nvSpPr>
        <p:spPr bwMode="auto">
          <a:xfrm>
            <a:off x="10188575" y="4994275"/>
            <a:ext cx="498475" cy="427038"/>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 name="connsiteX68" fmla="*/ 325000 h 606722"/>
              <a:gd name="connsiteY68" fmla="*/ 325000 h 606722"/>
              <a:gd name="connsiteX69" fmla="*/ 325000 h 606722"/>
              <a:gd name="connsiteY69" fmla="*/ 325000 h 606722"/>
              <a:gd name="connsiteX70" fmla="*/ 325000 h 606722"/>
              <a:gd name="connsiteY70" fmla="*/ 325000 h 606722"/>
              <a:gd name="connsiteX71" fmla="*/ 325000 h 606722"/>
              <a:gd name="connsiteY71" fmla="*/ 325000 h 606722"/>
              <a:gd name="connsiteX72" fmla="*/ 325000 h 606722"/>
              <a:gd name="connsiteY72" fmla="*/ 325000 h 606722"/>
              <a:gd name="connsiteX73" fmla="*/ 325000 h 606722"/>
              <a:gd name="connsiteY73" fmla="*/ 325000 h 606722"/>
              <a:gd name="connsiteX74" fmla="*/ 325000 h 606722"/>
              <a:gd name="connsiteY74" fmla="*/ 325000 h 606722"/>
              <a:gd name="connsiteX75" fmla="*/ 325000 h 606722"/>
              <a:gd name="connsiteY75" fmla="*/ 325000 h 606722"/>
              <a:gd name="connsiteX76" fmla="*/ 325000 h 606722"/>
              <a:gd name="connsiteY76" fmla="*/ 325000 h 606722"/>
              <a:gd name="connsiteX77" fmla="*/ 325000 h 606722"/>
              <a:gd name="connsiteY77" fmla="*/ 325000 h 606722"/>
              <a:gd name="connsiteX78" fmla="*/ 325000 h 606722"/>
              <a:gd name="connsiteY78" fmla="*/ 325000 h 606722"/>
              <a:gd name="connsiteX79" fmla="*/ 325000 h 606722"/>
              <a:gd name="connsiteY79" fmla="*/ 325000 h 606722"/>
              <a:gd name="connsiteX80" fmla="*/ 325000 h 606722"/>
              <a:gd name="connsiteY80" fmla="*/ 325000 h 606722"/>
              <a:gd name="connsiteX81" fmla="*/ 325000 h 606722"/>
              <a:gd name="connsiteY81" fmla="*/ 325000 h 606722"/>
              <a:gd name="connsiteX82" fmla="*/ 325000 h 606722"/>
              <a:gd name="connsiteY82" fmla="*/ 325000 h 606722"/>
              <a:gd name="connsiteX83" fmla="*/ 325000 h 606722"/>
              <a:gd name="connsiteY83" fmla="*/ 325000 h 606722"/>
              <a:gd name="connsiteX84" fmla="*/ 325000 h 606722"/>
              <a:gd name="connsiteY84" fmla="*/ 325000 h 606722"/>
              <a:gd name="connsiteX85" fmla="*/ 325000 h 606722"/>
              <a:gd name="connsiteY85" fmla="*/ 325000 h 606722"/>
              <a:gd name="connsiteX86" fmla="*/ 325000 h 606722"/>
              <a:gd name="connsiteY86" fmla="*/ 325000 h 606722"/>
              <a:gd name="connsiteX87" fmla="*/ 325000 h 606722"/>
              <a:gd name="connsiteY87" fmla="*/ 325000 h 606722"/>
              <a:gd name="connsiteX88" fmla="*/ 325000 h 606722"/>
              <a:gd name="connsiteY88" fmla="*/ 325000 h 606722"/>
              <a:gd name="connsiteX89" fmla="*/ 325000 h 606722"/>
              <a:gd name="connsiteY89" fmla="*/ 325000 h 606722"/>
              <a:gd name="connsiteX90" fmla="*/ 325000 h 606722"/>
              <a:gd name="connsiteY90" fmla="*/ 325000 h 606722"/>
              <a:gd name="connsiteX91" fmla="*/ 325000 h 606722"/>
              <a:gd name="connsiteY91" fmla="*/ 325000 h 606722"/>
              <a:gd name="connsiteX92" fmla="*/ 325000 h 606722"/>
              <a:gd name="connsiteY92" fmla="*/ 325000 h 606722"/>
              <a:gd name="connsiteX93" fmla="*/ 325000 h 606722"/>
              <a:gd name="connsiteY93" fmla="*/ 325000 h 606722"/>
              <a:gd name="connsiteX94" fmla="*/ 325000 h 606722"/>
              <a:gd name="connsiteY94" fmla="*/ 325000 h 606722"/>
              <a:gd name="connsiteX95" fmla="*/ 325000 h 606722"/>
              <a:gd name="connsiteY95" fmla="*/ 325000 h 606722"/>
              <a:gd name="connsiteX96" fmla="*/ 325000 h 606722"/>
              <a:gd name="connsiteY96" fmla="*/ 325000 h 606722"/>
              <a:gd name="connsiteX97" fmla="*/ 325000 h 606722"/>
              <a:gd name="connsiteY97" fmla="*/ 325000 h 606722"/>
              <a:gd name="connsiteX98" fmla="*/ 325000 h 606722"/>
              <a:gd name="connsiteY98" fmla="*/ 325000 h 606722"/>
              <a:gd name="connsiteX99" fmla="*/ 325000 h 606722"/>
              <a:gd name="connsiteY99" fmla="*/ 325000 h 606722"/>
              <a:gd name="connsiteX100" fmla="*/ 325000 h 606722"/>
              <a:gd name="connsiteY100"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80330" h="496781">
                <a:moveTo>
                  <a:pt x="236734" y="335821"/>
                </a:moveTo>
                <a:lnTo>
                  <a:pt x="298223" y="335821"/>
                </a:lnTo>
                <a:cubicBezTo>
                  <a:pt x="306321" y="335821"/>
                  <a:pt x="312817" y="342323"/>
                  <a:pt x="312817" y="350428"/>
                </a:cubicBezTo>
                <a:cubicBezTo>
                  <a:pt x="312817" y="358533"/>
                  <a:pt x="306321" y="365035"/>
                  <a:pt x="298223" y="365035"/>
                </a:cubicBezTo>
                <a:lnTo>
                  <a:pt x="236734" y="365035"/>
                </a:lnTo>
                <a:cubicBezTo>
                  <a:pt x="228725" y="365035"/>
                  <a:pt x="222140" y="358533"/>
                  <a:pt x="222140" y="350428"/>
                </a:cubicBezTo>
                <a:cubicBezTo>
                  <a:pt x="222140" y="342323"/>
                  <a:pt x="228725" y="335821"/>
                  <a:pt x="236734" y="335821"/>
                </a:cubicBezTo>
                <a:close/>
                <a:moveTo>
                  <a:pt x="125818" y="335045"/>
                </a:moveTo>
                <a:cubicBezTo>
                  <a:pt x="134353" y="335045"/>
                  <a:pt x="141272" y="341933"/>
                  <a:pt x="141272" y="350429"/>
                </a:cubicBezTo>
                <a:cubicBezTo>
                  <a:pt x="141272" y="358925"/>
                  <a:pt x="134353" y="365813"/>
                  <a:pt x="125818" y="365813"/>
                </a:cubicBezTo>
                <a:cubicBezTo>
                  <a:pt x="117283" y="365813"/>
                  <a:pt x="110364" y="358925"/>
                  <a:pt x="110364" y="350429"/>
                </a:cubicBezTo>
                <a:cubicBezTo>
                  <a:pt x="110364" y="341933"/>
                  <a:pt x="117283" y="335045"/>
                  <a:pt x="125818" y="335045"/>
                </a:cubicBezTo>
                <a:close/>
                <a:moveTo>
                  <a:pt x="475800" y="326672"/>
                </a:moveTo>
                <a:cubicBezTo>
                  <a:pt x="479517" y="326827"/>
                  <a:pt x="483167" y="328382"/>
                  <a:pt x="485882" y="331314"/>
                </a:cubicBezTo>
                <a:lnTo>
                  <a:pt x="516597" y="364988"/>
                </a:lnTo>
                <a:cubicBezTo>
                  <a:pt x="521761" y="370585"/>
                  <a:pt x="521761" y="378937"/>
                  <a:pt x="516597" y="384534"/>
                </a:cubicBezTo>
                <a:lnTo>
                  <a:pt x="485971" y="418030"/>
                </a:lnTo>
                <a:cubicBezTo>
                  <a:pt x="483034" y="421229"/>
                  <a:pt x="479116" y="422828"/>
                  <a:pt x="475199" y="422828"/>
                </a:cubicBezTo>
                <a:cubicBezTo>
                  <a:pt x="471638" y="422828"/>
                  <a:pt x="468077" y="421495"/>
                  <a:pt x="465317" y="419008"/>
                </a:cubicBezTo>
                <a:cubicBezTo>
                  <a:pt x="459441" y="413588"/>
                  <a:pt x="458907" y="404436"/>
                  <a:pt x="464427" y="398484"/>
                </a:cubicBezTo>
                <a:lnTo>
                  <a:pt x="472795" y="389243"/>
                </a:lnTo>
                <a:lnTo>
                  <a:pt x="412167" y="389243"/>
                </a:lnTo>
                <a:cubicBezTo>
                  <a:pt x="404065" y="389243"/>
                  <a:pt x="397566" y="382758"/>
                  <a:pt x="397566" y="374672"/>
                </a:cubicBezTo>
                <a:cubicBezTo>
                  <a:pt x="397566" y="366676"/>
                  <a:pt x="404065" y="360101"/>
                  <a:pt x="412167" y="360101"/>
                </a:cubicBezTo>
                <a:lnTo>
                  <a:pt x="472795" y="360101"/>
                </a:lnTo>
                <a:lnTo>
                  <a:pt x="464427" y="350861"/>
                </a:lnTo>
                <a:cubicBezTo>
                  <a:pt x="458907" y="344997"/>
                  <a:pt x="459441" y="335846"/>
                  <a:pt x="465317" y="330426"/>
                </a:cubicBezTo>
                <a:cubicBezTo>
                  <a:pt x="468299" y="327760"/>
                  <a:pt x="472083" y="326516"/>
                  <a:pt x="475800" y="326672"/>
                </a:cubicBezTo>
                <a:close/>
                <a:moveTo>
                  <a:pt x="458014" y="281471"/>
                </a:moveTo>
                <a:cubicBezTo>
                  <a:pt x="406559" y="281471"/>
                  <a:pt x="364719" y="323324"/>
                  <a:pt x="364719" y="374597"/>
                </a:cubicBezTo>
                <a:cubicBezTo>
                  <a:pt x="364719" y="425870"/>
                  <a:pt x="406559" y="467723"/>
                  <a:pt x="458014" y="467723"/>
                </a:cubicBezTo>
                <a:cubicBezTo>
                  <a:pt x="509380" y="467723"/>
                  <a:pt x="551309" y="425870"/>
                  <a:pt x="551309" y="374597"/>
                </a:cubicBezTo>
                <a:cubicBezTo>
                  <a:pt x="551309" y="323324"/>
                  <a:pt x="509380" y="281471"/>
                  <a:pt x="458014" y="281471"/>
                </a:cubicBezTo>
                <a:close/>
                <a:moveTo>
                  <a:pt x="458014" y="252413"/>
                </a:moveTo>
                <a:cubicBezTo>
                  <a:pt x="525493" y="252413"/>
                  <a:pt x="580330" y="307329"/>
                  <a:pt x="580330" y="374597"/>
                </a:cubicBezTo>
                <a:cubicBezTo>
                  <a:pt x="580330" y="442043"/>
                  <a:pt x="525493" y="496781"/>
                  <a:pt x="458014" y="496781"/>
                </a:cubicBezTo>
                <a:cubicBezTo>
                  <a:pt x="390446" y="496781"/>
                  <a:pt x="335609" y="442043"/>
                  <a:pt x="335609" y="374597"/>
                </a:cubicBezTo>
                <a:cubicBezTo>
                  <a:pt x="335609" y="307151"/>
                  <a:pt x="390446" y="252413"/>
                  <a:pt x="458014" y="252413"/>
                </a:cubicBezTo>
                <a:close/>
                <a:moveTo>
                  <a:pt x="236740" y="201535"/>
                </a:moveTo>
                <a:lnTo>
                  <a:pt x="372593" y="201535"/>
                </a:lnTo>
                <a:cubicBezTo>
                  <a:pt x="380605" y="201535"/>
                  <a:pt x="387193" y="208126"/>
                  <a:pt x="387193" y="216142"/>
                </a:cubicBezTo>
                <a:cubicBezTo>
                  <a:pt x="387193" y="224247"/>
                  <a:pt x="380605" y="230749"/>
                  <a:pt x="372593" y="230749"/>
                </a:cubicBezTo>
                <a:lnTo>
                  <a:pt x="236740" y="230749"/>
                </a:lnTo>
                <a:cubicBezTo>
                  <a:pt x="228728" y="230749"/>
                  <a:pt x="222140" y="224247"/>
                  <a:pt x="222140" y="216142"/>
                </a:cubicBezTo>
                <a:cubicBezTo>
                  <a:pt x="222140" y="208126"/>
                  <a:pt x="228728" y="201535"/>
                  <a:pt x="236740" y="201535"/>
                </a:cubicBezTo>
                <a:close/>
                <a:moveTo>
                  <a:pt x="125818" y="200759"/>
                </a:moveTo>
                <a:cubicBezTo>
                  <a:pt x="134353" y="200759"/>
                  <a:pt x="141272" y="207662"/>
                  <a:pt x="141272" y="216178"/>
                </a:cubicBezTo>
                <a:cubicBezTo>
                  <a:pt x="141272" y="224694"/>
                  <a:pt x="134353" y="231597"/>
                  <a:pt x="125818" y="231597"/>
                </a:cubicBezTo>
                <a:cubicBezTo>
                  <a:pt x="117283" y="231597"/>
                  <a:pt x="110364" y="224694"/>
                  <a:pt x="110364" y="216178"/>
                </a:cubicBezTo>
                <a:cubicBezTo>
                  <a:pt x="110364" y="207662"/>
                  <a:pt x="117283" y="200759"/>
                  <a:pt x="125818" y="200759"/>
                </a:cubicBezTo>
                <a:close/>
                <a:moveTo>
                  <a:pt x="236740" y="67390"/>
                </a:moveTo>
                <a:lnTo>
                  <a:pt x="372415" y="67390"/>
                </a:lnTo>
                <a:cubicBezTo>
                  <a:pt x="380516" y="67390"/>
                  <a:pt x="387193" y="73876"/>
                  <a:pt x="387193" y="81962"/>
                </a:cubicBezTo>
                <a:cubicBezTo>
                  <a:pt x="387193" y="89959"/>
                  <a:pt x="380605" y="96534"/>
                  <a:pt x="372593" y="96534"/>
                </a:cubicBezTo>
                <a:lnTo>
                  <a:pt x="236740" y="96534"/>
                </a:lnTo>
                <a:cubicBezTo>
                  <a:pt x="228728" y="96534"/>
                  <a:pt x="222140" y="89959"/>
                  <a:pt x="222140" y="81962"/>
                </a:cubicBezTo>
                <a:cubicBezTo>
                  <a:pt x="222140" y="73876"/>
                  <a:pt x="228728" y="67390"/>
                  <a:pt x="236740" y="67390"/>
                </a:cubicBezTo>
                <a:close/>
                <a:moveTo>
                  <a:pt x="125818" y="66473"/>
                </a:moveTo>
                <a:cubicBezTo>
                  <a:pt x="134353" y="66473"/>
                  <a:pt x="141272" y="73376"/>
                  <a:pt x="141272" y="81892"/>
                </a:cubicBezTo>
                <a:cubicBezTo>
                  <a:pt x="141272" y="90408"/>
                  <a:pt x="134353" y="97311"/>
                  <a:pt x="125818" y="97311"/>
                </a:cubicBezTo>
                <a:cubicBezTo>
                  <a:pt x="117283" y="97311"/>
                  <a:pt x="110364" y="90408"/>
                  <a:pt x="110364" y="81892"/>
                </a:cubicBezTo>
                <a:cubicBezTo>
                  <a:pt x="110364" y="73376"/>
                  <a:pt x="117283" y="66473"/>
                  <a:pt x="125818" y="66473"/>
                </a:cubicBezTo>
                <a:close/>
                <a:moveTo>
                  <a:pt x="81171" y="29326"/>
                </a:moveTo>
                <a:cubicBezTo>
                  <a:pt x="52512" y="29326"/>
                  <a:pt x="29104" y="52609"/>
                  <a:pt x="29104" y="81313"/>
                </a:cubicBezTo>
                <a:lnTo>
                  <a:pt x="29104" y="82469"/>
                </a:lnTo>
                <a:cubicBezTo>
                  <a:pt x="29104" y="111173"/>
                  <a:pt x="52512" y="134545"/>
                  <a:pt x="81171" y="134545"/>
                </a:cubicBezTo>
                <a:lnTo>
                  <a:pt x="81527" y="134545"/>
                </a:lnTo>
                <a:lnTo>
                  <a:pt x="401226" y="134545"/>
                </a:lnTo>
                <a:lnTo>
                  <a:pt x="401582" y="134545"/>
                </a:lnTo>
                <a:cubicBezTo>
                  <a:pt x="430330" y="134545"/>
                  <a:pt x="453738" y="111173"/>
                  <a:pt x="453738" y="82469"/>
                </a:cubicBezTo>
                <a:lnTo>
                  <a:pt x="453738" y="81313"/>
                </a:lnTo>
                <a:cubicBezTo>
                  <a:pt x="453738" y="52609"/>
                  <a:pt x="430330" y="29326"/>
                  <a:pt x="401582" y="29326"/>
                </a:cubicBezTo>
                <a:close/>
                <a:moveTo>
                  <a:pt x="81438" y="0"/>
                </a:moveTo>
                <a:lnTo>
                  <a:pt x="401849" y="0"/>
                </a:lnTo>
                <a:cubicBezTo>
                  <a:pt x="446618" y="0"/>
                  <a:pt x="483020" y="36435"/>
                  <a:pt x="483020" y="81047"/>
                </a:cubicBezTo>
                <a:lnTo>
                  <a:pt x="483020" y="82291"/>
                </a:lnTo>
                <a:cubicBezTo>
                  <a:pt x="483020" y="109840"/>
                  <a:pt x="469136" y="134189"/>
                  <a:pt x="448042" y="148852"/>
                </a:cubicBezTo>
                <a:cubicBezTo>
                  <a:pt x="469136" y="163515"/>
                  <a:pt x="483020" y="187954"/>
                  <a:pt x="483020" y="215592"/>
                </a:cubicBezTo>
                <a:cubicBezTo>
                  <a:pt x="483020" y="223590"/>
                  <a:pt x="476523" y="230344"/>
                  <a:pt x="468424" y="230344"/>
                </a:cubicBezTo>
                <a:cubicBezTo>
                  <a:pt x="460324" y="230344"/>
                  <a:pt x="453827" y="224212"/>
                  <a:pt x="453827" y="216125"/>
                </a:cubicBezTo>
                <a:cubicBezTo>
                  <a:pt x="453827" y="186799"/>
                  <a:pt x="430330" y="163338"/>
                  <a:pt x="401404" y="163338"/>
                </a:cubicBezTo>
                <a:lnTo>
                  <a:pt x="81527" y="163338"/>
                </a:lnTo>
                <a:cubicBezTo>
                  <a:pt x="52601" y="163338"/>
                  <a:pt x="29104" y="186799"/>
                  <a:pt x="29104" y="215680"/>
                </a:cubicBezTo>
                <a:cubicBezTo>
                  <a:pt x="29104" y="245095"/>
                  <a:pt x="52601" y="268556"/>
                  <a:pt x="81527" y="268556"/>
                </a:cubicBezTo>
                <a:lnTo>
                  <a:pt x="325217" y="268556"/>
                </a:lnTo>
                <a:cubicBezTo>
                  <a:pt x="333228" y="268556"/>
                  <a:pt x="339814" y="275044"/>
                  <a:pt x="339814" y="283131"/>
                </a:cubicBezTo>
                <a:cubicBezTo>
                  <a:pt x="339814" y="291129"/>
                  <a:pt x="333228" y="297705"/>
                  <a:pt x="325217" y="297705"/>
                </a:cubicBezTo>
                <a:lnTo>
                  <a:pt x="81527" y="297705"/>
                </a:lnTo>
                <a:cubicBezTo>
                  <a:pt x="52601" y="297705"/>
                  <a:pt x="29104" y="321166"/>
                  <a:pt x="29104" y="350048"/>
                </a:cubicBezTo>
                <a:cubicBezTo>
                  <a:pt x="29104" y="379463"/>
                  <a:pt x="52601" y="402924"/>
                  <a:pt x="81527" y="402924"/>
                </a:cubicBezTo>
                <a:lnTo>
                  <a:pt x="300653" y="402924"/>
                </a:lnTo>
                <a:cubicBezTo>
                  <a:pt x="308663" y="402924"/>
                  <a:pt x="315249" y="409411"/>
                  <a:pt x="315249" y="417498"/>
                </a:cubicBezTo>
                <a:cubicBezTo>
                  <a:pt x="315249" y="425496"/>
                  <a:pt x="308663" y="432072"/>
                  <a:pt x="300653" y="432072"/>
                </a:cubicBezTo>
                <a:lnTo>
                  <a:pt x="81527" y="432072"/>
                </a:lnTo>
                <a:cubicBezTo>
                  <a:pt x="36580" y="432072"/>
                  <a:pt x="0" y="395548"/>
                  <a:pt x="0" y="350670"/>
                </a:cubicBezTo>
                <a:cubicBezTo>
                  <a:pt x="0" y="322588"/>
                  <a:pt x="14063" y="298060"/>
                  <a:pt x="35423" y="282953"/>
                </a:cubicBezTo>
                <a:cubicBezTo>
                  <a:pt x="14241" y="268290"/>
                  <a:pt x="267" y="243851"/>
                  <a:pt x="267" y="216125"/>
                </a:cubicBezTo>
                <a:cubicBezTo>
                  <a:pt x="267" y="188221"/>
                  <a:pt x="14241" y="163693"/>
                  <a:pt x="35423" y="148852"/>
                </a:cubicBezTo>
                <a:cubicBezTo>
                  <a:pt x="14152" y="134278"/>
                  <a:pt x="267" y="109840"/>
                  <a:pt x="267" y="82291"/>
                </a:cubicBezTo>
                <a:lnTo>
                  <a:pt x="267" y="81047"/>
                </a:lnTo>
                <a:cubicBezTo>
                  <a:pt x="267" y="36435"/>
                  <a:pt x="36669" y="0"/>
                  <a:pt x="81438" y="0"/>
                </a:cubicBezTo>
                <a:close/>
              </a:path>
            </a:pathLst>
          </a:custGeom>
          <a:solidFill>
            <a:srgbClr val="0070C0"/>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
        <p:nvSpPr>
          <p:cNvPr id="74" name="server-with-email-outline_32261"/>
          <p:cNvSpPr>
            <a:spLocks noChangeAspect="1"/>
          </p:cNvSpPr>
          <p:nvPr/>
        </p:nvSpPr>
        <p:spPr bwMode="auto">
          <a:xfrm>
            <a:off x="10225088" y="4451350"/>
            <a:ext cx="522288" cy="460375"/>
          </a:xfrm>
          <a:custGeom>
            <a:avLst/>
            <a:gdLst>
              <a:gd name="T0" fmla="*/ 1978 w 6561"/>
              <a:gd name="T1" fmla="*/ 3790 h 5777"/>
              <a:gd name="T2" fmla="*/ 542 w 6561"/>
              <a:gd name="T3" fmla="*/ 4204 h 5777"/>
              <a:gd name="T4" fmla="*/ 1808 w 6561"/>
              <a:gd name="T5" fmla="*/ 844 h 5777"/>
              <a:gd name="T6" fmla="*/ 1808 w 6561"/>
              <a:gd name="T7" fmla="*/ 577 h 5777"/>
              <a:gd name="T8" fmla="*/ 1808 w 6561"/>
              <a:gd name="T9" fmla="*/ 844 h 5777"/>
              <a:gd name="T10" fmla="*/ 2810 w 6561"/>
              <a:gd name="T11" fmla="*/ 710 h 5777"/>
              <a:gd name="T12" fmla="*/ 2543 w 6561"/>
              <a:gd name="T13" fmla="*/ 710 h 5777"/>
              <a:gd name="T14" fmla="*/ 2976 w 6561"/>
              <a:gd name="T15" fmla="*/ 2825 h 5777"/>
              <a:gd name="T16" fmla="*/ 542 w 6561"/>
              <a:gd name="T17" fmla="*/ 2702 h 5777"/>
              <a:gd name="T18" fmla="*/ 1979 w 6561"/>
              <a:gd name="T19" fmla="*/ 3116 h 5777"/>
              <a:gd name="T20" fmla="*/ 2976 w 6561"/>
              <a:gd name="T21" fmla="*/ 2825 h 5777"/>
              <a:gd name="T22" fmla="*/ 322 w 6561"/>
              <a:gd name="T23" fmla="*/ 3335 h 5777"/>
              <a:gd name="T24" fmla="*/ 1978 w 6561"/>
              <a:gd name="T25" fmla="*/ 3571 h 5777"/>
              <a:gd name="T26" fmla="*/ 322 w 6561"/>
              <a:gd name="T27" fmla="*/ 4423 h 5777"/>
              <a:gd name="T28" fmla="*/ 1978 w 6561"/>
              <a:gd name="T29" fmla="*/ 4887 h 5777"/>
              <a:gd name="T30" fmla="*/ 0 w 6561"/>
              <a:gd name="T31" fmla="*/ 0 h 5777"/>
              <a:gd name="T32" fmla="*/ 3481 w 6561"/>
              <a:gd name="T33" fmla="*/ 2825 h 5777"/>
              <a:gd name="T34" fmla="*/ 3195 w 6561"/>
              <a:gd name="T35" fmla="*/ 2483 h 5777"/>
              <a:gd name="T36" fmla="*/ 322 w 6561"/>
              <a:gd name="T37" fmla="*/ 3335 h 5777"/>
              <a:gd name="T38" fmla="*/ 2676 w 6561"/>
              <a:gd name="T39" fmla="*/ 1063 h 5777"/>
              <a:gd name="T40" fmla="*/ 2676 w 6561"/>
              <a:gd name="T41" fmla="*/ 357 h 5777"/>
              <a:gd name="T42" fmla="*/ 1455 w 6561"/>
              <a:gd name="T43" fmla="*/ 710 h 5777"/>
              <a:gd name="T44" fmla="*/ 2161 w 6561"/>
              <a:gd name="T45" fmla="*/ 710 h 5777"/>
              <a:gd name="T46" fmla="*/ 1455 w 6561"/>
              <a:gd name="T47" fmla="*/ 710 h 5777"/>
              <a:gd name="T48" fmla="*/ 3195 w 6561"/>
              <a:gd name="T49" fmla="*/ 2232 h 5777"/>
              <a:gd name="T50" fmla="*/ 322 w 6561"/>
              <a:gd name="T51" fmla="*/ 1380 h 5777"/>
              <a:gd name="T52" fmla="*/ 542 w 6561"/>
              <a:gd name="T53" fmla="*/ 1599 h 5777"/>
              <a:gd name="T54" fmla="*/ 2976 w 6561"/>
              <a:gd name="T55" fmla="*/ 2013 h 5777"/>
              <a:gd name="T56" fmla="*/ 542 w 6561"/>
              <a:gd name="T57" fmla="*/ 1599 h 5777"/>
              <a:gd name="T58" fmla="*/ 2810 w 6561"/>
              <a:gd name="T59" fmla="*/ 1848 h 5777"/>
              <a:gd name="T60" fmla="*/ 2477 w 6561"/>
              <a:gd name="T61" fmla="*/ 1733 h 5777"/>
              <a:gd name="T62" fmla="*/ 6561 w 6561"/>
              <a:gd name="T63" fmla="*/ 3367 h 5777"/>
              <a:gd name="T64" fmla="*/ 6279 w 6561"/>
              <a:gd name="T65" fmla="*/ 5777 h 5777"/>
              <a:gd name="T66" fmla="*/ 2220 w 6561"/>
              <a:gd name="T67" fmla="*/ 5495 h 5777"/>
              <a:gd name="T68" fmla="*/ 2502 w 6561"/>
              <a:gd name="T69" fmla="*/ 3085 h 5777"/>
              <a:gd name="T70" fmla="*/ 6561 w 6561"/>
              <a:gd name="T71" fmla="*/ 3367 h 5777"/>
              <a:gd name="T72" fmla="*/ 4401 w 6561"/>
              <a:gd name="T73" fmla="*/ 4471 h 5777"/>
              <a:gd name="T74" fmla="*/ 2671 w 6561"/>
              <a:gd name="T75" fmla="*/ 3327 h 5777"/>
              <a:gd name="T76" fmla="*/ 6319 w 6561"/>
              <a:gd name="T77" fmla="*/ 3428 h 5777"/>
              <a:gd name="T78" fmla="*/ 2462 w 6561"/>
              <a:gd name="T79" fmla="*/ 3479 h 5777"/>
              <a:gd name="T80" fmla="*/ 2502 w 6561"/>
              <a:gd name="T81" fmla="*/ 5535 h 5777"/>
              <a:gd name="T82" fmla="*/ 6319 w 6561"/>
              <a:gd name="T83" fmla="*/ 5495 h 5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61" h="5777">
                <a:moveTo>
                  <a:pt x="542" y="3790"/>
                </a:moveTo>
                <a:lnTo>
                  <a:pt x="1978" y="3790"/>
                </a:lnTo>
                <a:lnTo>
                  <a:pt x="1978" y="4204"/>
                </a:lnTo>
                <a:lnTo>
                  <a:pt x="542" y="4204"/>
                </a:lnTo>
                <a:lnTo>
                  <a:pt x="542" y="3790"/>
                </a:lnTo>
                <a:close/>
                <a:moveTo>
                  <a:pt x="1808" y="844"/>
                </a:moveTo>
                <a:cubicBezTo>
                  <a:pt x="1882" y="844"/>
                  <a:pt x="1942" y="784"/>
                  <a:pt x="1942" y="710"/>
                </a:cubicBezTo>
                <a:cubicBezTo>
                  <a:pt x="1942" y="637"/>
                  <a:pt x="1882" y="577"/>
                  <a:pt x="1808" y="577"/>
                </a:cubicBezTo>
                <a:cubicBezTo>
                  <a:pt x="1734" y="577"/>
                  <a:pt x="1674" y="637"/>
                  <a:pt x="1674" y="710"/>
                </a:cubicBezTo>
                <a:cubicBezTo>
                  <a:pt x="1674" y="784"/>
                  <a:pt x="1734" y="844"/>
                  <a:pt x="1808" y="844"/>
                </a:cubicBezTo>
                <a:close/>
                <a:moveTo>
                  <a:pt x="2676" y="844"/>
                </a:moveTo>
                <a:cubicBezTo>
                  <a:pt x="2750" y="844"/>
                  <a:pt x="2810" y="784"/>
                  <a:pt x="2810" y="710"/>
                </a:cubicBezTo>
                <a:cubicBezTo>
                  <a:pt x="2810" y="637"/>
                  <a:pt x="2750" y="577"/>
                  <a:pt x="2676" y="577"/>
                </a:cubicBezTo>
                <a:cubicBezTo>
                  <a:pt x="2603" y="577"/>
                  <a:pt x="2543" y="637"/>
                  <a:pt x="2543" y="710"/>
                </a:cubicBezTo>
                <a:cubicBezTo>
                  <a:pt x="2543" y="784"/>
                  <a:pt x="2603" y="844"/>
                  <a:pt x="2676" y="844"/>
                </a:cubicBezTo>
                <a:close/>
                <a:moveTo>
                  <a:pt x="2976" y="2825"/>
                </a:moveTo>
                <a:lnTo>
                  <a:pt x="2976" y="2702"/>
                </a:lnTo>
                <a:lnTo>
                  <a:pt x="542" y="2702"/>
                </a:lnTo>
                <a:lnTo>
                  <a:pt x="542" y="3116"/>
                </a:lnTo>
                <a:lnTo>
                  <a:pt x="1979" y="3116"/>
                </a:lnTo>
                <a:cubicBezTo>
                  <a:pt x="1988" y="2954"/>
                  <a:pt x="2120" y="2825"/>
                  <a:pt x="2284" y="2825"/>
                </a:cubicBezTo>
                <a:lnTo>
                  <a:pt x="2976" y="2825"/>
                </a:lnTo>
                <a:lnTo>
                  <a:pt x="2976" y="2825"/>
                </a:lnTo>
                <a:close/>
                <a:moveTo>
                  <a:pt x="322" y="3335"/>
                </a:moveTo>
                <a:lnTo>
                  <a:pt x="1978" y="3335"/>
                </a:lnTo>
                <a:lnTo>
                  <a:pt x="1978" y="3571"/>
                </a:lnTo>
                <a:lnTo>
                  <a:pt x="322" y="3571"/>
                </a:lnTo>
                <a:lnTo>
                  <a:pt x="322" y="4423"/>
                </a:lnTo>
                <a:lnTo>
                  <a:pt x="1978" y="4423"/>
                </a:lnTo>
                <a:lnTo>
                  <a:pt x="1978" y="4887"/>
                </a:lnTo>
                <a:lnTo>
                  <a:pt x="0" y="4887"/>
                </a:lnTo>
                <a:lnTo>
                  <a:pt x="0" y="0"/>
                </a:lnTo>
                <a:lnTo>
                  <a:pt x="3481" y="0"/>
                </a:lnTo>
                <a:lnTo>
                  <a:pt x="3481" y="2825"/>
                </a:lnTo>
                <a:lnTo>
                  <a:pt x="3195" y="2825"/>
                </a:lnTo>
                <a:lnTo>
                  <a:pt x="3195" y="2483"/>
                </a:lnTo>
                <a:lnTo>
                  <a:pt x="322" y="2483"/>
                </a:lnTo>
                <a:lnTo>
                  <a:pt x="322" y="3335"/>
                </a:lnTo>
                <a:close/>
                <a:moveTo>
                  <a:pt x="2323" y="710"/>
                </a:moveTo>
                <a:cubicBezTo>
                  <a:pt x="2323" y="905"/>
                  <a:pt x="2482" y="1063"/>
                  <a:pt x="2676" y="1063"/>
                </a:cubicBezTo>
                <a:cubicBezTo>
                  <a:pt x="2871" y="1063"/>
                  <a:pt x="3029" y="905"/>
                  <a:pt x="3029" y="710"/>
                </a:cubicBezTo>
                <a:cubicBezTo>
                  <a:pt x="3029" y="516"/>
                  <a:pt x="2871" y="357"/>
                  <a:pt x="2676" y="357"/>
                </a:cubicBezTo>
                <a:cubicBezTo>
                  <a:pt x="2482" y="357"/>
                  <a:pt x="2323" y="516"/>
                  <a:pt x="2323" y="710"/>
                </a:cubicBezTo>
                <a:close/>
                <a:moveTo>
                  <a:pt x="1455" y="710"/>
                </a:moveTo>
                <a:cubicBezTo>
                  <a:pt x="1455" y="905"/>
                  <a:pt x="1613" y="1063"/>
                  <a:pt x="1808" y="1063"/>
                </a:cubicBezTo>
                <a:cubicBezTo>
                  <a:pt x="2002" y="1063"/>
                  <a:pt x="2161" y="905"/>
                  <a:pt x="2161" y="710"/>
                </a:cubicBezTo>
                <a:cubicBezTo>
                  <a:pt x="2161" y="516"/>
                  <a:pt x="2002" y="357"/>
                  <a:pt x="1808" y="357"/>
                </a:cubicBezTo>
                <a:cubicBezTo>
                  <a:pt x="1613" y="357"/>
                  <a:pt x="1455" y="516"/>
                  <a:pt x="1455" y="710"/>
                </a:cubicBezTo>
                <a:close/>
                <a:moveTo>
                  <a:pt x="322" y="2232"/>
                </a:moveTo>
                <a:lnTo>
                  <a:pt x="3195" y="2232"/>
                </a:lnTo>
                <a:lnTo>
                  <a:pt x="3195" y="1380"/>
                </a:lnTo>
                <a:lnTo>
                  <a:pt x="322" y="1380"/>
                </a:lnTo>
                <a:lnTo>
                  <a:pt x="322" y="2232"/>
                </a:lnTo>
                <a:close/>
                <a:moveTo>
                  <a:pt x="542" y="1599"/>
                </a:moveTo>
                <a:lnTo>
                  <a:pt x="2976" y="1599"/>
                </a:lnTo>
                <a:lnTo>
                  <a:pt x="2976" y="2013"/>
                </a:lnTo>
                <a:lnTo>
                  <a:pt x="542" y="2013"/>
                </a:lnTo>
                <a:lnTo>
                  <a:pt x="542" y="1599"/>
                </a:lnTo>
                <a:close/>
                <a:moveTo>
                  <a:pt x="2477" y="1848"/>
                </a:moveTo>
                <a:lnTo>
                  <a:pt x="2810" y="1848"/>
                </a:lnTo>
                <a:lnTo>
                  <a:pt x="2810" y="1733"/>
                </a:lnTo>
                <a:lnTo>
                  <a:pt x="2477" y="1733"/>
                </a:lnTo>
                <a:lnTo>
                  <a:pt x="2477" y="1848"/>
                </a:lnTo>
                <a:close/>
                <a:moveTo>
                  <a:pt x="6561" y="3367"/>
                </a:moveTo>
                <a:lnTo>
                  <a:pt x="6561" y="5495"/>
                </a:lnTo>
                <a:cubicBezTo>
                  <a:pt x="6561" y="5651"/>
                  <a:pt x="6435" y="5777"/>
                  <a:pt x="6279" y="5777"/>
                </a:cubicBezTo>
                <a:lnTo>
                  <a:pt x="2502" y="5777"/>
                </a:lnTo>
                <a:cubicBezTo>
                  <a:pt x="2346" y="5777"/>
                  <a:pt x="2220" y="5651"/>
                  <a:pt x="2220" y="5495"/>
                </a:cubicBezTo>
                <a:lnTo>
                  <a:pt x="2220" y="3367"/>
                </a:lnTo>
                <a:cubicBezTo>
                  <a:pt x="2220" y="3211"/>
                  <a:pt x="2346" y="3085"/>
                  <a:pt x="2502" y="3085"/>
                </a:cubicBezTo>
                <a:lnTo>
                  <a:pt x="6279" y="3085"/>
                </a:lnTo>
                <a:cubicBezTo>
                  <a:pt x="6435" y="3085"/>
                  <a:pt x="6561" y="3211"/>
                  <a:pt x="6561" y="3367"/>
                </a:cubicBezTo>
                <a:close/>
                <a:moveTo>
                  <a:pt x="2671" y="3327"/>
                </a:moveTo>
                <a:lnTo>
                  <a:pt x="4401" y="4471"/>
                </a:lnTo>
                <a:lnTo>
                  <a:pt x="6041" y="3327"/>
                </a:lnTo>
                <a:lnTo>
                  <a:pt x="2671" y="3327"/>
                </a:lnTo>
                <a:close/>
                <a:moveTo>
                  <a:pt x="6319" y="5495"/>
                </a:moveTo>
                <a:lnTo>
                  <a:pt x="6319" y="3428"/>
                </a:lnTo>
                <a:lnTo>
                  <a:pt x="4404" y="4764"/>
                </a:lnTo>
                <a:lnTo>
                  <a:pt x="2462" y="3479"/>
                </a:lnTo>
                <a:lnTo>
                  <a:pt x="2462" y="5495"/>
                </a:lnTo>
                <a:cubicBezTo>
                  <a:pt x="2462" y="5517"/>
                  <a:pt x="2480" y="5535"/>
                  <a:pt x="2502" y="5535"/>
                </a:cubicBezTo>
                <a:lnTo>
                  <a:pt x="6279" y="5535"/>
                </a:lnTo>
                <a:cubicBezTo>
                  <a:pt x="6301" y="5535"/>
                  <a:pt x="6319" y="5517"/>
                  <a:pt x="6319" y="5495"/>
                </a:cubicBezTo>
                <a:close/>
              </a:path>
            </a:pathLst>
          </a:custGeom>
          <a:solidFill>
            <a:srgbClr val="0070C0"/>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a:ea typeface="微软雅黑" panose="020B0503020204020204" pitchFamily="34" charset="-122"/>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2183" y="285908"/>
            <a:ext cx="4653280" cy="53403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fontAlgn="base">
              <a:lnSpc>
                <a:spcPct val="90000"/>
              </a:lnSpc>
            </a:pPr>
            <a:r>
              <a:rPr lang="zh-CN" b="1" dirty="0">
                <a:solidFill>
                  <a:srgbClr val="026EBE"/>
                </a:solidFill>
                <a:latin typeface="微软雅黑" panose="020B0503020204020204" pitchFamily="34" charset="-122"/>
                <a:ea typeface="微软雅黑" panose="020B0503020204020204" pitchFamily="34" charset="-122"/>
                <a:cs typeface="+mj-cs"/>
              </a:rPr>
              <a:t>零信任网络安全基础理念</a:t>
            </a:r>
            <a:endParaRPr lang="zh-CN" b="1" dirty="0">
              <a:solidFill>
                <a:srgbClr val="026EBE"/>
              </a:solidFill>
              <a:latin typeface="微软雅黑" panose="020B0503020204020204" pitchFamily="34" charset="-122"/>
              <a:ea typeface="微软雅黑" panose="020B0503020204020204" pitchFamily="34" charset="-122"/>
              <a:cs typeface="+mj-cs"/>
            </a:endParaRPr>
          </a:p>
        </p:txBody>
      </p:sp>
      <p:pic>
        <p:nvPicPr>
          <p:cNvPr id="42" name="Picture 2" descr="No Tru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770" y="1785337"/>
            <a:ext cx="2627732" cy="2426273"/>
          </a:xfrm>
          <a:prstGeom prst="rect">
            <a:avLst/>
          </a:prstGeom>
          <a:noFill/>
          <a:extLst>
            <a:ext uri="{909E8E84-426E-40DD-AFC4-6F175D3DCCD1}">
              <a14:hiddenFill xmlns:a14="http://schemas.microsoft.com/office/drawing/2010/main">
                <a:solidFill>
                  <a:srgbClr val="FFFFFF"/>
                </a:solidFill>
              </a14:hiddenFill>
            </a:ext>
          </a:extLst>
        </p:spPr>
      </p:pic>
      <p:sp>
        <p:nvSpPr>
          <p:cNvPr id="65" name="矩形 64"/>
          <p:cNvSpPr/>
          <p:nvPr/>
        </p:nvSpPr>
        <p:spPr>
          <a:xfrm>
            <a:off x="765651" y="4663907"/>
            <a:ext cx="2320892" cy="1078950"/>
          </a:xfrm>
          <a:prstGeom prst="rect">
            <a:avLst/>
          </a:prstGeom>
          <a:noFill/>
        </p:spPr>
        <p:txBody>
          <a:bodyPr wrap="none" lIns="91440" tIns="45720" rIns="91440" bIns="45720">
            <a:spAutoFit/>
          </a:bodyPr>
          <a:lstStyle/>
          <a:p>
            <a:pPr algn="ctr">
              <a:lnSpc>
                <a:spcPct val="120000"/>
              </a:lnSpc>
            </a:pPr>
            <a:r>
              <a:rPr lang="en-US" altLang="zh-CN" sz="2800" dirty="0">
                <a:ln w="0"/>
                <a:effectLst>
                  <a:outerShdw blurRad="38100" dist="19050" dir="2700000" algn="tl" rotWithShape="0">
                    <a:schemeClr val="dk1">
                      <a:alpha val="40000"/>
                    </a:schemeClr>
                  </a:outerShdw>
                </a:effectLst>
                <a:latin typeface="+mn-lt"/>
                <a:ea typeface="+mn-ea"/>
                <a:cs typeface="+mn-ea"/>
                <a:sym typeface="+mn-lt"/>
              </a:rPr>
              <a:t>Never Trust, </a:t>
            </a:r>
            <a:endParaRPr lang="en-US" altLang="zh-CN" sz="2800" dirty="0">
              <a:ln w="0"/>
              <a:effectLst>
                <a:outerShdw blurRad="38100" dist="19050" dir="2700000" algn="tl" rotWithShape="0">
                  <a:schemeClr val="dk1">
                    <a:alpha val="40000"/>
                  </a:schemeClr>
                </a:outerShdw>
              </a:effectLst>
              <a:latin typeface="+mn-lt"/>
              <a:ea typeface="+mn-ea"/>
              <a:cs typeface="+mn-ea"/>
              <a:sym typeface="+mn-lt"/>
            </a:endParaRPr>
          </a:p>
          <a:p>
            <a:pPr algn="ctr">
              <a:lnSpc>
                <a:spcPct val="120000"/>
              </a:lnSpc>
            </a:pPr>
            <a:r>
              <a:rPr lang="en-US" altLang="zh-CN" sz="2800" dirty="0">
                <a:ln w="0"/>
                <a:effectLst>
                  <a:outerShdw blurRad="38100" dist="19050" dir="2700000" algn="tl" rotWithShape="0">
                    <a:schemeClr val="dk1">
                      <a:alpha val="40000"/>
                    </a:schemeClr>
                  </a:outerShdw>
                </a:effectLst>
                <a:latin typeface="+mn-lt"/>
                <a:ea typeface="+mn-ea"/>
                <a:cs typeface="+mn-ea"/>
                <a:sym typeface="+mn-lt"/>
              </a:rPr>
              <a:t>Always Verify</a:t>
            </a:r>
            <a:endParaRPr lang="zh-CN" altLang="en-US" sz="2800" dirty="0">
              <a:ln w="0"/>
              <a:effectLst>
                <a:outerShdw blurRad="38100" dist="19050" dir="2700000" algn="tl" rotWithShape="0">
                  <a:schemeClr val="dk1">
                    <a:alpha val="40000"/>
                  </a:schemeClr>
                </a:outerShdw>
              </a:effectLst>
              <a:latin typeface="+mn-lt"/>
              <a:ea typeface="+mn-ea"/>
              <a:cs typeface="+mn-ea"/>
              <a:sym typeface="+mn-lt"/>
            </a:endParaRPr>
          </a:p>
        </p:txBody>
      </p:sp>
      <p:grpSp>
        <p:nvGrpSpPr>
          <p:cNvPr id="66" name="组合 65"/>
          <p:cNvGrpSpPr/>
          <p:nvPr/>
        </p:nvGrpSpPr>
        <p:grpSpPr>
          <a:xfrm>
            <a:off x="4270804" y="2423602"/>
            <a:ext cx="3688202" cy="405114"/>
            <a:chOff x="4998779" y="1726627"/>
            <a:chExt cx="3688202" cy="405114"/>
          </a:xfrm>
        </p:grpSpPr>
        <p:sp>
          <p:nvSpPr>
            <p:cNvPr id="67" name="矩形: 圆角 66"/>
            <p:cNvSpPr/>
            <p:nvPr/>
          </p:nvSpPr>
          <p:spPr>
            <a:xfrm>
              <a:off x="4998779" y="1726627"/>
              <a:ext cx="3688202" cy="405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a:solidFill>
                  <a:schemeClr val="tx1"/>
                </a:solidFill>
                <a:cs typeface="+mn-ea"/>
                <a:sym typeface="+mn-lt"/>
              </a:endParaRPr>
            </a:p>
          </p:txBody>
        </p:sp>
        <p:sp>
          <p:nvSpPr>
            <p:cNvPr id="68" name="文本框 67"/>
            <p:cNvSpPr txBox="1"/>
            <p:nvPr/>
          </p:nvSpPr>
          <p:spPr>
            <a:xfrm>
              <a:off x="4998779" y="1762409"/>
              <a:ext cx="3688202" cy="369332"/>
            </a:xfrm>
            <a:prstGeom prst="rect">
              <a:avLst/>
            </a:prstGeom>
            <a:noFill/>
          </p:spPr>
          <p:txBody>
            <a:bodyPr wrap="square" rtlCol="0">
              <a:spAutoFit/>
            </a:bodyPr>
            <a:lstStyle/>
            <a:p>
              <a:r>
                <a:rPr lang="zh-CN" altLang="en-US" b="1" dirty="0">
                  <a:solidFill>
                    <a:schemeClr val="accent1"/>
                  </a:solidFill>
                  <a:latin typeface="+mn-lt"/>
                  <a:ea typeface="+mn-ea"/>
                  <a:cs typeface="+mn-ea"/>
                  <a:sym typeface="+mn-lt"/>
                </a:rPr>
                <a:t>假设网络外部和内部始终存在威胁</a:t>
              </a:r>
              <a:endParaRPr lang="en-US" altLang="zh-CN" b="1" dirty="0">
                <a:solidFill>
                  <a:schemeClr val="accent1"/>
                </a:solidFill>
                <a:latin typeface="+mn-lt"/>
                <a:ea typeface="+mn-ea"/>
                <a:cs typeface="+mn-ea"/>
                <a:sym typeface="+mn-lt"/>
              </a:endParaRPr>
            </a:p>
          </p:txBody>
        </p:sp>
      </p:grpSp>
      <p:grpSp>
        <p:nvGrpSpPr>
          <p:cNvPr id="69" name="组合 68"/>
          <p:cNvGrpSpPr/>
          <p:nvPr/>
        </p:nvGrpSpPr>
        <p:grpSpPr>
          <a:xfrm>
            <a:off x="4270807" y="3071067"/>
            <a:ext cx="7687075" cy="417707"/>
            <a:chOff x="4332256" y="1714034"/>
            <a:chExt cx="4899255" cy="417707"/>
          </a:xfrm>
        </p:grpSpPr>
        <p:sp>
          <p:nvSpPr>
            <p:cNvPr id="70" name="矩形: 圆角 69"/>
            <p:cNvSpPr/>
            <p:nvPr/>
          </p:nvSpPr>
          <p:spPr>
            <a:xfrm>
              <a:off x="4332256" y="1726627"/>
              <a:ext cx="4805950" cy="405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a:solidFill>
                  <a:schemeClr val="tx1"/>
                </a:solidFill>
                <a:cs typeface="+mn-ea"/>
                <a:sym typeface="+mn-lt"/>
              </a:endParaRPr>
            </a:p>
          </p:txBody>
        </p:sp>
        <p:sp>
          <p:nvSpPr>
            <p:cNvPr id="71" name="文本框 70"/>
            <p:cNvSpPr txBox="1"/>
            <p:nvPr/>
          </p:nvSpPr>
          <p:spPr>
            <a:xfrm>
              <a:off x="4332256" y="1714034"/>
              <a:ext cx="4899255" cy="403316"/>
            </a:xfrm>
            <a:prstGeom prst="rect">
              <a:avLst/>
            </a:prstGeom>
            <a:noFill/>
          </p:spPr>
          <p:txBody>
            <a:bodyPr wrap="square" rtlCol="0">
              <a:spAutoFit/>
            </a:bodyPr>
            <a:lstStyle/>
            <a:p>
              <a:pPr>
                <a:lnSpc>
                  <a:spcPct val="120000"/>
                </a:lnSpc>
              </a:pPr>
              <a:r>
                <a:rPr lang="zh-CN" altLang="en-US" b="1" dirty="0">
                  <a:solidFill>
                    <a:schemeClr val="accent1"/>
                  </a:solidFill>
                  <a:latin typeface="+mn-lt"/>
                  <a:ea typeface="+mn-ea"/>
                  <a:cs typeface="+mn-ea"/>
                  <a:sym typeface="+mn-lt"/>
                </a:rPr>
                <a:t>默认情况下不信任任何人、设备和应用，所有的访问必须经过认证和授权</a:t>
              </a:r>
              <a:endParaRPr lang="en-US" altLang="zh-CN" b="1" dirty="0">
                <a:solidFill>
                  <a:schemeClr val="accent1"/>
                </a:solidFill>
                <a:latin typeface="+mn-lt"/>
                <a:ea typeface="+mn-ea"/>
                <a:cs typeface="+mn-ea"/>
                <a:sym typeface="+mn-lt"/>
              </a:endParaRPr>
            </a:p>
          </p:txBody>
        </p:sp>
      </p:grpSp>
      <p:grpSp>
        <p:nvGrpSpPr>
          <p:cNvPr id="72" name="组合 71"/>
          <p:cNvGrpSpPr/>
          <p:nvPr/>
        </p:nvGrpSpPr>
        <p:grpSpPr>
          <a:xfrm>
            <a:off x="4270804" y="4685061"/>
            <a:ext cx="4133650" cy="405114"/>
            <a:chOff x="4332256" y="1726627"/>
            <a:chExt cx="2634527" cy="405114"/>
          </a:xfrm>
        </p:grpSpPr>
        <p:sp>
          <p:nvSpPr>
            <p:cNvPr id="73" name="矩形: 圆角 72"/>
            <p:cNvSpPr/>
            <p:nvPr/>
          </p:nvSpPr>
          <p:spPr>
            <a:xfrm>
              <a:off x="4332256" y="1726627"/>
              <a:ext cx="2479609" cy="405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a:solidFill>
                  <a:schemeClr val="tx1"/>
                </a:solidFill>
                <a:cs typeface="+mn-ea"/>
                <a:sym typeface="+mn-lt"/>
              </a:endParaRPr>
            </a:p>
          </p:txBody>
        </p:sp>
        <p:sp>
          <p:nvSpPr>
            <p:cNvPr id="74" name="文本框 73"/>
            <p:cNvSpPr txBox="1"/>
            <p:nvPr/>
          </p:nvSpPr>
          <p:spPr>
            <a:xfrm>
              <a:off x="4332257" y="1728425"/>
              <a:ext cx="2634526" cy="403316"/>
            </a:xfrm>
            <a:prstGeom prst="rect">
              <a:avLst/>
            </a:prstGeom>
            <a:noFill/>
          </p:spPr>
          <p:txBody>
            <a:bodyPr wrap="square" rtlCol="0">
              <a:spAutoFit/>
            </a:bodyPr>
            <a:lstStyle/>
            <a:p>
              <a:pPr>
                <a:lnSpc>
                  <a:spcPct val="120000"/>
                </a:lnSpc>
              </a:pPr>
              <a:r>
                <a:rPr lang="zh-CN" altLang="en-US" b="1" dirty="0">
                  <a:solidFill>
                    <a:schemeClr val="accent1"/>
                  </a:solidFill>
                  <a:latin typeface="+mn-lt"/>
                  <a:ea typeface="+mn-ea"/>
                  <a:cs typeface="+mn-ea"/>
                  <a:sym typeface="+mn-lt"/>
                </a:rPr>
                <a:t>细粒度访问控制策略（最小权限原则）</a:t>
              </a:r>
              <a:endParaRPr lang="zh-CN" altLang="en-US" b="1" dirty="0">
                <a:solidFill>
                  <a:schemeClr val="accent1"/>
                </a:solidFill>
                <a:latin typeface="+mn-lt"/>
                <a:ea typeface="+mn-ea"/>
                <a:cs typeface="+mn-ea"/>
                <a:sym typeface="+mn-lt"/>
              </a:endParaRPr>
            </a:p>
          </p:txBody>
        </p:sp>
      </p:grpSp>
      <p:grpSp>
        <p:nvGrpSpPr>
          <p:cNvPr id="75" name="组合 74"/>
          <p:cNvGrpSpPr/>
          <p:nvPr/>
        </p:nvGrpSpPr>
        <p:grpSpPr>
          <a:xfrm>
            <a:off x="4270808" y="5414573"/>
            <a:ext cx="3650383" cy="405114"/>
            <a:chOff x="4332257" y="1726627"/>
            <a:chExt cx="2326523" cy="405114"/>
          </a:xfrm>
        </p:grpSpPr>
        <p:sp>
          <p:nvSpPr>
            <p:cNvPr id="76" name="矩形: 圆角 75"/>
            <p:cNvSpPr/>
            <p:nvPr/>
          </p:nvSpPr>
          <p:spPr>
            <a:xfrm>
              <a:off x="4332257" y="1726627"/>
              <a:ext cx="2265676" cy="405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a:solidFill>
                  <a:schemeClr val="tx1"/>
                </a:solidFill>
                <a:cs typeface="+mn-ea"/>
                <a:sym typeface="+mn-lt"/>
              </a:endParaRPr>
            </a:p>
          </p:txBody>
        </p:sp>
        <p:sp>
          <p:nvSpPr>
            <p:cNvPr id="77" name="文本框 76"/>
            <p:cNvSpPr txBox="1"/>
            <p:nvPr/>
          </p:nvSpPr>
          <p:spPr>
            <a:xfrm>
              <a:off x="4332257" y="1728425"/>
              <a:ext cx="2326523" cy="403316"/>
            </a:xfrm>
            <a:prstGeom prst="rect">
              <a:avLst/>
            </a:prstGeom>
            <a:noFill/>
          </p:spPr>
          <p:txBody>
            <a:bodyPr wrap="square" rtlCol="0">
              <a:spAutoFit/>
            </a:bodyPr>
            <a:lstStyle/>
            <a:p>
              <a:pPr>
                <a:lnSpc>
                  <a:spcPct val="120000"/>
                </a:lnSpc>
              </a:pPr>
              <a:r>
                <a:rPr lang="zh-CN" altLang="en-US" b="1" dirty="0">
                  <a:solidFill>
                    <a:schemeClr val="accent1"/>
                  </a:solidFill>
                  <a:latin typeface="+mn-lt"/>
                  <a:ea typeface="+mn-ea"/>
                  <a:cs typeface="+mn-ea"/>
                  <a:sym typeface="+mn-lt"/>
                </a:rPr>
                <a:t>所有网络流量必须可视及可被审计</a:t>
              </a:r>
              <a:endParaRPr lang="zh-CN" altLang="en-US" b="1" dirty="0">
                <a:solidFill>
                  <a:schemeClr val="accent1"/>
                </a:solidFill>
                <a:latin typeface="+mn-lt"/>
                <a:ea typeface="+mn-ea"/>
                <a:cs typeface="+mn-ea"/>
                <a:sym typeface="+mn-lt"/>
              </a:endParaRPr>
            </a:p>
          </p:txBody>
        </p:sp>
      </p:grpSp>
      <p:sp>
        <p:nvSpPr>
          <p:cNvPr id="78" name="文本框 77"/>
          <p:cNvSpPr txBox="1"/>
          <p:nvPr/>
        </p:nvSpPr>
        <p:spPr>
          <a:xfrm>
            <a:off x="4202528" y="1785337"/>
            <a:ext cx="3890577" cy="461665"/>
          </a:xfrm>
          <a:prstGeom prst="rect">
            <a:avLst/>
          </a:prstGeom>
          <a:noFill/>
        </p:spPr>
        <p:txBody>
          <a:bodyPr wrap="square" rtlCol="0">
            <a:spAutoFit/>
          </a:bodyPr>
          <a:lstStyle/>
          <a:p>
            <a:r>
              <a:rPr lang="zh-CN" altLang="en-US" sz="2400" b="1" dirty="0">
                <a:latin typeface="+mn-lt"/>
                <a:ea typeface="+mn-ea"/>
                <a:cs typeface="+mn-ea"/>
                <a:sym typeface="+mn-lt"/>
              </a:rPr>
              <a:t>两种假设</a:t>
            </a:r>
            <a:endParaRPr lang="zh-CN" altLang="en-US" sz="2400" b="1" dirty="0">
              <a:latin typeface="+mn-lt"/>
              <a:ea typeface="+mn-ea"/>
              <a:cs typeface="+mn-ea"/>
              <a:sym typeface="+mn-lt"/>
            </a:endParaRPr>
          </a:p>
        </p:txBody>
      </p:sp>
      <p:sp>
        <p:nvSpPr>
          <p:cNvPr id="79" name="文本框 78"/>
          <p:cNvSpPr txBox="1"/>
          <p:nvPr/>
        </p:nvSpPr>
        <p:spPr>
          <a:xfrm>
            <a:off x="4234600" y="4075176"/>
            <a:ext cx="3890577" cy="461665"/>
          </a:xfrm>
          <a:prstGeom prst="rect">
            <a:avLst/>
          </a:prstGeom>
          <a:noFill/>
        </p:spPr>
        <p:txBody>
          <a:bodyPr wrap="square" rtlCol="0">
            <a:spAutoFit/>
          </a:bodyPr>
          <a:lstStyle/>
          <a:p>
            <a:r>
              <a:rPr lang="zh-CN" altLang="en-US" sz="2400" b="1" dirty="0">
                <a:latin typeface="+mn-lt"/>
                <a:ea typeface="+mn-ea"/>
                <a:cs typeface="+mn-ea"/>
                <a:sym typeface="+mn-lt"/>
              </a:rPr>
              <a:t>两个建议</a:t>
            </a:r>
            <a:endParaRPr lang="zh-CN" altLang="en-US" sz="2400" b="1" dirty="0">
              <a:latin typeface="+mn-lt"/>
              <a:ea typeface="+mn-ea"/>
              <a:cs typeface="+mn-ea"/>
              <a:sym typeface="+mn-l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CustomShape 1"/>
          <p:cNvSpPr/>
          <p:nvPr/>
        </p:nvSpPr>
        <p:spPr>
          <a:xfrm>
            <a:off x="333160" y="379440"/>
            <a:ext cx="10595520" cy="531495"/>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gn="l">
              <a:lnSpc>
                <a:spcPct val="90000"/>
              </a:lnSpc>
              <a:spcBef>
                <a:spcPts val="0"/>
              </a:spcBef>
              <a:spcAft>
                <a:spcPts val="0"/>
              </a:spcAft>
              <a:buClrTx/>
              <a:buSzTx/>
              <a:buFontTx/>
            </a:pPr>
            <a:r>
              <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rPr>
              <a:t>零信任的安全控制准则</a:t>
            </a:r>
            <a:endParaRPr lang="zh-CN" sz="3200" b="1" strike="noStrike" dirty="0">
              <a:ln>
                <a:noFill/>
              </a:ln>
              <a:solidFill>
                <a:srgbClr val="026EBE"/>
              </a:solidFill>
              <a:effectLst/>
              <a:uLnTx/>
              <a:uFillTx/>
              <a:latin typeface="微软雅黑" panose="020B0503020204020204" pitchFamily="34" charset="-122"/>
              <a:ea typeface="微软雅黑" panose="020B0503020204020204" pitchFamily="34" charset="-122"/>
              <a:cs typeface="+mj-cs"/>
            </a:endParaRPr>
          </a:p>
        </p:txBody>
      </p:sp>
      <p:sp>
        <p:nvSpPr>
          <p:cNvPr id="274" name="CustomShape 3"/>
          <p:cNvSpPr/>
          <p:nvPr/>
        </p:nvSpPr>
        <p:spPr>
          <a:xfrm>
            <a:off x="5962205" y="1611390"/>
            <a:ext cx="1939680" cy="1980000"/>
          </a:xfrm>
          <a:custGeom>
            <a:avLst/>
            <a:gdLst/>
            <a:ahLst/>
            <a:cxnLst/>
            <a:rect l="l" t="t" r="r" b="b"/>
            <a:pathLst>
              <a:path w="21600" h="21600">
                <a:moveTo>
                  <a:pt x="0" y="6131"/>
                </a:moveTo>
                <a:cubicBezTo>
                  <a:pt x="0" y="0"/>
                  <a:pt x="0" y="0"/>
                  <a:pt x="0" y="0"/>
                </a:cubicBezTo>
                <a:cubicBezTo>
                  <a:pt x="10685" y="0"/>
                  <a:pt x="19302" y="8437"/>
                  <a:pt x="19359" y="18899"/>
                </a:cubicBezTo>
                <a:cubicBezTo>
                  <a:pt x="21600" y="18899"/>
                  <a:pt x="21600" y="18899"/>
                  <a:pt x="21600" y="18899"/>
                </a:cubicBezTo>
                <a:cubicBezTo>
                  <a:pt x="16372" y="21599"/>
                  <a:pt x="16372" y="21599"/>
                  <a:pt x="16372" y="21599"/>
                </a:cubicBezTo>
                <a:cubicBezTo>
                  <a:pt x="11144" y="18899"/>
                  <a:pt x="11144" y="18899"/>
                  <a:pt x="11144" y="18899"/>
                </a:cubicBezTo>
                <a:cubicBezTo>
                  <a:pt x="13327" y="18899"/>
                  <a:pt x="13327" y="18899"/>
                  <a:pt x="13327" y="18899"/>
                </a:cubicBezTo>
                <a:cubicBezTo>
                  <a:pt x="13212" y="11812"/>
                  <a:pt x="7353" y="6131"/>
                  <a:pt x="114" y="6131"/>
                </a:cubicBezTo>
                <a:cubicBezTo>
                  <a:pt x="57" y="6131"/>
                  <a:pt x="57" y="6131"/>
                  <a:pt x="0" y="6131"/>
                </a:cubicBezTo>
                <a:close/>
              </a:path>
            </a:pathLst>
          </a:custGeom>
          <a:solidFill>
            <a:srgbClr val="8DC339"/>
          </a:solidFill>
          <a:ln>
            <a:noFill/>
          </a:ln>
        </p:spPr>
        <p:style>
          <a:lnRef idx="0">
            <a:srgbClr val="FFFFFF"/>
          </a:lnRef>
          <a:fillRef idx="0">
            <a:srgbClr val="FFFFFF"/>
          </a:fillRef>
          <a:effectRef idx="0">
            <a:srgbClr val="FFFFFF"/>
          </a:effectRef>
          <a:fontRef idx="minor"/>
        </p:style>
      </p:sp>
      <p:sp>
        <p:nvSpPr>
          <p:cNvPr id="275" name="CustomShape 4"/>
          <p:cNvSpPr/>
          <p:nvPr/>
        </p:nvSpPr>
        <p:spPr>
          <a:xfrm>
            <a:off x="4225205" y="1400430"/>
            <a:ext cx="1985040" cy="1949760"/>
          </a:xfrm>
          <a:custGeom>
            <a:avLst/>
            <a:gdLst/>
            <a:ahLst/>
            <a:cxnLst/>
            <a:rect l="l" t="t" r="r" b="b"/>
            <a:pathLst>
              <a:path w="21600" h="21600">
                <a:moveTo>
                  <a:pt x="18907" y="2342"/>
                </a:moveTo>
                <a:cubicBezTo>
                  <a:pt x="8471" y="2342"/>
                  <a:pt x="0" y="10971"/>
                  <a:pt x="0" y="21599"/>
                </a:cubicBezTo>
                <a:cubicBezTo>
                  <a:pt x="5890" y="21599"/>
                  <a:pt x="5890" y="21599"/>
                  <a:pt x="5890" y="21599"/>
                </a:cubicBezTo>
                <a:cubicBezTo>
                  <a:pt x="5947" y="14400"/>
                  <a:pt x="11725" y="8571"/>
                  <a:pt x="18794" y="8571"/>
                </a:cubicBezTo>
                <a:cubicBezTo>
                  <a:pt x="18794" y="8571"/>
                  <a:pt x="18850" y="8571"/>
                  <a:pt x="18907" y="8571"/>
                </a:cubicBezTo>
                <a:cubicBezTo>
                  <a:pt x="18907" y="10400"/>
                  <a:pt x="18907" y="10400"/>
                  <a:pt x="18907" y="10400"/>
                </a:cubicBezTo>
                <a:cubicBezTo>
                  <a:pt x="21600" y="5200"/>
                  <a:pt x="21600" y="5200"/>
                  <a:pt x="21600" y="5200"/>
                </a:cubicBezTo>
                <a:cubicBezTo>
                  <a:pt x="18907" y="0"/>
                  <a:pt x="18907" y="0"/>
                  <a:pt x="18907" y="0"/>
                </a:cubicBezTo>
                <a:lnTo>
                  <a:pt x="18907" y="2342"/>
                </a:lnTo>
                <a:close/>
              </a:path>
            </a:pathLst>
          </a:custGeom>
          <a:solidFill>
            <a:srgbClr val="026EBE"/>
          </a:solidFill>
          <a:ln>
            <a:noFill/>
          </a:ln>
        </p:spPr>
        <p:style>
          <a:lnRef idx="0">
            <a:srgbClr val="FFFFFF"/>
          </a:lnRef>
          <a:fillRef idx="0">
            <a:srgbClr val="FFFFFF"/>
          </a:fillRef>
          <a:effectRef idx="0">
            <a:srgbClr val="FFFFFF"/>
          </a:effectRef>
          <a:fontRef idx="minor"/>
        </p:style>
      </p:sp>
      <p:sp>
        <p:nvSpPr>
          <p:cNvPr id="276" name="CustomShape 5"/>
          <p:cNvSpPr/>
          <p:nvPr/>
        </p:nvSpPr>
        <p:spPr>
          <a:xfrm>
            <a:off x="4018565" y="3107190"/>
            <a:ext cx="1942920" cy="1976400"/>
          </a:xfrm>
          <a:custGeom>
            <a:avLst/>
            <a:gdLst/>
            <a:ahLst/>
            <a:cxnLst/>
            <a:rect l="l" t="t" r="r" b="b"/>
            <a:pathLst>
              <a:path w="21600" h="21600">
                <a:moveTo>
                  <a:pt x="0" y="2763"/>
                </a:moveTo>
                <a:cubicBezTo>
                  <a:pt x="2291" y="2763"/>
                  <a:pt x="2291" y="2763"/>
                  <a:pt x="2291" y="2763"/>
                </a:cubicBezTo>
                <a:cubicBezTo>
                  <a:pt x="2349" y="13196"/>
                  <a:pt x="11000" y="21599"/>
                  <a:pt x="21599" y="21599"/>
                </a:cubicBezTo>
                <a:cubicBezTo>
                  <a:pt x="21599" y="15509"/>
                  <a:pt x="21599" y="15509"/>
                  <a:pt x="21599" y="15509"/>
                </a:cubicBezTo>
                <a:cubicBezTo>
                  <a:pt x="21542" y="15509"/>
                  <a:pt x="21542" y="15509"/>
                  <a:pt x="21485" y="15509"/>
                </a:cubicBezTo>
                <a:cubicBezTo>
                  <a:pt x="14266" y="15509"/>
                  <a:pt x="8422" y="9813"/>
                  <a:pt x="8307" y="2763"/>
                </a:cubicBezTo>
                <a:cubicBezTo>
                  <a:pt x="10427" y="2763"/>
                  <a:pt x="10427" y="2763"/>
                  <a:pt x="10427" y="2763"/>
                </a:cubicBezTo>
                <a:cubicBezTo>
                  <a:pt x="5213" y="0"/>
                  <a:pt x="5213" y="0"/>
                  <a:pt x="5213" y="0"/>
                </a:cubicBezTo>
                <a:lnTo>
                  <a:pt x="0" y="2763"/>
                </a:lnTo>
                <a:close/>
              </a:path>
            </a:pathLst>
          </a:custGeom>
          <a:solidFill>
            <a:srgbClr val="8DC339"/>
          </a:solidFill>
          <a:ln>
            <a:noFill/>
          </a:ln>
        </p:spPr>
        <p:style>
          <a:lnRef idx="0">
            <a:srgbClr val="FFFFFF"/>
          </a:lnRef>
          <a:fillRef idx="0">
            <a:srgbClr val="FFFFFF"/>
          </a:fillRef>
          <a:effectRef idx="0">
            <a:srgbClr val="FFFFFF"/>
          </a:effectRef>
          <a:fontRef idx="minor"/>
        </p:style>
      </p:sp>
      <p:sp>
        <p:nvSpPr>
          <p:cNvPr id="277" name="CustomShape 6"/>
          <p:cNvSpPr/>
          <p:nvPr/>
        </p:nvSpPr>
        <p:spPr>
          <a:xfrm>
            <a:off x="5714525" y="3442350"/>
            <a:ext cx="1980720" cy="1826640"/>
          </a:xfrm>
          <a:custGeom>
            <a:avLst/>
            <a:gdLst/>
            <a:ahLst/>
            <a:cxnLst/>
            <a:rect l="l" t="t" r="r" b="b"/>
            <a:pathLst>
              <a:path w="21600" h="21600">
                <a:moveTo>
                  <a:pt x="2700" y="19403"/>
                </a:moveTo>
                <a:cubicBezTo>
                  <a:pt x="12768" y="19403"/>
                  <a:pt x="21037" y="10861"/>
                  <a:pt x="21599" y="122"/>
                </a:cubicBezTo>
                <a:cubicBezTo>
                  <a:pt x="18731" y="1769"/>
                  <a:pt x="18731" y="1769"/>
                  <a:pt x="18731" y="1769"/>
                </a:cubicBezTo>
                <a:cubicBezTo>
                  <a:pt x="15693" y="0"/>
                  <a:pt x="15693" y="0"/>
                  <a:pt x="15693" y="0"/>
                </a:cubicBezTo>
                <a:cubicBezTo>
                  <a:pt x="15074" y="7200"/>
                  <a:pt x="9562" y="12813"/>
                  <a:pt x="2812" y="12813"/>
                </a:cubicBezTo>
                <a:cubicBezTo>
                  <a:pt x="2756" y="12813"/>
                  <a:pt x="2756" y="12813"/>
                  <a:pt x="2700" y="12813"/>
                </a:cubicBezTo>
                <a:cubicBezTo>
                  <a:pt x="2700" y="10494"/>
                  <a:pt x="2700" y="10494"/>
                  <a:pt x="2700" y="10494"/>
                </a:cubicBezTo>
                <a:cubicBezTo>
                  <a:pt x="0" y="16047"/>
                  <a:pt x="0" y="16047"/>
                  <a:pt x="0" y="16047"/>
                </a:cubicBezTo>
                <a:cubicBezTo>
                  <a:pt x="2700" y="21600"/>
                  <a:pt x="2700" y="21600"/>
                  <a:pt x="2700" y="21600"/>
                </a:cubicBezTo>
                <a:lnTo>
                  <a:pt x="2700" y="19403"/>
                </a:lnTo>
                <a:close/>
              </a:path>
            </a:pathLst>
          </a:custGeom>
          <a:solidFill>
            <a:srgbClr val="026EBE"/>
          </a:solidFill>
          <a:ln>
            <a:noFill/>
          </a:ln>
        </p:spPr>
        <p:style>
          <a:lnRef idx="0">
            <a:srgbClr val="FFFFFF"/>
          </a:lnRef>
          <a:fillRef idx="0">
            <a:srgbClr val="FFFFFF"/>
          </a:fillRef>
          <a:effectRef idx="0">
            <a:srgbClr val="FFFFFF"/>
          </a:effectRef>
          <a:fontRef idx="minor"/>
        </p:style>
      </p:sp>
      <p:sp>
        <p:nvSpPr>
          <p:cNvPr id="278" name="CustomShape 7"/>
          <p:cNvSpPr/>
          <p:nvPr/>
        </p:nvSpPr>
        <p:spPr>
          <a:xfrm>
            <a:off x="7851485" y="1723710"/>
            <a:ext cx="834840" cy="963720"/>
          </a:xfrm>
          <a:custGeom>
            <a:avLst/>
            <a:gdLst/>
            <a:ahLst/>
            <a:cxnLst/>
            <a:rect l="l" t="t"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26EBE"/>
          </a:solid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1690" b="0" strike="noStrike" spc="-1">
                <a:solidFill>
                  <a:srgbClr val="FFFFFF"/>
                </a:solidFill>
                <a:latin typeface="Arial" panose="020B0604020202020204"/>
                <a:ea typeface="微软雅黑" panose="020B0503020204020204" pitchFamily="34" charset="-122"/>
              </a:rPr>
              <a:t> </a:t>
            </a:r>
            <a:endParaRPr lang="en-US" sz="1690" b="0" strike="noStrike" spc="-1">
              <a:latin typeface="Arial" panose="020B0604020202020204"/>
            </a:endParaRPr>
          </a:p>
        </p:txBody>
      </p:sp>
      <p:sp>
        <p:nvSpPr>
          <p:cNvPr id="279" name="CustomShape 8"/>
          <p:cNvSpPr/>
          <p:nvPr/>
        </p:nvSpPr>
        <p:spPr>
          <a:xfrm>
            <a:off x="8061725" y="2008110"/>
            <a:ext cx="414360" cy="394560"/>
          </a:xfrm>
          <a:custGeom>
            <a:avLst/>
            <a:gdLst/>
            <a:ahLst/>
            <a:cxnLst/>
            <a:rect l="l" t="t" r="r" b="b"/>
            <a:pathLst>
              <a:path w="21600" h="21600">
                <a:moveTo>
                  <a:pt x="0" y="0"/>
                </a:moveTo>
                <a:lnTo>
                  <a:pt x="21599" y="0"/>
                </a:lnTo>
                <a:lnTo>
                  <a:pt x="21599" y="21599"/>
                </a:lnTo>
                <a:lnTo>
                  <a:pt x="0" y="21599"/>
                </a:lnTo>
                <a:close/>
              </a:path>
            </a:pathLst>
          </a:custGeom>
          <a:no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2640" b="0" strike="noStrike" spc="-1">
                <a:solidFill>
                  <a:srgbClr val="FFFFFF"/>
                </a:solidFill>
                <a:latin typeface="Arial" panose="020B0604020202020204"/>
                <a:ea typeface="微软雅黑" panose="020B0503020204020204" pitchFamily="34" charset="-122"/>
              </a:rPr>
              <a:t>02</a:t>
            </a:r>
            <a:endParaRPr lang="en-US" sz="2640" b="0" strike="noStrike" spc="-1">
              <a:latin typeface="Arial" panose="020B0604020202020204"/>
            </a:endParaRPr>
          </a:p>
        </p:txBody>
      </p:sp>
      <p:sp>
        <p:nvSpPr>
          <p:cNvPr id="280" name="CustomShape 9"/>
          <p:cNvSpPr/>
          <p:nvPr/>
        </p:nvSpPr>
        <p:spPr>
          <a:xfrm>
            <a:off x="3228365" y="1723710"/>
            <a:ext cx="834840" cy="963720"/>
          </a:xfrm>
          <a:custGeom>
            <a:avLst/>
            <a:gdLst/>
            <a:ahLst/>
            <a:cxnLst/>
            <a:rect l="l" t="t"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26EBE"/>
          </a:solid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1690" b="0" strike="noStrike" spc="-1">
                <a:solidFill>
                  <a:srgbClr val="FFFFFF"/>
                </a:solidFill>
                <a:latin typeface="Arial" panose="020B0604020202020204"/>
                <a:ea typeface="微软雅黑" panose="020B0503020204020204" pitchFamily="34" charset="-122"/>
              </a:rPr>
              <a:t> </a:t>
            </a:r>
            <a:endParaRPr lang="en-US" sz="1690" b="0" strike="noStrike" spc="-1">
              <a:latin typeface="Arial" panose="020B0604020202020204"/>
            </a:endParaRPr>
          </a:p>
        </p:txBody>
      </p:sp>
      <p:sp>
        <p:nvSpPr>
          <p:cNvPr id="281" name="CustomShape 10"/>
          <p:cNvSpPr/>
          <p:nvPr/>
        </p:nvSpPr>
        <p:spPr>
          <a:xfrm>
            <a:off x="3450845" y="2008110"/>
            <a:ext cx="389520" cy="394560"/>
          </a:xfrm>
          <a:custGeom>
            <a:avLst/>
            <a:gdLst/>
            <a:ahLst/>
            <a:cxnLst/>
            <a:rect l="l" t="t" r="r" b="b"/>
            <a:pathLst>
              <a:path w="21600" h="21600">
                <a:moveTo>
                  <a:pt x="0" y="0"/>
                </a:moveTo>
                <a:lnTo>
                  <a:pt x="21600" y="0"/>
                </a:lnTo>
                <a:lnTo>
                  <a:pt x="21600" y="21599"/>
                </a:lnTo>
                <a:lnTo>
                  <a:pt x="0" y="21599"/>
                </a:lnTo>
                <a:close/>
              </a:path>
            </a:pathLst>
          </a:custGeom>
          <a:no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2640" b="0" strike="noStrike" spc="-1">
                <a:solidFill>
                  <a:srgbClr val="FFFFFF"/>
                </a:solidFill>
                <a:latin typeface="Arial" panose="020B0604020202020204"/>
                <a:ea typeface="微软雅黑" panose="020B0503020204020204" pitchFamily="34" charset="-122"/>
              </a:rPr>
              <a:t>01</a:t>
            </a:r>
            <a:endParaRPr lang="en-US" sz="2640" b="0" strike="noStrike" spc="-1">
              <a:latin typeface="Arial" panose="020B0604020202020204"/>
            </a:endParaRPr>
          </a:p>
        </p:txBody>
      </p:sp>
      <p:sp>
        <p:nvSpPr>
          <p:cNvPr id="282" name="CustomShape 11"/>
          <p:cNvSpPr/>
          <p:nvPr/>
        </p:nvSpPr>
        <p:spPr>
          <a:xfrm>
            <a:off x="7851485" y="4104030"/>
            <a:ext cx="834840" cy="964440"/>
          </a:xfrm>
          <a:custGeom>
            <a:avLst/>
            <a:gdLst/>
            <a:ahLst/>
            <a:cxnLst/>
            <a:rect l="l" t="t" r="r" b="b"/>
            <a:pathLst>
              <a:path w="21600" h="21600">
                <a:moveTo>
                  <a:pt x="10800" y="0"/>
                </a:moveTo>
                <a:lnTo>
                  <a:pt x="21599" y="5400"/>
                </a:lnTo>
                <a:lnTo>
                  <a:pt x="21599" y="16200"/>
                </a:lnTo>
                <a:lnTo>
                  <a:pt x="10799" y="21599"/>
                </a:lnTo>
                <a:lnTo>
                  <a:pt x="0" y="16199"/>
                </a:lnTo>
                <a:lnTo>
                  <a:pt x="0" y="5400"/>
                </a:lnTo>
                <a:close/>
              </a:path>
            </a:pathLst>
          </a:custGeom>
          <a:solidFill>
            <a:srgbClr val="026EBE"/>
          </a:solidFill>
          <a:ln>
            <a:noFill/>
          </a:ln>
        </p:spPr>
        <p:style>
          <a:lnRef idx="0">
            <a:srgbClr val="FFFFFF"/>
          </a:lnRef>
          <a:fillRef idx="0">
            <a:srgbClr val="FFFFFF"/>
          </a:fillRef>
          <a:effectRef idx="0">
            <a:srgbClr val="FFFFFF"/>
          </a:effectRef>
          <a:fontRef idx="minor"/>
        </p:style>
      </p:sp>
      <p:sp>
        <p:nvSpPr>
          <p:cNvPr id="283" name="CustomShape 12"/>
          <p:cNvSpPr/>
          <p:nvPr/>
        </p:nvSpPr>
        <p:spPr>
          <a:xfrm>
            <a:off x="7953005" y="4389510"/>
            <a:ext cx="631800" cy="393480"/>
          </a:xfrm>
          <a:custGeom>
            <a:avLst/>
            <a:gdLst/>
            <a:ahLst/>
            <a:cxnLst/>
            <a:rect l="l" t="t" r="r" b="b"/>
            <a:pathLst>
              <a:path w="21600" h="21600">
                <a:moveTo>
                  <a:pt x="0" y="0"/>
                </a:moveTo>
                <a:lnTo>
                  <a:pt x="21600" y="0"/>
                </a:lnTo>
                <a:lnTo>
                  <a:pt x="21600" y="21599"/>
                </a:lnTo>
                <a:lnTo>
                  <a:pt x="0" y="21599"/>
                </a:lnTo>
                <a:close/>
              </a:path>
            </a:pathLst>
          </a:custGeom>
          <a:no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2640" b="0" strike="noStrike" spc="-1">
                <a:solidFill>
                  <a:srgbClr val="FFFFFF"/>
                </a:solidFill>
                <a:latin typeface="Arial" panose="020B0604020202020204"/>
                <a:ea typeface="微软雅黑" panose="020B0503020204020204" pitchFamily="34" charset="-122"/>
              </a:rPr>
              <a:t>0</a:t>
            </a:r>
            <a:r>
              <a:rPr lang="en-US" sz="2640" b="0" strike="noStrike" spc="-1">
                <a:solidFill>
                  <a:srgbClr val="FFFFFF"/>
                </a:solidFill>
                <a:latin typeface="Arial" panose="020B0604020202020204"/>
                <a:ea typeface="微软雅黑" panose="020B0503020204020204" pitchFamily="34" charset="-122"/>
              </a:rPr>
              <a:t>3</a:t>
            </a:r>
            <a:endParaRPr lang="en-US" sz="2640" b="0" strike="noStrike" spc="-1">
              <a:latin typeface="Arial" panose="020B0604020202020204"/>
            </a:endParaRPr>
          </a:p>
        </p:txBody>
      </p:sp>
      <p:sp>
        <p:nvSpPr>
          <p:cNvPr id="284" name="CustomShape 13"/>
          <p:cNvSpPr/>
          <p:nvPr/>
        </p:nvSpPr>
        <p:spPr>
          <a:xfrm>
            <a:off x="3228365" y="4104030"/>
            <a:ext cx="834840" cy="964440"/>
          </a:xfrm>
          <a:custGeom>
            <a:avLst/>
            <a:gdLst/>
            <a:ahLst/>
            <a:cxnLst/>
            <a:rect l="l" t="t" r="r" b="b"/>
            <a:pathLst>
              <a:path w="21600" h="21600">
                <a:moveTo>
                  <a:pt x="10800" y="0"/>
                </a:moveTo>
                <a:lnTo>
                  <a:pt x="21599" y="5400"/>
                </a:lnTo>
                <a:lnTo>
                  <a:pt x="21599" y="16200"/>
                </a:lnTo>
                <a:lnTo>
                  <a:pt x="10799" y="21599"/>
                </a:lnTo>
                <a:lnTo>
                  <a:pt x="0" y="16199"/>
                </a:lnTo>
                <a:lnTo>
                  <a:pt x="0" y="5400"/>
                </a:lnTo>
                <a:close/>
              </a:path>
            </a:pathLst>
          </a:custGeom>
          <a:solidFill>
            <a:srgbClr val="026EBE"/>
          </a:solid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1690" b="0" strike="noStrike" spc="-1">
                <a:solidFill>
                  <a:srgbClr val="FFFFFF"/>
                </a:solidFill>
                <a:latin typeface="Arial" panose="020B0604020202020204"/>
                <a:ea typeface="微软雅黑" panose="020B0503020204020204" pitchFamily="34" charset="-122"/>
              </a:rPr>
              <a:t> </a:t>
            </a:r>
            <a:endParaRPr lang="en-US" sz="1690" b="0" strike="noStrike" spc="-1">
              <a:latin typeface="Arial" panose="020B0604020202020204"/>
            </a:endParaRPr>
          </a:p>
        </p:txBody>
      </p:sp>
      <p:sp>
        <p:nvSpPr>
          <p:cNvPr id="285" name="CustomShape 14"/>
          <p:cNvSpPr/>
          <p:nvPr/>
        </p:nvSpPr>
        <p:spPr>
          <a:xfrm>
            <a:off x="3450845" y="4389510"/>
            <a:ext cx="389520" cy="393480"/>
          </a:xfrm>
          <a:custGeom>
            <a:avLst/>
            <a:gdLst/>
            <a:ahLst/>
            <a:cxnLst/>
            <a:rect l="l" t="t" r="r" b="b"/>
            <a:pathLst>
              <a:path w="21600" h="21600">
                <a:moveTo>
                  <a:pt x="0" y="0"/>
                </a:moveTo>
                <a:lnTo>
                  <a:pt x="21600" y="0"/>
                </a:lnTo>
                <a:lnTo>
                  <a:pt x="21600" y="21599"/>
                </a:lnTo>
                <a:lnTo>
                  <a:pt x="0" y="21599"/>
                </a:lnTo>
                <a:close/>
              </a:path>
            </a:pathLst>
          </a:custGeom>
          <a:noFill/>
          <a:ln>
            <a:noFill/>
          </a:ln>
        </p:spPr>
        <p:style>
          <a:lnRef idx="0">
            <a:srgbClr val="FFFFFF"/>
          </a:lnRef>
          <a:fillRef idx="0">
            <a:srgbClr val="FFFFFF"/>
          </a:fillRef>
          <a:effectRef idx="0">
            <a:srgbClr val="FFFFFF"/>
          </a:effectRef>
          <a:fontRef idx="minor"/>
        </p:style>
        <p:txBody>
          <a:bodyPr lIns="0" tIns="0" rIns="0" bIns="0" anchor="ctr">
            <a:noAutofit/>
          </a:bodyPr>
          <a:p>
            <a:pPr algn="ctr">
              <a:lnSpc>
                <a:spcPct val="120000"/>
              </a:lnSpc>
            </a:pPr>
            <a:r>
              <a:rPr lang="es-ES" sz="2640" b="0" strike="noStrike" spc="-1">
                <a:solidFill>
                  <a:srgbClr val="FFFFFF"/>
                </a:solidFill>
                <a:latin typeface="Arial" panose="020B0604020202020204"/>
                <a:ea typeface="微软雅黑" panose="020B0503020204020204" pitchFamily="34" charset="-122"/>
              </a:rPr>
              <a:t>0</a:t>
            </a:r>
            <a:r>
              <a:rPr lang="en-US" sz="2640" b="0" strike="noStrike" spc="-1">
                <a:solidFill>
                  <a:srgbClr val="FFFFFF"/>
                </a:solidFill>
                <a:latin typeface="Arial" panose="020B0604020202020204"/>
                <a:ea typeface="微软雅黑" panose="020B0503020204020204" pitchFamily="34" charset="-122"/>
              </a:rPr>
              <a:t>4</a:t>
            </a:r>
            <a:endParaRPr lang="en-US" sz="2640" b="0" strike="noStrike" spc="-1">
              <a:latin typeface="Arial" panose="020B0604020202020204"/>
            </a:endParaRPr>
          </a:p>
        </p:txBody>
      </p:sp>
      <p:sp>
        <p:nvSpPr>
          <p:cNvPr id="286" name="CustomShape 15"/>
          <p:cNvSpPr/>
          <p:nvPr/>
        </p:nvSpPr>
        <p:spPr>
          <a:xfrm>
            <a:off x="8878205" y="1867710"/>
            <a:ext cx="2168280" cy="658080"/>
          </a:xfrm>
          <a:prstGeom prst="rect">
            <a:avLst/>
          </a:prstGeom>
          <a:noFill/>
          <a:ln>
            <a:noFill/>
          </a:ln>
        </p:spPr>
        <p:style>
          <a:lnRef idx="0">
            <a:srgbClr val="FFFFFF"/>
          </a:lnRef>
          <a:fillRef idx="0">
            <a:srgbClr val="FFFFFF"/>
          </a:fillRef>
          <a:effectRef idx="0">
            <a:srgbClr val="FFFFFF"/>
          </a:effectRef>
          <a:fontRef idx="minor"/>
        </p:style>
        <p:txBody>
          <a:bodyPr lIns="0" tIns="0" rIns="0" bIns="0">
            <a:spAutoFit/>
          </a:bodyPr>
          <a:p>
            <a:pPr>
              <a:lnSpc>
                <a:spcPct val="120000"/>
              </a:lnSpc>
            </a:pPr>
            <a:r>
              <a:rPr lang="zh-CN" sz="1800" b="1" strike="noStrike" spc="-1">
                <a:solidFill>
                  <a:srgbClr val="3F4149"/>
                </a:solidFill>
                <a:latin typeface="微软雅黑" panose="020B0503020204020204" pitchFamily="34" charset="-122"/>
                <a:ea typeface="微软雅黑" panose="020B0503020204020204" pitchFamily="34" charset="-122"/>
              </a:rPr>
              <a:t>基于动态最小权限的访问控制</a:t>
            </a:r>
            <a:endParaRPr lang="en-US" sz="1800" b="0" strike="noStrike" spc="-1">
              <a:latin typeface="Arial" panose="020B0604020202020204"/>
            </a:endParaRPr>
          </a:p>
        </p:txBody>
      </p:sp>
      <p:sp>
        <p:nvSpPr>
          <p:cNvPr id="287" name="CustomShape 16"/>
          <p:cNvSpPr/>
          <p:nvPr/>
        </p:nvSpPr>
        <p:spPr>
          <a:xfrm>
            <a:off x="8878205" y="4239750"/>
            <a:ext cx="2168280" cy="664210"/>
          </a:xfrm>
          <a:prstGeom prst="rect">
            <a:avLst/>
          </a:prstGeom>
          <a:noFill/>
          <a:ln>
            <a:noFill/>
          </a:ln>
        </p:spPr>
        <p:style>
          <a:lnRef idx="0">
            <a:srgbClr val="FFFFFF"/>
          </a:lnRef>
          <a:fillRef idx="0">
            <a:srgbClr val="FFFFFF"/>
          </a:fillRef>
          <a:effectRef idx="0">
            <a:srgbClr val="FFFFFF"/>
          </a:effectRef>
          <a:fontRef idx="minor"/>
        </p:style>
        <p:txBody>
          <a:bodyPr lIns="0" tIns="0" rIns="0" bIns="0">
            <a:spAutoFit/>
          </a:bodyPr>
          <a:p>
            <a:pPr>
              <a:lnSpc>
                <a:spcPct val="120000"/>
              </a:lnSpc>
              <a:spcBef>
                <a:spcPts val="360"/>
              </a:spcBef>
            </a:pPr>
            <a:r>
              <a:rPr lang="zh-CN" sz="1800" b="1" strike="noStrike" spc="-1">
                <a:solidFill>
                  <a:srgbClr val="3F4149"/>
                </a:solidFill>
                <a:latin typeface="微软雅黑" panose="020B0503020204020204" pitchFamily="34" charset="-122"/>
                <a:ea typeface="微软雅黑" panose="020B0503020204020204" pitchFamily="34" charset="-122"/>
              </a:rPr>
              <a:t>对身份、行为的持续安全评估</a:t>
            </a:r>
            <a:endParaRPr lang="en-US" sz="1800" b="0" strike="noStrike" spc="-1">
              <a:latin typeface="Arial" panose="020B0604020202020204"/>
            </a:endParaRPr>
          </a:p>
        </p:txBody>
      </p:sp>
      <p:sp>
        <p:nvSpPr>
          <p:cNvPr id="288" name="CustomShape 17"/>
          <p:cNvSpPr/>
          <p:nvPr/>
        </p:nvSpPr>
        <p:spPr>
          <a:xfrm>
            <a:off x="899525" y="1873830"/>
            <a:ext cx="2168280" cy="658080"/>
          </a:xfrm>
          <a:prstGeom prst="rect">
            <a:avLst/>
          </a:prstGeom>
          <a:noFill/>
          <a:ln>
            <a:noFill/>
          </a:ln>
        </p:spPr>
        <p:style>
          <a:lnRef idx="0">
            <a:srgbClr val="FFFFFF"/>
          </a:lnRef>
          <a:fillRef idx="0">
            <a:srgbClr val="FFFFFF"/>
          </a:fillRef>
          <a:effectRef idx="0">
            <a:srgbClr val="FFFFFF"/>
          </a:effectRef>
          <a:fontRef idx="minor"/>
        </p:style>
        <p:txBody>
          <a:bodyPr lIns="0" tIns="0" rIns="0" bIns="0">
            <a:spAutoFit/>
          </a:bodyPr>
          <a:p>
            <a:pPr algn="r">
              <a:lnSpc>
                <a:spcPct val="120000"/>
              </a:lnSpc>
            </a:pPr>
            <a:r>
              <a:rPr lang="zh-CN" sz="1800" b="1" strike="noStrike" spc="-1">
                <a:solidFill>
                  <a:srgbClr val="3F4149"/>
                </a:solidFill>
                <a:latin typeface="微软雅黑" panose="020B0503020204020204" pitchFamily="34" charset="-122"/>
                <a:ea typeface="微软雅黑" panose="020B0503020204020204" pitchFamily="34" charset="-122"/>
              </a:rPr>
              <a:t>任何访问都需要经过认证和授权</a:t>
            </a:r>
            <a:endParaRPr lang="en-US" sz="1800" b="0" strike="noStrike" spc="-1">
              <a:latin typeface="Arial" panose="020B0604020202020204"/>
            </a:endParaRPr>
          </a:p>
        </p:txBody>
      </p:sp>
      <p:sp>
        <p:nvSpPr>
          <p:cNvPr id="289" name="CustomShape 18"/>
          <p:cNvSpPr/>
          <p:nvPr/>
        </p:nvSpPr>
        <p:spPr>
          <a:xfrm>
            <a:off x="966125" y="4253430"/>
            <a:ext cx="2168280" cy="664210"/>
          </a:xfrm>
          <a:prstGeom prst="rect">
            <a:avLst/>
          </a:prstGeom>
          <a:noFill/>
          <a:ln>
            <a:noFill/>
          </a:ln>
        </p:spPr>
        <p:style>
          <a:lnRef idx="0">
            <a:srgbClr val="FFFFFF"/>
          </a:lnRef>
          <a:fillRef idx="0">
            <a:srgbClr val="FFFFFF"/>
          </a:fillRef>
          <a:effectRef idx="0">
            <a:srgbClr val="FFFFFF"/>
          </a:effectRef>
          <a:fontRef idx="minor"/>
        </p:style>
        <p:txBody>
          <a:bodyPr lIns="0" tIns="0" rIns="0" bIns="0">
            <a:spAutoFit/>
          </a:bodyPr>
          <a:p>
            <a:pPr algn="r">
              <a:lnSpc>
                <a:spcPct val="120000"/>
              </a:lnSpc>
              <a:spcBef>
                <a:spcPts val="360"/>
              </a:spcBef>
            </a:pPr>
            <a:r>
              <a:rPr lang="zh-CN" sz="1800" b="1" strike="noStrike" spc="-1">
                <a:solidFill>
                  <a:srgbClr val="3F4149"/>
                </a:solidFill>
                <a:latin typeface="微软雅黑" panose="020B0503020204020204" pitchFamily="34" charset="-122"/>
                <a:ea typeface="微软雅黑" panose="020B0503020204020204" pitchFamily="34" charset="-122"/>
              </a:rPr>
              <a:t>安全可视化和系统策略编排</a:t>
            </a:r>
            <a:endParaRPr lang="en-US" sz="1800" b="0" strike="noStrike" spc="-1">
              <a:latin typeface="Arial" panose="020B0604020202020204"/>
            </a:endParaRPr>
          </a:p>
        </p:txBody>
      </p:sp>
      <p:pic>
        <p:nvPicPr>
          <p:cNvPr id="290" name="图片 4"/>
          <p:cNvPicPr/>
          <p:nvPr/>
        </p:nvPicPr>
        <p:blipFill>
          <a:blip r:embed="rId1"/>
          <a:stretch>
            <a:fillRect/>
          </a:stretch>
        </p:blipFill>
        <p:spPr>
          <a:xfrm>
            <a:off x="5233205" y="2437230"/>
            <a:ext cx="1485360" cy="1823040"/>
          </a:xfrm>
          <a:prstGeom prst="rect">
            <a:avLst/>
          </a:prstGeom>
          <a:ln>
            <a:noFill/>
          </a:ln>
        </p:spPr>
      </p:pic>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TextShape 1"/>
          <p:cNvSpPr txBox="1"/>
          <p:nvPr/>
        </p:nvSpPr>
        <p:spPr>
          <a:xfrm>
            <a:off x="248400" y="227880"/>
            <a:ext cx="11105280" cy="730800"/>
          </a:xfrm>
          <a:prstGeom prst="rect">
            <a:avLst/>
          </a:prstGeom>
          <a:noFill/>
          <a:ln>
            <a:noFill/>
          </a:ln>
        </p:spPr>
        <p:txBody>
          <a:bodyPr anchor="ctr">
            <a:normAutofit/>
          </a:bodyPr>
          <a:p>
            <a:pPr>
              <a:lnSpc>
                <a:spcPct val="90000"/>
              </a:lnSpc>
            </a:pPr>
            <a:r>
              <a:rPr lang="en-US" sz="3200" b="1" strike="noStrike" spc="-1">
                <a:solidFill>
                  <a:srgbClr val="026EBE"/>
                </a:solidFill>
                <a:latin typeface="微软雅黑" panose="020B0503020204020204" pitchFamily="34" charset="-122"/>
                <a:ea typeface="微软雅黑" panose="020B0503020204020204" pitchFamily="34" charset="-122"/>
              </a:rPr>
              <a:t>SDP(Software-Defined-Perimeter)—</a:t>
            </a:r>
            <a:r>
              <a:rPr lang="zh-CN" sz="3200" b="1" strike="noStrike" spc="-1">
                <a:solidFill>
                  <a:srgbClr val="026EBE"/>
                </a:solidFill>
                <a:latin typeface="微软雅黑" panose="020B0503020204020204" pitchFamily="34" charset="-122"/>
                <a:ea typeface="微软雅黑" panose="020B0503020204020204" pitchFamily="34" charset="-122"/>
              </a:rPr>
              <a:t>软件定义边界</a:t>
            </a:r>
            <a:endParaRPr lang="en-US" sz="3200" b="0" strike="noStrike" spc="-1">
              <a:solidFill>
                <a:srgbClr val="000000"/>
              </a:solidFill>
              <a:latin typeface="Calibri" panose="020F0502020204030204"/>
            </a:endParaRPr>
          </a:p>
        </p:txBody>
      </p:sp>
      <p:pic>
        <p:nvPicPr>
          <p:cNvPr id="603" name="图片 2"/>
          <p:cNvPicPr/>
          <p:nvPr/>
        </p:nvPicPr>
        <p:blipFill>
          <a:blip r:embed="rId1"/>
          <a:stretch>
            <a:fillRect/>
          </a:stretch>
        </p:blipFill>
        <p:spPr>
          <a:xfrm>
            <a:off x="1712160" y="1474560"/>
            <a:ext cx="8625600" cy="4794480"/>
          </a:xfrm>
          <a:prstGeom prst="rect">
            <a:avLst/>
          </a:prstGeom>
          <a:ln>
            <a:noFill/>
          </a:ln>
        </p:spPr>
      </p:pic>
      <p:pic>
        <p:nvPicPr>
          <p:cNvPr id="604" name="图片 4"/>
          <p:cNvPicPr/>
          <p:nvPr/>
        </p:nvPicPr>
        <p:blipFill>
          <a:blip r:embed="rId2"/>
          <a:stretch>
            <a:fillRect/>
          </a:stretch>
        </p:blipFill>
        <p:spPr>
          <a:xfrm>
            <a:off x="1712160" y="1575720"/>
            <a:ext cx="3286080" cy="1771560"/>
          </a:xfrm>
          <a:prstGeom prst="rect">
            <a:avLst/>
          </a:prstGeom>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0" y="-6985"/>
            <a:ext cx="6281420" cy="6864985"/>
          </a:xfrm>
          <a:prstGeom prst="rect">
            <a:avLst/>
          </a:prstGeom>
          <a:effectLst>
            <a:innerShdw blurRad="63500" dist="50800" dir="8100000">
              <a:prstClr val="black">
                <a:alpha val="50000"/>
              </a:prstClr>
            </a:innerShdw>
          </a:effectLst>
        </p:spPr>
      </p:pic>
      <p:sp>
        <p:nvSpPr>
          <p:cNvPr id="5" name="object 4"/>
          <p:cNvSpPr txBox="1"/>
          <p:nvPr/>
        </p:nvSpPr>
        <p:spPr>
          <a:xfrm>
            <a:off x="932815" y="4694555"/>
            <a:ext cx="3361690" cy="566420"/>
          </a:xfrm>
          <a:prstGeom prst="rect">
            <a:avLst/>
          </a:prstGeom>
        </p:spPr>
        <p:txBody>
          <a:bodyPr vert="horz" wrap="square" lIns="0" tIns="12700" rIns="0" bIns="0" rtlCol="0">
            <a:spAutoFit/>
          </a:bodyPr>
          <a:lstStyle/>
          <a:p>
            <a:pPr marL="12700">
              <a:lnSpc>
                <a:spcPct val="100000"/>
              </a:lnSpc>
              <a:spcBef>
                <a:spcPts val="100"/>
              </a:spcBef>
            </a:pPr>
            <a:r>
              <a:rPr sz="1800" b="1" spc="65" dirty="0">
                <a:solidFill>
                  <a:srgbClr val="FFFFFF"/>
                </a:solidFill>
                <a:latin typeface="Calibri" panose="020F0502020204030204"/>
                <a:ea typeface="+mn-ea"/>
                <a:cs typeface="Calibri" panose="020F0502020204030204"/>
              </a:rPr>
              <a:t>没有网络安全就没有国家安全，没有信息化就没有现代化</a:t>
            </a:r>
            <a:r>
              <a:rPr lang="zh-CN" sz="1800" b="1" spc="65" dirty="0">
                <a:solidFill>
                  <a:srgbClr val="FFFFFF"/>
                </a:solidFill>
                <a:latin typeface="Calibri" panose="020F0502020204030204"/>
                <a:ea typeface="+mn-ea"/>
                <a:cs typeface="Calibri" panose="020F0502020204030204"/>
              </a:rPr>
              <a:t>。</a:t>
            </a:r>
            <a:endParaRPr lang="zh-CN" sz="1800" b="1" spc="65" dirty="0">
              <a:solidFill>
                <a:srgbClr val="FFFFFF"/>
              </a:solidFill>
              <a:latin typeface="Calibri" panose="020F0502020204030204"/>
              <a:ea typeface="+mn-ea"/>
              <a:cs typeface="Calibri" panose="020F0502020204030204"/>
            </a:endParaRPr>
          </a:p>
        </p:txBody>
      </p:sp>
      <p:sp>
        <p:nvSpPr>
          <p:cNvPr id="6" name="object 9"/>
          <p:cNvSpPr txBox="1"/>
          <p:nvPr/>
        </p:nvSpPr>
        <p:spPr>
          <a:xfrm>
            <a:off x="558800" y="3676318"/>
            <a:ext cx="648335" cy="1674495"/>
          </a:xfrm>
          <a:prstGeom prst="rect">
            <a:avLst/>
          </a:prstGeom>
        </p:spPr>
        <p:txBody>
          <a:bodyPr vert="horz" wrap="square" lIns="0" tIns="12700" rIns="0" bIns="0" rtlCol="0">
            <a:spAutoFit/>
          </a:bodyPr>
          <a:lstStyle/>
          <a:p>
            <a:pPr marL="12700">
              <a:lnSpc>
                <a:spcPct val="100000"/>
              </a:lnSpc>
              <a:spcBef>
                <a:spcPts val="100"/>
              </a:spcBef>
            </a:pPr>
            <a:r>
              <a:rPr sz="10800" spc="-1600" dirty="0">
                <a:solidFill>
                  <a:srgbClr val="FFFFFF"/>
                </a:solidFill>
                <a:latin typeface="Arial Black" panose="020B0A04020102020204"/>
                <a:cs typeface="Arial Black" panose="020B0A04020102020204"/>
              </a:rPr>
              <a:t>“</a:t>
            </a:r>
            <a:endParaRPr sz="10800" spc="-1600" dirty="0">
              <a:solidFill>
                <a:srgbClr val="FFFFFF"/>
              </a:solidFill>
              <a:latin typeface="Arial Black" panose="020B0A04020102020204"/>
              <a:cs typeface="Arial Black" panose="020B0A04020102020204"/>
            </a:endParaRPr>
          </a:p>
        </p:txBody>
      </p:sp>
      <p:sp>
        <p:nvSpPr>
          <p:cNvPr id="13" name="object 13"/>
          <p:cNvSpPr txBox="1"/>
          <p:nvPr/>
        </p:nvSpPr>
        <p:spPr>
          <a:xfrm>
            <a:off x="6563995" y="4604385"/>
            <a:ext cx="5396357" cy="1627369"/>
          </a:xfrm>
          <a:prstGeom prst="rect">
            <a:avLst/>
          </a:prstGeom>
          <a:solidFill>
            <a:srgbClr val="F5F5F5"/>
          </a:solidFill>
        </p:spPr>
        <p:txBody>
          <a:bodyPr vert="horz" wrap="square" lIns="0" tIns="0" rIns="0" bIns="0" rtlCol="0">
            <a:spAutoFit/>
          </a:bodyPr>
          <a:lstStyle/>
          <a:p>
            <a:pPr>
              <a:lnSpc>
                <a:spcPct val="100000"/>
              </a:lnSpc>
            </a:pPr>
            <a:endParaRPr sz="1800" dirty="0">
              <a:latin typeface="Times New Roman" panose="02020603050405020304"/>
              <a:cs typeface="Times New Roman" panose="02020603050405020304"/>
            </a:endParaRPr>
          </a:p>
          <a:p>
            <a:pPr marL="446405" marR="619125">
              <a:lnSpc>
                <a:spcPct val="135000"/>
              </a:lnSpc>
            </a:pPr>
            <a:r>
              <a:rPr lang="zh-CN" sz="1300" spc="25" dirty="0">
                <a:solidFill>
                  <a:srgbClr val="0078D7"/>
                </a:solidFill>
                <a:latin typeface="Calibri" panose="020F0502020204030204"/>
                <a:cs typeface="Calibri" panose="020F0502020204030204"/>
              </a:rPr>
              <a:t>网络安全不仅仅涉及信息战，“还涉及舆论、公共关系、技术，更涉及公共安全。”中央网络安全和信息化领导小组的成立，意味着网络安全已经上升到中国的国家安全战略层面。</a:t>
            </a:r>
            <a:endParaRPr lang="zh-CN" sz="1300" spc="25" dirty="0">
              <a:solidFill>
                <a:srgbClr val="0078D7"/>
              </a:solidFill>
              <a:latin typeface="Calibri" panose="020F0502020204030204"/>
              <a:cs typeface="Calibri" panose="020F0502020204030204"/>
            </a:endParaRPr>
          </a:p>
          <a:p>
            <a:pPr marL="446405" marR="619125">
              <a:lnSpc>
                <a:spcPct val="135000"/>
              </a:lnSpc>
            </a:pPr>
            <a:endParaRPr sz="1300" dirty="0">
              <a:latin typeface="Calibri" panose="020F0502020204030204"/>
              <a:cs typeface="Calibri" panose="020F0502020204030204"/>
            </a:endParaRPr>
          </a:p>
        </p:txBody>
      </p:sp>
      <p:pic>
        <p:nvPicPr>
          <p:cNvPr id="12" name="图片 11"/>
          <p:cNvPicPr>
            <a:picLocks noChangeAspect="1"/>
          </p:cNvPicPr>
          <p:nvPr/>
        </p:nvPicPr>
        <p:blipFill>
          <a:blip r:embed="rId2"/>
          <a:stretch>
            <a:fillRect/>
          </a:stretch>
        </p:blipFill>
        <p:spPr>
          <a:xfrm>
            <a:off x="5243195" y="-6985"/>
            <a:ext cx="6948805" cy="4604385"/>
          </a:xfrm>
          <a:prstGeom prst="rect">
            <a:avLst/>
          </a:prstGeom>
        </p:spPr>
      </p:pic>
      <p:sp>
        <p:nvSpPr>
          <p:cNvPr id="14" name="object 10"/>
          <p:cNvSpPr txBox="1"/>
          <p:nvPr/>
        </p:nvSpPr>
        <p:spPr>
          <a:xfrm>
            <a:off x="5803900" y="2558415"/>
            <a:ext cx="6073140" cy="1125220"/>
          </a:xfrm>
          <a:prstGeom prst="rect">
            <a:avLst/>
          </a:prstGeom>
        </p:spPr>
        <p:txBody>
          <a:bodyPr vert="horz" wrap="square" lIns="0" tIns="12700" rIns="0" bIns="0" rtlCol="0">
            <a:spAutoFit/>
          </a:bodyPr>
          <a:lstStyle/>
          <a:p>
            <a:pPr marL="12700">
              <a:lnSpc>
                <a:spcPct val="100000"/>
              </a:lnSpc>
              <a:spcBef>
                <a:spcPts val="100"/>
              </a:spcBef>
            </a:pPr>
            <a:r>
              <a:rPr sz="1300" b="1" spc="50" dirty="0">
                <a:latin typeface="Calibri" panose="020F0502020204030204"/>
                <a:cs typeface="Calibri" panose="020F0502020204030204"/>
              </a:rPr>
              <a:t>以安全保发展、以发展促安全</a:t>
            </a:r>
            <a:endParaRPr sz="1300">
              <a:latin typeface="Calibri" panose="020F0502020204030204"/>
              <a:cs typeface="Calibri" panose="020F0502020204030204"/>
            </a:endParaRPr>
          </a:p>
          <a:p>
            <a:pPr marL="12700" marR="5080">
              <a:lnSpc>
                <a:spcPct val="135000"/>
              </a:lnSpc>
              <a:spcBef>
                <a:spcPts val="800"/>
              </a:spcBef>
            </a:pPr>
            <a:r>
              <a:rPr sz="1300" spc="40" dirty="0">
                <a:latin typeface="Calibri" panose="020F0502020204030204"/>
                <a:cs typeface="Calibri" panose="020F0502020204030204"/>
              </a:rPr>
              <a:t>落实网络安全责任制，提升网络安全保障能力。网络安全牵一发而动全身，直接影响经济社会稳定运行，事关人民群众切身利益。当前，以5G网络、数据中心、区块链、物联网等为代表的“新基建”加速发展，对网络安全提</a:t>
            </a:r>
            <a:r>
              <a:rPr lang="zh-CN" sz="1300" spc="40" dirty="0">
                <a:latin typeface="Calibri" panose="020F0502020204030204"/>
                <a:cs typeface="Calibri" panose="020F0502020204030204"/>
              </a:rPr>
              <a:t>出了新的挑战。</a:t>
            </a:r>
            <a:endParaRPr lang="zh-CN" sz="1300" spc="40" dirty="0">
              <a:latin typeface="Calibri" panose="020F0502020204030204"/>
              <a:cs typeface="Calibri" panose="020F0502020204030204"/>
            </a:endParaRPr>
          </a:p>
        </p:txBody>
      </p:sp>
      <p:sp>
        <p:nvSpPr>
          <p:cNvPr id="17" name="object 14"/>
          <p:cNvSpPr txBox="1">
            <a:spLocks noGrp="1"/>
          </p:cNvSpPr>
          <p:nvPr/>
        </p:nvSpPr>
        <p:spPr>
          <a:xfrm>
            <a:off x="5687060" y="1228090"/>
            <a:ext cx="6061710" cy="874395"/>
          </a:xfrm>
          <a:prstGeom prst="rect">
            <a:avLst/>
          </a:prstGeom>
        </p:spPr>
        <p:txBody>
          <a:bodyPr vert="horz" wrap="square" lIns="0" tIns="12700" rIns="0" bIns="0" rtlCol="0">
            <a:spAutoFit/>
          </a:bodyPr>
          <a:lstStyle>
            <a:lvl1pPr>
              <a:defRPr sz="3000" b="1" i="0">
                <a:solidFill>
                  <a:srgbClr val="0078D7"/>
                </a:solidFill>
                <a:latin typeface="Calibri" panose="020F0502020204030204"/>
                <a:ea typeface="+mj-ea"/>
                <a:cs typeface="Calibri" panose="020F0502020204030204"/>
              </a:defRPr>
            </a:lvl1pPr>
          </a:lstStyle>
          <a:p>
            <a:pPr marL="12700">
              <a:lnSpc>
                <a:spcPct val="100000"/>
              </a:lnSpc>
              <a:spcBef>
                <a:spcPts val="100"/>
              </a:spcBef>
            </a:pPr>
            <a:r>
              <a:rPr sz="2800" spc="110" dirty="0">
                <a:latin typeface="+mn-ea"/>
                <a:ea typeface="+mn-ea"/>
              </a:rPr>
              <a:t>习近平同志指出，网络安全和信息化是一体之两翼、驱动之双轮</a:t>
            </a:r>
            <a:endParaRPr sz="2800" spc="110" dirty="0">
              <a:latin typeface="+mn-ea"/>
              <a:ea typeface="+mn-ea"/>
            </a:endParaRPr>
          </a:p>
        </p:txBody>
      </p:sp>
    </p:spTree>
    <p:custDataLst>
      <p:tags r:id="rId3"/>
    </p:custData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161" y="694124"/>
            <a:ext cx="12017100" cy="6081681"/>
            <a:chOff x="41161" y="694124"/>
            <a:chExt cx="12017100" cy="6081681"/>
          </a:xfrm>
        </p:grpSpPr>
        <p:grpSp>
          <p:nvGrpSpPr>
            <p:cNvPr id="167" name="组合 166"/>
            <p:cNvGrpSpPr/>
            <p:nvPr/>
          </p:nvGrpSpPr>
          <p:grpSpPr>
            <a:xfrm>
              <a:off x="41161" y="694124"/>
              <a:ext cx="12017100" cy="6081681"/>
              <a:chOff x="41161" y="694124"/>
              <a:chExt cx="12017100" cy="6081681"/>
            </a:xfrm>
          </p:grpSpPr>
          <p:sp>
            <p:nvSpPr>
              <p:cNvPr id="85" name="矩形 84"/>
              <p:cNvSpPr/>
              <p:nvPr/>
            </p:nvSpPr>
            <p:spPr>
              <a:xfrm>
                <a:off x="133739" y="694124"/>
                <a:ext cx="11924522" cy="1956685"/>
              </a:xfrm>
              <a:prstGeom prst="rect">
                <a:avLst/>
              </a:prstGeom>
              <a:solidFill>
                <a:schemeClr val="accent1">
                  <a:lumMod val="20000"/>
                  <a:lumOff val="80000"/>
                </a:schemeClr>
              </a:solidFill>
              <a:ln w="12700" cap="flat" cmpd="sng" algn="ctr">
                <a:solidFill>
                  <a:srgbClr val="42A5F5">
                    <a:shade val="50000"/>
                  </a:srgbClr>
                </a:solidFill>
                <a:prstDash val="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3B9455"/>
                    </a:solidFill>
                    <a:effectLst/>
                    <a:uLnTx/>
                    <a:uFillTx/>
                    <a:latin typeface="微软雅黑" panose="020B0503020204020204" pitchFamily="34" charset="-122"/>
                    <a:ea typeface="微软雅黑" panose="020B0503020204020204" pitchFamily="34" charset="-122"/>
                    <a:cs typeface="+mn-cs"/>
                  </a:rPr>
                  <a:t>安全评估引擎</a:t>
                </a:r>
                <a:endParaRPr kumimoji="0" lang="zh-CN" altLang="en-US" sz="1600" b="1" i="0" u="none" strike="noStrike" kern="0" cap="none" spc="0" normalizeH="0" baseline="0" noProof="0" dirty="0">
                  <a:ln>
                    <a:noFill/>
                  </a:ln>
                  <a:solidFill>
                    <a:srgbClr val="3B9455"/>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908212" y="2874589"/>
                <a:ext cx="8150049" cy="3832492"/>
              </a:xfrm>
              <a:prstGeom prst="rect">
                <a:avLst/>
              </a:prstGeom>
              <a:solidFill>
                <a:sysClr val="window" lastClr="FFFFFF">
                  <a:lumMod val="75000"/>
                  <a:alpha val="15000"/>
                </a:sysClr>
              </a:solidFill>
              <a:ln w="12700" cap="flat" cmpd="sng" algn="ctr">
                <a:solidFill>
                  <a:srgbClr val="4F81BD"/>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137898" y="2862384"/>
                <a:ext cx="3479870" cy="3913421"/>
              </a:xfrm>
              <a:prstGeom prst="rect">
                <a:avLst/>
              </a:prstGeom>
              <a:solidFill>
                <a:sysClr val="window" lastClr="FFFFFF">
                  <a:lumMod val="75000"/>
                  <a:alpha val="15000"/>
                </a:sysClr>
              </a:solidFill>
              <a:ln w="12700" cap="flat" cmpd="sng" algn="ctr">
                <a:solidFill>
                  <a:srgbClr val="4F81BD"/>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pic>
            <p:nvPicPr>
              <p:cNvPr id="88" name="Picture 2" descr="https://timgsa.baidu.com/timg?image&amp;quality=80&amp;size=b9999_10000&amp;sec=1581159651352&amp;di=bda2143a6f5952d36db87785b84deb9f&amp;imgtype=0&amp;src=http%3A%2F%2Fku.90sjimg.com%2Felement_origin_min_pic%2F18%2F03%2F17%2F17121eb1df9996b82a7bfcd24a048df1.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444029" y="3372690"/>
                <a:ext cx="977238" cy="905532"/>
              </a:xfrm>
              <a:prstGeom prst="rect">
                <a:avLst/>
              </a:prstGeom>
              <a:noFill/>
              <a:extLst>
                <a:ext uri="{909E8E84-426E-40DD-AFC4-6F175D3DCCD1}">
                  <a14:hiddenFill xmlns:a14="http://schemas.microsoft.com/office/drawing/2010/main">
                    <a:solidFill>
                      <a:srgbClr val="FFFFFF"/>
                    </a:solidFill>
                  </a14:hiddenFill>
                </a:ext>
              </a:extLst>
            </p:spPr>
          </p:pic>
          <p:sp>
            <p:nvSpPr>
              <p:cNvPr id="89" name="矩形 88"/>
              <p:cNvSpPr/>
              <p:nvPr/>
            </p:nvSpPr>
            <p:spPr>
              <a:xfrm>
                <a:off x="6745131" y="3338824"/>
                <a:ext cx="1254629" cy="554212"/>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零信任控制中心</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0" name="矩形 89"/>
              <p:cNvSpPr/>
              <p:nvPr/>
            </p:nvSpPr>
            <p:spPr>
              <a:xfrm>
                <a:off x="6755323" y="4738734"/>
                <a:ext cx="1244159" cy="571745"/>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SDP</a:t>
                </a: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零信任网关</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91" name="直线箭头连接符 11"/>
              <p:cNvCxnSpPr/>
              <p:nvPr/>
            </p:nvCxnSpPr>
            <p:spPr>
              <a:xfrm>
                <a:off x="7391079" y="3911109"/>
                <a:ext cx="0" cy="795469"/>
              </a:xfrm>
              <a:prstGeom prst="straightConnector1">
                <a:avLst/>
              </a:prstGeom>
              <a:noFill/>
              <a:ln w="12700" cap="flat" cmpd="sng" algn="ctr">
                <a:solidFill>
                  <a:srgbClr val="1A58D0"/>
                </a:solidFill>
                <a:prstDash val="solid"/>
                <a:miter lim="800000"/>
                <a:headEnd type="triangle"/>
                <a:tailEnd type="triangle"/>
              </a:ln>
              <a:effectLst/>
            </p:spPr>
          </p:cxnSp>
          <p:cxnSp>
            <p:nvCxnSpPr>
              <p:cNvPr id="92" name="直线箭头连接符 14"/>
              <p:cNvCxnSpPr/>
              <p:nvPr/>
            </p:nvCxnSpPr>
            <p:spPr>
              <a:xfrm>
                <a:off x="4370639" y="5026629"/>
                <a:ext cx="2376000" cy="0"/>
              </a:xfrm>
              <a:prstGeom prst="straightConnector1">
                <a:avLst/>
              </a:prstGeom>
              <a:noFill/>
              <a:ln w="19050" cap="flat" cmpd="sng" algn="ctr">
                <a:solidFill>
                  <a:srgbClr val="0070C0"/>
                </a:solidFill>
                <a:prstDash val="solid"/>
                <a:miter lim="800000"/>
                <a:headEnd type="triangle" w="med" len="med"/>
                <a:tailEnd type="triangle" w="med" len="med"/>
              </a:ln>
              <a:effectLst/>
            </p:spPr>
          </p:cxnSp>
          <p:sp>
            <p:nvSpPr>
              <p:cNvPr id="93" name="文本框 92"/>
              <p:cNvSpPr txBox="1"/>
              <p:nvPr/>
            </p:nvSpPr>
            <p:spPr>
              <a:xfrm>
                <a:off x="5177430" y="4739783"/>
                <a:ext cx="74732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双向</a:t>
                </a:r>
                <a:r>
                  <a:rPr kumimoji="0" lang="en-US" altLang="zh-CN"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TLS</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94" name="Diagram 1"/>
              <p:cNvGraphicFramePr/>
              <p:nvPr/>
            </p:nvGraphicFramePr>
            <p:xfrm>
              <a:off x="41161" y="703131"/>
              <a:ext cx="2466040" cy="1932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5" name="文本框 94"/>
              <p:cNvSpPr txBox="1"/>
              <p:nvPr/>
            </p:nvSpPr>
            <p:spPr>
              <a:xfrm>
                <a:off x="7367218" y="3896276"/>
                <a:ext cx="369332" cy="790793"/>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请求</a:t>
                </a:r>
                <a:r>
                  <a:rPr kumimoji="0" lang="en-US" altLang="zh-CN" sz="1200" kern="0" dirty="0">
                    <a:solidFill>
                      <a:srgbClr val="0C0D0E">
                        <a:lumMod val="75000"/>
                        <a:lumOff val="25000"/>
                      </a:srgbClr>
                    </a:solidFill>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决策</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96" name="矩形 95"/>
              <p:cNvSpPr/>
              <p:nvPr/>
            </p:nvSpPr>
            <p:spPr>
              <a:xfrm>
                <a:off x="9037128" y="4661432"/>
                <a:ext cx="2726917" cy="1033082"/>
              </a:xfrm>
              <a:prstGeom prst="rect">
                <a:avLst/>
              </a:prstGeom>
              <a:solidFill>
                <a:sysClr val="window" lastClr="FFFFFF"/>
              </a:solidFill>
              <a:ln w="12700" cap="flat" cmpd="sng" algn="ctr">
                <a:solidFill>
                  <a:srgbClr val="4F81BD"/>
                </a:solidFill>
                <a:prstDash val="solid"/>
              </a:ln>
              <a:effectLst/>
            </p:spPr>
            <p:txBody>
              <a:bodyPr lIns="0" tIns="0" rIns="0" bIns="0" rtlCol="0" anchor="t" anchorCtr="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业务应用</a:t>
                </a:r>
                <a:endPar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7" name="直线箭头连接符 35"/>
              <p:cNvCxnSpPr/>
              <p:nvPr/>
            </p:nvCxnSpPr>
            <p:spPr>
              <a:xfrm>
                <a:off x="8048399" y="5033113"/>
                <a:ext cx="936000" cy="0"/>
              </a:xfrm>
              <a:prstGeom prst="straightConnector1">
                <a:avLst/>
              </a:prstGeom>
              <a:noFill/>
              <a:ln w="19050" cap="flat" cmpd="sng" algn="ctr">
                <a:solidFill>
                  <a:srgbClr val="0070C0"/>
                </a:solidFill>
                <a:prstDash val="solid"/>
                <a:miter lim="800000"/>
                <a:headEnd type="triangle"/>
                <a:tailEnd type="triangle"/>
              </a:ln>
              <a:effectLst/>
            </p:spPr>
          </p:cxnSp>
          <p:cxnSp>
            <p:nvCxnSpPr>
              <p:cNvPr id="98" name="直线箭头连接符 41"/>
              <p:cNvCxnSpPr/>
              <p:nvPr/>
            </p:nvCxnSpPr>
            <p:spPr>
              <a:xfrm>
                <a:off x="7376052" y="2650809"/>
                <a:ext cx="3140" cy="648000"/>
              </a:xfrm>
              <a:prstGeom prst="straightConnector1">
                <a:avLst/>
              </a:prstGeom>
              <a:noFill/>
              <a:ln w="6350" cap="flat" cmpd="sng" algn="ctr">
                <a:solidFill>
                  <a:srgbClr val="0070C0"/>
                </a:solidFill>
                <a:prstDash val="solid"/>
                <a:miter lim="800000"/>
                <a:headEnd type="triangle"/>
                <a:tailEnd type="triangle"/>
              </a:ln>
              <a:effectLst/>
            </p:spPr>
          </p:cxnSp>
          <p:sp>
            <p:nvSpPr>
              <p:cNvPr id="99" name="文本框 98"/>
              <p:cNvSpPr txBox="1"/>
              <p:nvPr/>
            </p:nvSpPr>
            <p:spPr>
              <a:xfrm>
                <a:off x="8302818" y="3369130"/>
                <a:ext cx="49103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rgbClr val="0C0D0E">
                        <a:lumMod val="75000"/>
                        <a:lumOff val="25000"/>
                      </a:srgbClr>
                    </a:solidFill>
                    <a:latin typeface="微软雅黑" panose="020B0503020204020204" pitchFamily="34" charset="-122"/>
                    <a:ea typeface="微软雅黑" panose="020B0503020204020204" pitchFamily="34" charset="-122"/>
                  </a:rPr>
                  <a:t>认证</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cxnSp>
            <p:nvCxnSpPr>
              <p:cNvPr id="100" name="直线箭头连接符 50"/>
              <p:cNvCxnSpPr/>
              <p:nvPr/>
            </p:nvCxnSpPr>
            <p:spPr>
              <a:xfrm>
                <a:off x="8028697" y="3620647"/>
                <a:ext cx="972000" cy="0"/>
              </a:xfrm>
              <a:prstGeom prst="straightConnector1">
                <a:avLst/>
              </a:prstGeom>
              <a:noFill/>
              <a:ln w="6350" cap="flat" cmpd="sng" algn="ctr">
                <a:solidFill>
                  <a:srgbClr val="0070C0"/>
                </a:solidFill>
                <a:prstDash val="solid"/>
                <a:miter lim="800000"/>
                <a:headEnd type="triangle"/>
                <a:tailEnd type="triangle"/>
              </a:ln>
              <a:effectLst/>
            </p:spPr>
          </p:cxnSp>
          <p:sp>
            <p:nvSpPr>
              <p:cNvPr id="101" name="文本框 100"/>
              <p:cNvSpPr txBox="1"/>
              <p:nvPr/>
            </p:nvSpPr>
            <p:spPr>
              <a:xfrm>
                <a:off x="7043955" y="2595468"/>
                <a:ext cx="369332" cy="783041"/>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持续评估</a:t>
                </a:r>
                <a:endPar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89018" y="5122427"/>
                <a:ext cx="1983711" cy="1432442"/>
              </a:xfrm>
              <a:prstGeom prst="rect">
                <a:avLst/>
              </a:prstGeom>
              <a:noFill/>
              <a:ln w="12700" cap="flat" cmpd="sng" algn="ctr">
                <a:solidFill>
                  <a:srgbClr val="42A5F5">
                    <a:shade val="50000"/>
                  </a:srgbClr>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3" name="文本框 102"/>
              <p:cNvSpPr txBox="1"/>
              <p:nvPr/>
            </p:nvSpPr>
            <p:spPr>
              <a:xfrm>
                <a:off x="480230" y="4790190"/>
                <a:ext cx="162095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移动</a:t>
                </a:r>
                <a:r>
                  <a:rPr kumimoji="0" lang="zh-CN" altLang="en-US" sz="1400" b="1" kern="0" dirty="0">
                    <a:solidFill>
                      <a:prstClr val="black"/>
                    </a:solidFill>
                    <a:latin typeface="微软雅黑" panose="020B0503020204020204" pitchFamily="34" charset="-122"/>
                    <a:ea typeface="微软雅黑" panose="020B0503020204020204" pitchFamily="34" charset="-122"/>
                  </a:rPr>
                  <a:t>零信任</a:t>
                </a: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客户端</a:t>
                </a:r>
                <a:endPar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4027296" y="3355015"/>
                <a:ext cx="288000" cy="3264409"/>
              </a:xfrm>
              <a:prstGeom prst="rect">
                <a:avLst/>
              </a:prstGeom>
              <a:solidFill>
                <a:srgbClr val="3B9455"/>
              </a:solidFill>
              <a:ln w="12700" cap="flat" cmpd="sng" algn="ctr">
                <a:noFill/>
                <a:prstDash val="solid"/>
                <a:miter lim="800000"/>
              </a:ln>
              <a:effectLst/>
            </p:spPr>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防火墙</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9031417" y="6127731"/>
                <a:ext cx="2735767" cy="324000"/>
              </a:xfrm>
              <a:prstGeom prst="rect">
                <a:avLst/>
              </a:prstGeom>
              <a:solidFill>
                <a:schemeClr val="bg1"/>
              </a:solidFill>
              <a:ln w="12700" cap="flat" cmpd="sng" algn="ctr">
                <a:solidFill>
                  <a:srgbClr val="1A58D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专属云平台</a:t>
                </a:r>
                <a:endPar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9028200" y="5773338"/>
                <a:ext cx="1252733" cy="288000"/>
              </a:xfrm>
              <a:prstGeom prst="rect">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云安全管理平台</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10514451" y="5765634"/>
                <a:ext cx="1252733" cy="288000"/>
              </a:xfrm>
              <a:prstGeom prst="rect">
                <a:avLst/>
              </a:prstGeom>
              <a:solidFill>
                <a:srgbClr val="3B9455"/>
              </a:solidFill>
              <a:ln w="127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云安全资源池</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8" name="文本框 107"/>
              <p:cNvSpPr txBox="1"/>
              <p:nvPr/>
            </p:nvSpPr>
            <p:spPr>
              <a:xfrm>
                <a:off x="499138" y="2926216"/>
                <a:ext cx="162095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终端</a:t>
                </a:r>
                <a:r>
                  <a:rPr kumimoji="0" lang="zh-CN" altLang="en-US" sz="1400" b="1" kern="0" dirty="0">
                    <a:solidFill>
                      <a:prstClr val="black"/>
                    </a:solidFill>
                    <a:latin typeface="微软雅黑" panose="020B0503020204020204" pitchFamily="34" charset="-122"/>
                    <a:ea typeface="微软雅黑" panose="020B0503020204020204" pitchFamily="34" charset="-122"/>
                  </a:rPr>
                  <a:t>零信任</a:t>
                </a:r>
                <a:r>
                  <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客户端</a:t>
                </a:r>
                <a:endParaRPr kumimoji="0" lang="zh-CN" altLang="en-US" sz="14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304480" y="3337783"/>
                <a:ext cx="1983711" cy="1192386"/>
              </a:xfrm>
              <a:prstGeom prst="rect">
                <a:avLst/>
              </a:prstGeom>
              <a:noFill/>
              <a:ln w="12700" cap="flat" cmpd="sng" algn="ctr">
                <a:solidFill>
                  <a:srgbClr val="42A5F5">
                    <a:shade val="50000"/>
                  </a:srgbClr>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461632" y="3470763"/>
                <a:ext cx="1656000" cy="248707"/>
              </a:xfrm>
              <a:prstGeom prst="rect">
                <a:avLst/>
              </a:prstGeom>
              <a:solidFill>
                <a:srgbClr val="0070C0"/>
              </a:solidFill>
              <a:ln w="12700" cap="flat" cmpd="sng" algn="ctr">
                <a:no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终端环境感知代理</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1" name="矩形 110"/>
              <p:cNvSpPr/>
              <p:nvPr/>
            </p:nvSpPr>
            <p:spPr>
              <a:xfrm>
                <a:off x="466431" y="3799208"/>
                <a:ext cx="1656000" cy="248707"/>
              </a:xfrm>
              <a:prstGeom prst="rect">
                <a:avLst/>
              </a:prstGeom>
              <a:solidFill>
                <a:srgbClr val="3B9455"/>
              </a:solidFill>
              <a:ln w="12700" cap="flat" cmpd="sng" algn="ctr">
                <a:no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终端安全组件</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2" name="右箭头 160"/>
              <p:cNvSpPr/>
              <p:nvPr/>
            </p:nvSpPr>
            <p:spPr>
              <a:xfrm>
                <a:off x="3053719" y="3783293"/>
                <a:ext cx="937664" cy="357630"/>
              </a:xfrm>
              <a:prstGeom prst="rightArrow">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SSL VPN</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3" name="矩形 112"/>
              <p:cNvSpPr/>
              <p:nvPr/>
            </p:nvSpPr>
            <p:spPr>
              <a:xfrm>
                <a:off x="2406547" y="1837870"/>
                <a:ext cx="1130645" cy="378110"/>
              </a:xfrm>
              <a:prstGeom prst="rect">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安全空间</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服务端</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06547" y="1299708"/>
                <a:ext cx="1130645" cy="378110"/>
              </a:xfrm>
              <a:prstGeom prst="rect">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终端安全</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服务端</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613647" y="1491912"/>
                <a:ext cx="1332000" cy="430069"/>
              </a:xfrm>
              <a:prstGeom prst="rect">
                <a:avLst/>
              </a:prstGeom>
              <a:solidFill>
                <a:srgbClr val="0070C0"/>
              </a:solidFill>
              <a:ln w="12700" cap="flat" cmpd="sng" algn="ctr">
                <a:no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终端环境感知系统</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118" name="直接连接符 117"/>
              <p:cNvCxnSpPr/>
              <p:nvPr/>
            </p:nvCxnSpPr>
            <p:spPr>
              <a:xfrm>
                <a:off x="137898" y="4693831"/>
                <a:ext cx="3479870" cy="0"/>
              </a:xfrm>
              <a:prstGeom prst="line">
                <a:avLst/>
              </a:prstGeom>
              <a:ln>
                <a:solidFill>
                  <a:srgbClr val="0090D8"/>
                </a:solidFill>
                <a:prstDash val="lgDash"/>
              </a:ln>
            </p:spPr>
            <p:style>
              <a:lnRef idx="1">
                <a:schemeClr val="accent1"/>
              </a:lnRef>
              <a:fillRef idx="0">
                <a:schemeClr val="accent1"/>
              </a:fillRef>
              <a:effectRef idx="0">
                <a:schemeClr val="accent1"/>
              </a:effectRef>
              <a:fontRef idx="minor">
                <a:schemeClr val="tx1"/>
              </a:fontRef>
            </p:style>
          </p:cxnSp>
          <p:sp>
            <p:nvSpPr>
              <p:cNvPr id="125" name="矩形 124"/>
              <p:cNvSpPr/>
              <p:nvPr/>
            </p:nvSpPr>
            <p:spPr>
              <a:xfrm>
                <a:off x="9592405" y="1820780"/>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安全审计</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9592405" y="1343840"/>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事件检测</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10842213" y="1823138"/>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监控告警</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8614668" y="4570272"/>
                <a:ext cx="3288313" cy="1960066"/>
              </a:xfrm>
              <a:prstGeom prst="rect">
                <a:avLst/>
              </a:prstGeom>
              <a:noFill/>
              <a:ln w="12700" cap="flat" cmpd="sng" algn="ctr">
                <a:solidFill>
                  <a:srgbClr val="42A5F5">
                    <a:shade val="50000"/>
                  </a:srgbClr>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54050" y="5453911"/>
                <a:ext cx="1656000" cy="248707"/>
              </a:xfrm>
              <a:prstGeom prst="rect">
                <a:avLst/>
              </a:prstGeom>
              <a:solidFill>
                <a:srgbClr val="0070C0"/>
              </a:solidFill>
              <a:ln w="12700" cap="flat" cmpd="sng" algn="ctr">
                <a:noFill/>
                <a:prstDash val="solid"/>
                <a:miter lim="800000"/>
              </a:ln>
              <a:effectLst/>
            </p:spPr>
            <p:txBody>
              <a:bodyPr lIns="0" tIns="36000" rIns="0" bIns="0"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移动终端环境感知代理</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0" name="矩形 129"/>
              <p:cNvSpPr/>
              <p:nvPr/>
            </p:nvSpPr>
            <p:spPr>
              <a:xfrm>
                <a:off x="458849" y="5800644"/>
                <a:ext cx="1656000" cy="248707"/>
              </a:xfrm>
              <a:prstGeom prst="rect">
                <a:avLst/>
              </a:prstGeom>
              <a:solidFill>
                <a:srgbClr val="3B9455"/>
              </a:solidFill>
              <a:ln w="12700" cap="flat" cmpd="sng" algn="ctr">
                <a:no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移动终端安全组件</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1" name="矩形 130"/>
              <p:cNvSpPr/>
              <p:nvPr/>
            </p:nvSpPr>
            <p:spPr>
              <a:xfrm>
                <a:off x="466431" y="4147289"/>
                <a:ext cx="1656000" cy="248707"/>
              </a:xfrm>
              <a:prstGeom prst="rect">
                <a:avLst/>
              </a:prstGeom>
              <a:solidFill>
                <a:srgbClr val="3B9455"/>
              </a:solidFill>
              <a:ln w="12700" cap="flat" cmpd="sng" algn="ctr">
                <a:no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企业安全空间</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2" name="矩形 131"/>
              <p:cNvSpPr/>
              <p:nvPr/>
            </p:nvSpPr>
            <p:spPr>
              <a:xfrm>
                <a:off x="458849" y="6154643"/>
                <a:ext cx="1656000" cy="248707"/>
              </a:xfrm>
              <a:prstGeom prst="rect">
                <a:avLst/>
              </a:prstGeom>
              <a:solidFill>
                <a:srgbClr val="3B9455"/>
              </a:solidFill>
              <a:ln w="12700" cap="flat" cmpd="sng" algn="ctr">
                <a:no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企业安全空间</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3" name="矩形 132"/>
              <p:cNvSpPr/>
              <p:nvPr/>
            </p:nvSpPr>
            <p:spPr>
              <a:xfrm>
                <a:off x="9028201" y="3182825"/>
                <a:ext cx="2735844" cy="1134540"/>
              </a:xfrm>
              <a:prstGeom prst="rect">
                <a:avLst/>
              </a:prstGeom>
              <a:noFill/>
              <a:ln w="12700" cap="flat" cmpd="sng" algn="ctr">
                <a:solidFill>
                  <a:srgbClr val="42A5F5">
                    <a:shade val="50000"/>
                  </a:srgbClr>
                </a:solidFill>
                <a:prstDash val="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IAM</a:t>
                </a:r>
                <a:endParaRPr kumimoji="0" lang="zh-CN" altLang="en-US" sz="16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4" name="矩形 133"/>
              <p:cNvSpPr/>
              <p:nvPr/>
            </p:nvSpPr>
            <p:spPr>
              <a:xfrm>
                <a:off x="9346847" y="3519854"/>
                <a:ext cx="952989" cy="304168"/>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rgbClr val="FFFFFF"/>
                    </a:solidFill>
                    <a:latin typeface="微软雅黑" panose="020B0503020204020204" pitchFamily="34" charset="-122"/>
                    <a:ea typeface="微软雅黑" panose="020B0503020204020204" pitchFamily="34" charset="-122"/>
                  </a:rPr>
                  <a:t>身份管理</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5" name="矩形 134"/>
              <p:cNvSpPr/>
              <p:nvPr/>
            </p:nvSpPr>
            <p:spPr>
              <a:xfrm>
                <a:off x="10530910" y="3511493"/>
                <a:ext cx="952989" cy="304168"/>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rgbClr val="FFFFFF"/>
                    </a:solidFill>
                    <a:latin typeface="微软雅黑" panose="020B0503020204020204" pitchFamily="34" charset="-122"/>
                    <a:ea typeface="微软雅黑" panose="020B0503020204020204" pitchFamily="34" charset="-122"/>
                  </a:rPr>
                  <a:t>认证服务</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6" name="矩形 135"/>
              <p:cNvSpPr/>
              <p:nvPr/>
            </p:nvSpPr>
            <p:spPr>
              <a:xfrm>
                <a:off x="9346847" y="3930779"/>
                <a:ext cx="952989" cy="304168"/>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rgbClr val="FFFFFF"/>
                    </a:solidFill>
                    <a:latin typeface="微软雅黑" panose="020B0503020204020204" pitchFamily="34" charset="-122"/>
                    <a:ea typeface="微软雅黑" panose="020B0503020204020204" pitchFamily="34" charset="-122"/>
                  </a:rPr>
                  <a:t>授权服务</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7" name="矩形 136"/>
              <p:cNvSpPr/>
              <p:nvPr/>
            </p:nvSpPr>
            <p:spPr>
              <a:xfrm>
                <a:off x="10530909" y="3920668"/>
                <a:ext cx="952989" cy="304168"/>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应用管理</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138" name="组合 137"/>
              <p:cNvGrpSpPr/>
              <p:nvPr/>
            </p:nvGrpSpPr>
            <p:grpSpPr>
              <a:xfrm>
                <a:off x="5445840" y="1162742"/>
                <a:ext cx="1310610" cy="1005700"/>
                <a:chOff x="2876436" y="2364909"/>
                <a:chExt cx="522646" cy="401054"/>
              </a:xfrm>
              <a:gradFill>
                <a:gsLst>
                  <a:gs pos="0">
                    <a:srgbClr val="00B050"/>
                  </a:gs>
                  <a:gs pos="100000">
                    <a:schemeClr val="accent4">
                      <a:lumMod val="60000"/>
                      <a:lumOff val="40000"/>
                    </a:schemeClr>
                  </a:gs>
                </a:gsLst>
                <a:lin ang="13500000" scaled="1"/>
              </a:gradFill>
            </p:grpSpPr>
            <p:sp>
              <p:nvSpPr>
                <p:cNvPr id="139" name="Freeform 5"/>
                <p:cNvSpPr/>
                <p:nvPr/>
              </p:nvSpPr>
              <p:spPr bwMode="auto">
                <a:xfrm>
                  <a:off x="3161943" y="2364909"/>
                  <a:ext cx="47025" cy="345968"/>
                </a:xfrm>
                <a:custGeom>
                  <a:avLst/>
                  <a:gdLst>
                    <a:gd name="T0" fmla="*/ 89 w 177"/>
                    <a:gd name="T1" fmla="*/ 0 h 1298"/>
                    <a:gd name="T2" fmla="*/ 89 w 177"/>
                    <a:gd name="T3" fmla="*/ 0 h 1298"/>
                    <a:gd name="T4" fmla="*/ 0 w 177"/>
                    <a:gd name="T5" fmla="*/ 89 h 1298"/>
                    <a:gd name="T6" fmla="*/ 0 w 177"/>
                    <a:gd name="T7" fmla="*/ 1210 h 1298"/>
                    <a:gd name="T8" fmla="*/ 89 w 177"/>
                    <a:gd name="T9" fmla="*/ 1298 h 1298"/>
                    <a:gd name="T10" fmla="*/ 89 w 177"/>
                    <a:gd name="T11" fmla="*/ 1298 h 1298"/>
                    <a:gd name="T12" fmla="*/ 177 w 177"/>
                    <a:gd name="T13" fmla="*/ 1210 h 1298"/>
                    <a:gd name="T14" fmla="*/ 177 w 177"/>
                    <a:gd name="T15" fmla="*/ 89 h 1298"/>
                    <a:gd name="T16" fmla="*/ 89 w 177"/>
                    <a:gd name="T17" fmla="*/ 0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298">
                      <a:moveTo>
                        <a:pt x="89" y="0"/>
                      </a:moveTo>
                      <a:cubicBezTo>
                        <a:pt x="89" y="0"/>
                        <a:pt x="89" y="0"/>
                        <a:pt x="89" y="0"/>
                      </a:cubicBezTo>
                      <a:cubicBezTo>
                        <a:pt x="40" y="0"/>
                        <a:pt x="0" y="40"/>
                        <a:pt x="0" y="89"/>
                      </a:cubicBezTo>
                      <a:cubicBezTo>
                        <a:pt x="0" y="1210"/>
                        <a:pt x="0" y="1210"/>
                        <a:pt x="0" y="1210"/>
                      </a:cubicBezTo>
                      <a:cubicBezTo>
                        <a:pt x="0" y="1258"/>
                        <a:pt x="40" y="1298"/>
                        <a:pt x="89" y="1298"/>
                      </a:cubicBezTo>
                      <a:cubicBezTo>
                        <a:pt x="89" y="1298"/>
                        <a:pt x="89" y="1298"/>
                        <a:pt x="89" y="1298"/>
                      </a:cubicBezTo>
                      <a:cubicBezTo>
                        <a:pt x="137" y="1298"/>
                        <a:pt x="177" y="1258"/>
                        <a:pt x="177" y="1210"/>
                      </a:cubicBezTo>
                      <a:cubicBezTo>
                        <a:pt x="177" y="89"/>
                        <a:pt x="177" y="89"/>
                        <a:pt x="177" y="89"/>
                      </a:cubicBezTo>
                      <a:cubicBezTo>
                        <a:pt x="177" y="40"/>
                        <a:pt x="137" y="0"/>
                        <a:pt x="89" y="0"/>
                      </a:cubicBezTo>
                      <a:close/>
                    </a:path>
                  </a:pathLst>
                </a:custGeom>
                <a:grpFill/>
                <a:ln>
                  <a:noFill/>
                </a:ln>
              </p:spPr>
              <p:txBody>
                <a:bodyPr vert="horz" wrap="square" lIns="91440" tIns="45720" rIns="91440" bIns="45720" numCol="1" anchor="t" anchorCtr="0" compatLnSpc="1"/>
                <a:lstStyle/>
                <a:p>
                  <a:endParaRPr lang="zh-CN" altLang="en-US"/>
                </a:p>
              </p:txBody>
            </p:sp>
            <p:sp>
              <p:nvSpPr>
                <p:cNvPr id="140" name="Freeform 6"/>
                <p:cNvSpPr/>
                <p:nvPr/>
              </p:nvSpPr>
              <p:spPr bwMode="auto">
                <a:xfrm>
                  <a:off x="3256664" y="2420667"/>
                  <a:ext cx="47025" cy="204222"/>
                </a:xfrm>
                <a:custGeom>
                  <a:avLst/>
                  <a:gdLst>
                    <a:gd name="T0" fmla="*/ 89 w 177"/>
                    <a:gd name="T1" fmla="*/ 763 h 763"/>
                    <a:gd name="T2" fmla="*/ 89 w 177"/>
                    <a:gd name="T3" fmla="*/ 763 h 763"/>
                    <a:gd name="T4" fmla="*/ 177 w 177"/>
                    <a:gd name="T5" fmla="*/ 674 h 763"/>
                    <a:gd name="T6" fmla="*/ 177 w 177"/>
                    <a:gd name="T7" fmla="*/ 88 h 763"/>
                    <a:gd name="T8" fmla="*/ 89 w 177"/>
                    <a:gd name="T9" fmla="*/ 0 h 763"/>
                    <a:gd name="T10" fmla="*/ 89 w 177"/>
                    <a:gd name="T11" fmla="*/ 0 h 763"/>
                    <a:gd name="T12" fmla="*/ 0 w 177"/>
                    <a:gd name="T13" fmla="*/ 88 h 763"/>
                    <a:gd name="T14" fmla="*/ 0 w 177"/>
                    <a:gd name="T15" fmla="*/ 674 h 763"/>
                    <a:gd name="T16" fmla="*/ 89 w 177"/>
                    <a:gd name="T17"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763">
                      <a:moveTo>
                        <a:pt x="89" y="763"/>
                      </a:moveTo>
                      <a:cubicBezTo>
                        <a:pt x="89" y="763"/>
                        <a:pt x="89" y="763"/>
                        <a:pt x="89" y="763"/>
                      </a:cubicBezTo>
                      <a:cubicBezTo>
                        <a:pt x="137" y="763"/>
                        <a:pt x="177" y="723"/>
                        <a:pt x="177" y="674"/>
                      </a:cubicBezTo>
                      <a:cubicBezTo>
                        <a:pt x="177" y="88"/>
                        <a:pt x="177" y="88"/>
                        <a:pt x="177" y="88"/>
                      </a:cubicBezTo>
                      <a:cubicBezTo>
                        <a:pt x="177" y="40"/>
                        <a:pt x="137" y="0"/>
                        <a:pt x="89" y="0"/>
                      </a:cubicBezTo>
                      <a:cubicBezTo>
                        <a:pt x="89" y="0"/>
                        <a:pt x="89" y="0"/>
                        <a:pt x="89" y="0"/>
                      </a:cubicBezTo>
                      <a:cubicBezTo>
                        <a:pt x="40" y="0"/>
                        <a:pt x="0" y="40"/>
                        <a:pt x="0" y="88"/>
                      </a:cubicBezTo>
                      <a:cubicBezTo>
                        <a:pt x="0" y="674"/>
                        <a:pt x="0" y="674"/>
                        <a:pt x="0" y="674"/>
                      </a:cubicBezTo>
                      <a:cubicBezTo>
                        <a:pt x="0" y="723"/>
                        <a:pt x="40" y="763"/>
                        <a:pt x="89" y="763"/>
                      </a:cubicBezTo>
                      <a:close/>
                    </a:path>
                  </a:pathLst>
                </a:custGeom>
                <a:grpFill/>
                <a:ln>
                  <a:noFill/>
                </a:ln>
              </p:spPr>
              <p:txBody>
                <a:bodyPr vert="horz" wrap="square" lIns="91440" tIns="45720" rIns="91440" bIns="45720" numCol="1" anchor="t" anchorCtr="0" compatLnSpc="1"/>
                <a:lstStyle/>
                <a:p>
                  <a:endParaRPr lang="zh-CN" altLang="en-US"/>
                </a:p>
              </p:txBody>
            </p:sp>
            <p:sp>
              <p:nvSpPr>
                <p:cNvPr id="141" name="Freeform 7"/>
                <p:cNvSpPr/>
                <p:nvPr/>
              </p:nvSpPr>
              <p:spPr bwMode="auto">
                <a:xfrm>
                  <a:off x="3352057" y="2514717"/>
                  <a:ext cx="47025" cy="110172"/>
                </a:xfrm>
                <a:custGeom>
                  <a:avLst/>
                  <a:gdLst>
                    <a:gd name="T0" fmla="*/ 89 w 177"/>
                    <a:gd name="T1" fmla="*/ 0 h 411"/>
                    <a:gd name="T2" fmla="*/ 89 w 177"/>
                    <a:gd name="T3" fmla="*/ 0 h 411"/>
                    <a:gd name="T4" fmla="*/ 0 w 177"/>
                    <a:gd name="T5" fmla="*/ 89 h 411"/>
                    <a:gd name="T6" fmla="*/ 0 w 177"/>
                    <a:gd name="T7" fmla="*/ 322 h 411"/>
                    <a:gd name="T8" fmla="*/ 89 w 177"/>
                    <a:gd name="T9" fmla="*/ 411 h 411"/>
                    <a:gd name="T10" fmla="*/ 89 w 177"/>
                    <a:gd name="T11" fmla="*/ 411 h 411"/>
                    <a:gd name="T12" fmla="*/ 177 w 177"/>
                    <a:gd name="T13" fmla="*/ 322 h 411"/>
                    <a:gd name="T14" fmla="*/ 177 w 177"/>
                    <a:gd name="T15" fmla="*/ 89 h 411"/>
                    <a:gd name="T16" fmla="*/ 89 w 177"/>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411">
                      <a:moveTo>
                        <a:pt x="89" y="0"/>
                      </a:moveTo>
                      <a:cubicBezTo>
                        <a:pt x="89" y="0"/>
                        <a:pt x="89" y="0"/>
                        <a:pt x="89" y="0"/>
                      </a:cubicBezTo>
                      <a:cubicBezTo>
                        <a:pt x="40" y="0"/>
                        <a:pt x="0" y="40"/>
                        <a:pt x="0" y="89"/>
                      </a:cubicBezTo>
                      <a:cubicBezTo>
                        <a:pt x="0" y="322"/>
                        <a:pt x="0" y="322"/>
                        <a:pt x="0" y="322"/>
                      </a:cubicBezTo>
                      <a:cubicBezTo>
                        <a:pt x="0" y="371"/>
                        <a:pt x="40" y="411"/>
                        <a:pt x="89" y="411"/>
                      </a:cubicBezTo>
                      <a:cubicBezTo>
                        <a:pt x="89" y="411"/>
                        <a:pt x="89" y="411"/>
                        <a:pt x="89" y="411"/>
                      </a:cubicBezTo>
                      <a:cubicBezTo>
                        <a:pt x="137" y="411"/>
                        <a:pt x="177" y="371"/>
                        <a:pt x="177" y="322"/>
                      </a:cubicBezTo>
                      <a:cubicBezTo>
                        <a:pt x="177" y="89"/>
                        <a:pt x="177" y="89"/>
                        <a:pt x="177" y="89"/>
                      </a:cubicBezTo>
                      <a:cubicBezTo>
                        <a:pt x="177" y="40"/>
                        <a:pt x="137" y="0"/>
                        <a:pt x="89" y="0"/>
                      </a:cubicBezTo>
                      <a:close/>
                    </a:path>
                  </a:pathLst>
                </a:custGeom>
                <a:grpFill/>
                <a:ln>
                  <a:noFill/>
                </a:ln>
              </p:spPr>
              <p:txBody>
                <a:bodyPr vert="horz" wrap="square" lIns="91440" tIns="45720" rIns="91440" bIns="45720" numCol="1" anchor="t" anchorCtr="0" compatLnSpc="1"/>
                <a:lstStyle/>
                <a:p>
                  <a:endParaRPr lang="zh-CN" altLang="en-US"/>
                </a:p>
              </p:txBody>
            </p:sp>
            <p:sp>
              <p:nvSpPr>
                <p:cNvPr id="142" name="Freeform 8"/>
                <p:cNvSpPr/>
                <p:nvPr/>
              </p:nvSpPr>
              <p:spPr bwMode="auto">
                <a:xfrm>
                  <a:off x="2876436" y="2514717"/>
                  <a:ext cx="47025" cy="110172"/>
                </a:xfrm>
                <a:custGeom>
                  <a:avLst/>
                  <a:gdLst>
                    <a:gd name="T0" fmla="*/ 89 w 177"/>
                    <a:gd name="T1" fmla="*/ 0 h 411"/>
                    <a:gd name="T2" fmla="*/ 89 w 177"/>
                    <a:gd name="T3" fmla="*/ 0 h 411"/>
                    <a:gd name="T4" fmla="*/ 0 w 177"/>
                    <a:gd name="T5" fmla="*/ 89 h 411"/>
                    <a:gd name="T6" fmla="*/ 0 w 177"/>
                    <a:gd name="T7" fmla="*/ 322 h 411"/>
                    <a:gd name="T8" fmla="*/ 89 w 177"/>
                    <a:gd name="T9" fmla="*/ 411 h 411"/>
                    <a:gd name="T10" fmla="*/ 89 w 177"/>
                    <a:gd name="T11" fmla="*/ 411 h 411"/>
                    <a:gd name="T12" fmla="*/ 177 w 177"/>
                    <a:gd name="T13" fmla="*/ 322 h 411"/>
                    <a:gd name="T14" fmla="*/ 177 w 177"/>
                    <a:gd name="T15" fmla="*/ 89 h 411"/>
                    <a:gd name="T16" fmla="*/ 89 w 177"/>
                    <a:gd name="T17"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411">
                      <a:moveTo>
                        <a:pt x="89" y="0"/>
                      </a:moveTo>
                      <a:cubicBezTo>
                        <a:pt x="89" y="0"/>
                        <a:pt x="89" y="0"/>
                        <a:pt x="89" y="0"/>
                      </a:cubicBezTo>
                      <a:cubicBezTo>
                        <a:pt x="40" y="0"/>
                        <a:pt x="0" y="40"/>
                        <a:pt x="0" y="89"/>
                      </a:cubicBezTo>
                      <a:cubicBezTo>
                        <a:pt x="0" y="322"/>
                        <a:pt x="0" y="322"/>
                        <a:pt x="0" y="322"/>
                      </a:cubicBezTo>
                      <a:cubicBezTo>
                        <a:pt x="0" y="371"/>
                        <a:pt x="40" y="411"/>
                        <a:pt x="89" y="411"/>
                      </a:cubicBezTo>
                      <a:cubicBezTo>
                        <a:pt x="89" y="411"/>
                        <a:pt x="89" y="411"/>
                        <a:pt x="89" y="411"/>
                      </a:cubicBezTo>
                      <a:cubicBezTo>
                        <a:pt x="137" y="411"/>
                        <a:pt x="177" y="371"/>
                        <a:pt x="177" y="322"/>
                      </a:cubicBezTo>
                      <a:cubicBezTo>
                        <a:pt x="177" y="89"/>
                        <a:pt x="177" y="89"/>
                        <a:pt x="177" y="89"/>
                      </a:cubicBezTo>
                      <a:cubicBezTo>
                        <a:pt x="177" y="40"/>
                        <a:pt x="137" y="0"/>
                        <a:pt x="89" y="0"/>
                      </a:cubicBezTo>
                      <a:close/>
                    </a:path>
                  </a:pathLst>
                </a:custGeom>
                <a:grpFill/>
                <a:ln>
                  <a:noFill/>
                </a:ln>
              </p:spPr>
              <p:txBody>
                <a:bodyPr vert="horz" wrap="square" lIns="91440" tIns="45720" rIns="91440" bIns="45720" numCol="1" anchor="t" anchorCtr="0" compatLnSpc="1"/>
                <a:lstStyle/>
                <a:p>
                  <a:endParaRPr lang="zh-CN" altLang="en-US"/>
                </a:p>
              </p:txBody>
            </p:sp>
            <p:sp>
              <p:nvSpPr>
                <p:cNvPr id="143" name="Freeform 9"/>
                <p:cNvSpPr/>
                <p:nvPr/>
              </p:nvSpPr>
              <p:spPr bwMode="auto">
                <a:xfrm>
                  <a:off x="3066550" y="2514717"/>
                  <a:ext cx="47025" cy="173320"/>
                </a:xfrm>
                <a:custGeom>
                  <a:avLst/>
                  <a:gdLst>
                    <a:gd name="T0" fmla="*/ 89 w 177"/>
                    <a:gd name="T1" fmla="*/ 0 h 649"/>
                    <a:gd name="T2" fmla="*/ 89 w 177"/>
                    <a:gd name="T3" fmla="*/ 0 h 649"/>
                    <a:gd name="T4" fmla="*/ 0 w 177"/>
                    <a:gd name="T5" fmla="*/ 89 h 649"/>
                    <a:gd name="T6" fmla="*/ 0 w 177"/>
                    <a:gd name="T7" fmla="*/ 561 h 649"/>
                    <a:gd name="T8" fmla="*/ 89 w 177"/>
                    <a:gd name="T9" fmla="*/ 649 h 649"/>
                    <a:gd name="T10" fmla="*/ 89 w 177"/>
                    <a:gd name="T11" fmla="*/ 649 h 649"/>
                    <a:gd name="T12" fmla="*/ 177 w 177"/>
                    <a:gd name="T13" fmla="*/ 561 h 649"/>
                    <a:gd name="T14" fmla="*/ 177 w 177"/>
                    <a:gd name="T15" fmla="*/ 89 h 649"/>
                    <a:gd name="T16" fmla="*/ 89 w 177"/>
                    <a:gd name="T17"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649">
                      <a:moveTo>
                        <a:pt x="89" y="0"/>
                      </a:moveTo>
                      <a:cubicBezTo>
                        <a:pt x="89" y="0"/>
                        <a:pt x="89" y="0"/>
                        <a:pt x="89" y="0"/>
                      </a:cubicBezTo>
                      <a:cubicBezTo>
                        <a:pt x="40" y="0"/>
                        <a:pt x="0" y="40"/>
                        <a:pt x="0" y="89"/>
                      </a:cubicBezTo>
                      <a:cubicBezTo>
                        <a:pt x="0" y="561"/>
                        <a:pt x="0" y="561"/>
                        <a:pt x="0" y="561"/>
                      </a:cubicBezTo>
                      <a:cubicBezTo>
                        <a:pt x="0" y="609"/>
                        <a:pt x="40" y="649"/>
                        <a:pt x="89" y="649"/>
                      </a:cubicBezTo>
                      <a:cubicBezTo>
                        <a:pt x="89" y="649"/>
                        <a:pt x="89" y="649"/>
                        <a:pt x="89" y="649"/>
                      </a:cubicBezTo>
                      <a:cubicBezTo>
                        <a:pt x="137" y="649"/>
                        <a:pt x="177" y="609"/>
                        <a:pt x="177" y="561"/>
                      </a:cubicBezTo>
                      <a:cubicBezTo>
                        <a:pt x="177" y="89"/>
                        <a:pt x="177" y="89"/>
                        <a:pt x="177" y="89"/>
                      </a:cubicBezTo>
                      <a:cubicBezTo>
                        <a:pt x="177" y="40"/>
                        <a:pt x="137" y="0"/>
                        <a:pt x="89" y="0"/>
                      </a:cubicBezTo>
                      <a:close/>
                    </a:path>
                  </a:pathLst>
                </a:custGeom>
                <a:grpFill/>
                <a:ln>
                  <a:noFill/>
                </a:ln>
              </p:spPr>
              <p:txBody>
                <a:bodyPr vert="horz" wrap="square" lIns="91440" tIns="45720" rIns="91440" bIns="45720" numCol="1" anchor="t" anchorCtr="0" compatLnSpc="1"/>
                <a:lstStyle/>
                <a:p>
                  <a:endParaRPr lang="zh-CN" altLang="en-US"/>
                </a:p>
              </p:txBody>
            </p:sp>
            <p:sp>
              <p:nvSpPr>
                <p:cNvPr id="144" name="Freeform 10"/>
                <p:cNvSpPr/>
                <p:nvPr/>
              </p:nvSpPr>
              <p:spPr bwMode="auto">
                <a:xfrm>
                  <a:off x="2971829" y="2428728"/>
                  <a:ext cx="47025" cy="172648"/>
                </a:xfrm>
                <a:custGeom>
                  <a:avLst/>
                  <a:gdLst>
                    <a:gd name="T0" fmla="*/ 89 w 177"/>
                    <a:gd name="T1" fmla="*/ 0 h 649"/>
                    <a:gd name="T2" fmla="*/ 89 w 177"/>
                    <a:gd name="T3" fmla="*/ 0 h 649"/>
                    <a:gd name="T4" fmla="*/ 0 w 177"/>
                    <a:gd name="T5" fmla="*/ 89 h 649"/>
                    <a:gd name="T6" fmla="*/ 0 w 177"/>
                    <a:gd name="T7" fmla="*/ 560 h 649"/>
                    <a:gd name="T8" fmla="*/ 89 w 177"/>
                    <a:gd name="T9" fmla="*/ 649 h 649"/>
                    <a:gd name="T10" fmla="*/ 89 w 177"/>
                    <a:gd name="T11" fmla="*/ 649 h 649"/>
                    <a:gd name="T12" fmla="*/ 177 w 177"/>
                    <a:gd name="T13" fmla="*/ 560 h 649"/>
                    <a:gd name="T14" fmla="*/ 177 w 177"/>
                    <a:gd name="T15" fmla="*/ 89 h 649"/>
                    <a:gd name="T16" fmla="*/ 89 w 177"/>
                    <a:gd name="T17"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649">
                      <a:moveTo>
                        <a:pt x="89" y="0"/>
                      </a:moveTo>
                      <a:cubicBezTo>
                        <a:pt x="89" y="0"/>
                        <a:pt x="89" y="0"/>
                        <a:pt x="89" y="0"/>
                      </a:cubicBezTo>
                      <a:cubicBezTo>
                        <a:pt x="40" y="0"/>
                        <a:pt x="0" y="40"/>
                        <a:pt x="0" y="89"/>
                      </a:cubicBezTo>
                      <a:cubicBezTo>
                        <a:pt x="0" y="560"/>
                        <a:pt x="0" y="560"/>
                        <a:pt x="0" y="560"/>
                      </a:cubicBezTo>
                      <a:cubicBezTo>
                        <a:pt x="0" y="609"/>
                        <a:pt x="40" y="649"/>
                        <a:pt x="89" y="649"/>
                      </a:cubicBezTo>
                      <a:cubicBezTo>
                        <a:pt x="89" y="649"/>
                        <a:pt x="89" y="649"/>
                        <a:pt x="89" y="649"/>
                      </a:cubicBezTo>
                      <a:cubicBezTo>
                        <a:pt x="137" y="649"/>
                        <a:pt x="177" y="609"/>
                        <a:pt x="177" y="560"/>
                      </a:cubicBezTo>
                      <a:cubicBezTo>
                        <a:pt x="177" y="89"/>
                        <a:pt x="177" y="89"/>
                        <a:pt x="177" y="89"/>
                      </a:cubicBezTo>
                      <a:cubicBezTo>
                        <a:pt x="177" y="40"/>
                        <a:pt x="137" y="0"/>
                        <a:pt x="89" y="0"/>
                      </a:cubicBezTo>
                      <a:close/>
                    </a:path>
                  </a:pathLst>
                </a:custGeom>
                <a:grpFill/>
                <a:ln>
                  <a:noFill/>
                </a:ln>
              </p:spPr>
              <p:txBody>
                <a:bodyPr vert="horz" wrap="square" lIns="91440" tIns="45720" rIns="91440" bIns="45720" numCol="1" anchor="t" anchorCtr="0" compatLnSpc="1"/>
                <a:lstStyle/>
                <a:p>
                  <a:endParaRPr lang="zh-CN" altLang="en-US"/>
                </a:p>
              </p:txBody>
            </p:sp>
            <p:sp>
              <p:nvSpPr>
                <p:cNvPr id="145" name="Freeform 11"/>
                <p:cNvSpPr/>
                <p:nvPr/>
              </p:nvSpPr>
              <p:spPr bwMode="auto">
                <a:xfrm>
                  <a:off x="3038336" y="2378345"/>
                  <a:ext cx="100096" cy="100096"/>
                </a:xfrm>
                <a:custGeom>
                  <a:avLst/>
                  <a:gdLst>
                    <a:gd name="T0" fmla="*/ 324 w 375"/>
                    <a:gd name="T1" fmla="*/ 136 h 374"/>
                    <a:gd name="T2" fmla="*/ 245 w 375"/>
                    <a:gd name="T3" fmla="*/ 136 h 374"/>
                    <a:gd name="T4" fmla="*/ 239 w 375"/>
                    <a:gd name="T5" fmla="*/ 129 h 374"/>
                    <a:gd name="T6" fmla="*/ 239 w 375"/>
                    <a:gd name="T7" fmla="*/ 51 h 374"/>
                    <a:gd name="T8" fmla="*/ 187 w 375"/>
                    <a:gd name="T9" fmla="*/ 0 h 374"/>
                    <a:gd name="T10" fmla="*/ 187 w 375"/>
                    <a:gd name="T11" fmla="*/ 0 h 374"/>
                    <a:gd name="T12" fmla="*/ 136 w 375"/>
                    <a:gd name="T13" fmla="*/ 51 h 374"/>
                    <a:gd name="T14" fmla="*/ 136 w 375"/>
                    <a:gd name="T15" fmla="*/ 129 h 374"/>
                    <a:gd name="T16" fmla="*/ 130 w 375"/>
                    <a:gd name="T17" fmla="*/ 136 h 374"/>
                    <a:gd name="T18" fmla="*/ 51 w 375"/>
                    <a:gd name="T19" fmla="*/ 136 h 374"/>
                    <a:gd name="T20" fmla="*/ 0 w 375"/>
                    <a:gd name="T21" fmla="*/ 187 h 374"/>
                    <a:gd name="T22" fmla="*/ 0 w 375"/>
                    <a:gd name="T23" fmla="*/ 187 h 374"/>
                    <a:gd name="T24" fmla="*/ 51 w 375"/>
                    <a:gd name="T25" fmla="*/ 238 h 374"/>
                    <a:gd name="T26" fmla="*/ 130 w 375"/>
                    <a:gd name="T27" fmla="*/ 238 h 374"/>
                    <a:gd name="T28" fmla="*/ 136 w 375"/>
                    <a:gd name="T29" fmla="*/ 245 h 374"/>
                    <a:gd name="T30" fmla="*/ 136 w 375"/>
                    <a:gd name="T31" fmla="*/ 323 h 374"/>
                    <a:gd name="T32" fmla="*/ 187 w 375"/>
                    <a:gd name="T33" fmla="*/ 374 h 374"/>
                    <a:gd name="T34" fmla="*/ 187 w 375"/>
                    <a:gd name="T35" fmla="*/ 374 h 374"/>
                    <a:gd name="T36" fmla="*/ 239 w 375"/>
                    <a:gd name="T37" fmla="*/ 323 h 374"/>
                    <a:gd name="T38" fmla="*/ 239 w 375"/>
                    <a:gd name="T39" fmla="*/ 245 h 374"/>
                    <a:gd name="T40" fmla="*/ 245 w 375"/>
                    <a:gd name="T41" fmla="*/ 238 h 374"/>
                    <a:gd name="T42" fmla="*/ 324 w 375"/>
                    <a:gd name="T43" fmla="*/ 238 h 374"/>
                    <a:gd name="T44" fmla="*/ 375 w 375"/>
                    <a:gd name="T45" fmla="*/ 187 h 374"/>
                    <a:gd name="T46" fmla="*/ 375 w 375"/>
                    <a:gd name="T47" fmla="*/ 187 h 374"/>
                    <a:gd name="T48" fmla="*/ 324 w 375"/>
                    <a:gd name="T49" fmla="*/ 13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5" h="374">
                      <a:moveTo>
                        <a:pt x="324" y="136"/>
                      </a:moveTo>
                      <a:cubicBezTo>
                        <a:pt x="245" y="136"/>
                        <a:pt x="245" y="136"/>
                        <a:pt x="245" y="136"/>
                      </a:cubicBezTo>
                      <a:cubicBezTo>
                        <a:pt x="241" y="136"/>
                        <a:pt x="239" y="133"/>
                        <a:pt x="239" y="129"/>
                      </a:cubicBezTo>
                      <a:cubicBezTo>
                        <a:pt x="239" y="51"/>
                        <a:pt x="239" y="51"/>
                        <a:pt x="239" y="51"/>
                      </a:cubicBezTo>
                      <a:cubicBezTo>
                        <a:pt x="239" y="23"/>
                        <a:pt x="216" y="0"/>
                        <a:pt x="187" y="0"/>
                      </a:cubicBezTo>
                      <a:cubicBezTo>
                        <a:pt x="187" y="0"/>
                        <a:pt x="187" y="0"/>
                        <a:pt x="187" y="0"/>
                      </a:cubicBezTo>
                      <a:cubicBezTo>
                        <a:pt x="159" y="0"/>
                        <a:pt x="136" y="23"/>
                        <a:pt x="136" y="51"/>
                      </a:cubicBezTo>
                      <a:cubicBezTo>
                        <a:pt x="136" y="129"/>
                        <a:pt x="136" y="129"/>
                        <a:pt x="136" y="129"/>
                      </a:cubicBezTo>
                      <a:cubicBezTo>
                        <a:pt x="136" y="133"/>
                        <a:pt x="133" y="136"/>
                        <a:pt x="130" y="136"/>
                      </a:cubicBezTo>
                      <a:cubicBezTo>
                        <a:pt x="51" y="136"/>
                        <a:pt x="51" y="136"/>
                        <a:pt x="51" y="136"/>
                      </a:cubicBezTo>
                      <a:cubicBezTo>
                        <a:pt x="23" y="136"/>
                        <a:pt x="0" y="159"/>
                        <a:pt x="0" y="187"/>
                      </a:cubicBezTo>
                      <a:cubicBezTo>
                        <a:pt x="0" y="187"/>
                        <a:pt x="0" y="187"/>
                        <a:pt x="0" y="187"/>
                      </a:cubicBezTo>
                      <a:cubicBezTo>
                        <a:pt x="0" y="215"/>
                        <a:pt x="23" y="238"/>
                        <a:pt x="51" y="238"/>
                      </a:cubicBezTo>
                      <a:cubicBezTo>
                        <a:pt x="130" y="238"/>
                        <a:pt x="130" y="238"/>
                        <a:pt x="130" y="238"/>
                      </a:cubicBezTo>
                      <a:cubicBezTo>
                        <a:pt x="133" y="238"/>
                        <a:pt x="136" y="241"/>
                        <a:pt x="136" y="245"/>
                      </a:cubicBezTo>
                      <a:cubicBezTo>
                        <a:pt x="136" y="323"/>
                        <a:pt x="136" y="323"/>
                        <a:pt x="136" y="323"/>
                      </a:cubicBezTo>
                      <a:cubicBezTo>
                        <a:pt x="136" y="351"/>
                        <a:pt x="159" y="374"/>
                        <a:pt x="187" y="374"/>
                      </a:cubicBezTo>
                      <a:cubicBezTo>
                        <a:pt x="187" y="374"/>
                        <a:pt x="187" y="374"/>
                        <a:pt x="187" y="374"/>
                      </a:cubicBezTo>
                      <a:cubicBezTo>
                        <a:pt x="216" y="374"/>
                        <a:pt x="239" y="351"/>
                        <a:pt x="239" y="323"/>
                      </a:cubicBezTo>
                      <a:cubicBezTo>
                        <a:pt x="239" y="245"/>
                        <a:pt x="239" y="245"/>
                        <a:pt x="239" y="245"/>
                      </a:cubicBezTo>
                      <a:cubicBezTo>
                        <a:pt x="239" y="241"/>
                        <a:pt x="241" y="238"/>
                        <a:pt x="245" y="238"/>
                      </a:cubicBezTo>
                      <a:cubicBezTo>
                        <a:pt x="324" y="238"/>
                        <a:pt x="324" y="238"/>
                        <a:pt x="324" y="238"/>
                      </a:cubicBezTo>
                      <a:cubicBezTo>
                        <a:pt x="352" y="238"/>
                        <a:pt x="375" y="215"/>
                        <a:pt x="375" y="187"/>
                      </a:cubicBezTo>
                      <a:cubicBezTo>
                        <a:pt x="375" y="187"/>
                        <a:pt x="375" y="187"/>
                        <a:pt x="375" y="187"/>
                      </a:cubicBezTo>
                      <a:cubicBezTo>
                        <a:pt x="375" y="159"/>
                        <a:pt x="352" y="136"/>
                        <a:pt x="324" y="136"/>
                      </a:cubicBezTo>
                      <a:close/>
                    </a:path>
                  </a:pathLst>
                </a:custGeom>
                <a:grpFill/>
                <a:ln>
                  <a:noFill/>
                </a:ln>
              </p:spPr>
              <p:txBody>
                <a:bodyPr vert="horz" wrap="square" lIns="91440" tIns="45720" rIns="91440" bIns="45720" numCol="1" anchor="t" anchorCtr="0" compatLnSpc="1"/>
                <a:lstStyle/>
                <a:p>
                  <a:endParaRPr lang="zh-CN" altLang="en-US"/>
                </a:p>
              </p:txBody>
            </p:sp>
            <p:sp>
              <p:nvSpPr>
                <p:cNvPr id="146" name="Freeform 12"/>
                <p:cNvSpPr/>
                <p:nvPr/>
              </p:nvSpPr>
              <p:spPr bwMode="auto">
                <a:xfrm>
                  <a:off x="3230465" y="2655791"/>
                  <a:ext cx="110172" cy="110172"/>
                </a:xfrm>
                <a:custGeom>
                  <a:avLst/>
                  <a:gdLst>
                    <a:gd name="T0" fmla="*/ 356 w 413"/>
                    <a:gd name="T1" fmla="*/ 150 h 413"/>
                    <a:gd name="T2" fmla="*/ 270 w 413"/>
                    <a:gd name="T3" fmla="*/ 150 h 413"/>
                    <a:gd name="T4" fmla="*/ 263 w 413"/>
                    <a:gd name="T5" fmla="*/ 143 h 413"/>
                    <a:gd name="T6" fmla="*/ 263 w 413"/>
                    <a:gd name="T7" fmla="*/ 56 h 413"/>
                    <a:gd name="T8" fmla="*/ 206 w 413"/>
                    <a:gd name="T9" fmla="*/ 0 h 413"/>
                    <a:gd name="T10" fmla="*/ 206 w 413"/>
                    <a:gd name="T11" fmla="*/ 0 h 413"/>
                    <a:gd name="T12" fmla="*/ 150 w 413"/>
                    <a:gd name="T13" fmla="*/ 56 h 413"/>
                    <a:gd name="T14" fmla="*/ 150 w 413"/>
                    <a:gd name="T15" fmla="*/ 136 h 413"/>
                    <a:gd name="T16" fmla="*/ 136 w 413"/>
                    <a:gd name="T17" fmla="*/ 150 h 413"/>
                    <a:gd name="T18" fmla="*/ 56 w 413"/>
                    <a:gd name="T19" fmla="*/ 150 h 413"/>
                    <a:gd name="T20" fmla="*/ 0 w 413"/>
                    <a:gd name="T21" fmla="*/ 206 h 413"/>
                    <a:gd name="T22" fmla="*/ 0 w 413"/>
                    <a:gd name="T23" fmla="*/ 206 h 413"/>
                    <a:gd name="T24" fmla="*/ 56 w 413"/>
                    <a:gd name="T25" fmla="*/ 263 h 413"/>
                    <a:gd name="T26" fmla="*/ 142 w 413"/>
                    <a:gd name="T27" fmla="*/ 263 h 413"/>
                    <a:gd name="T28" fmla="*/ 150 w 413"/>
                    <a:gd name="T29" fmla="*/ 270 h 413"/>
                    <a:gd name="T30" fmla="*/ 150 w 413"/>
                    <a:gd name="T31" fmla="*/ 356 h 413"/>
                    <a:gd name="T32" fmla="*/ 206 w 413"/>
                    <a:gd name="T33" fmla="*/ 413 h 413"/>
                    <a:gd name="T34" fmla="*/ 206 w 413"/>
                    <a:gd name="T35" fmla="*/ 413 h 413"/>
                    <a:gd name="T36" fmla="*/ 263 w 413"/>
                    <a:gd name="T37" fmla="*/ 356 h 413"/>
                    <a:gd name="T38" fmla="*/ 263 w 413"/>
                    <a:gd name="T39" fmla="*/ 270 h 413"/>
                    <a:gd name="T40" fmla="*/ 270 w 413"/>
                    <a:gd name="T41" fmla="*/ 263 h 413"/>
                    <a:gd name="T42" fmla="*/ 356 w 413"/>
                    <a:gd name="T43" fmla="*/ 263 h 413"/>
                    <a:gd name="T44" fmla="*/ 413 w 413"/>
                    <a:gd name="T45" fmla="*/ 206 h 413"/>
                    <a:gd name="T46" fmla="*/ 413 w 413"/>
                    <a:gd name="T47" fmla="*/ 206 h 413"/>
                    <a:gd name="T48" fmla="*/ 356 w 413"/>
                    <a:gd name="T49" fmla="*/ 15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 h="413">
                      <a:moveTo>
                        <a:pt x="356" y="150"/>
                      </a:moveTo>
                      <a:cubicBezTo>
                        <a:pt x="270" y="150"/>
                        <a:pt x="270" y="150"/>
                        <a:pt x="270" y="150"/>
                      </a:cubicBezTo>
                      <a:cubicBezTo>
                        <a:pt x="266" y="150"/>
                        <a:pt x="263" y="147"/>
                        <a:pt x="263" y="143"/>
                      </a:cubicBezTo>
                      <a:cubicBezTo>
                        <a:pt x="263" y="56"/>
                        <a:pt x="263" y="56"/>
                        <a:pt x="263" y="56"/>
                      </a:cubicBezTo>
                      <a:cubicBezTo>
                        <a:pt x="263" y="25"/>
                        <a:pt x="237" y="0"/>
                        <a:pt x="206" y="0"/>
                      </a:cubicBezTo>
                      <a:cubicBezTo>
                        <a:pt x="206" y="0"/>
                        <a:pt x="206" y="0"/>
                        <a:pt x="206" y="0"/>
                      </a:cubicBezTo>
                      <a:cubicBezTo>
                        <a:pt x="175" y="0"/>
                        <a:pt x="150" y="25"/>
                        <a:pt x="150" y="56"/>
                      </a:cubicBezTo>
                      <a:cubicBezTo>
                        <a:pt x="150" y="136"/>
                        <a:pt x="150" y="136"/>
                        <a:pt x="150" y="136"/>
                      </a:cubicBezTo>
                      <a:cubicBezTo>
                        <a:pt x="150" y="144"/>
                        <a:pt x="144" y="150"/>
                        <a:pt x="136" y="150"/>
                      </a:cubicBezTo>
                      <a:cubicBezTo>
                        <a:pt x="56" y="150"/>
                        <a:pt x="56" y="150"/>
                        <a:pt x="56" y="150"/>
                      </a:cubicBezTo>
                      <a:cubicBezTo>
                        <a:pt x="25" y="150"/>
                        <a:pt x="0" y="175"/>
                        <a:pt x="0" y="206"/>
                      </a:cubicBezTo>
                      <a:cubicBezTo>
                        <a:pt x="0" y="206"/>
                        <a:pt x="0" y="206"/>
                        <a:pt x="0" y="206"/>
                      </a:cubicBezTo>
                      <a:cubicBezTo>
                        <a:pt x="0" y="237"/>
                        <a:pt x="25" y="263"/>
                        <a:pt x="56" y="263"/>
                      </a:cubicBezTo>
                      <a:cubicBezTo>
                        <a:pt x="142" y="263"/>
                        <a:pt x="142" y="263"/>
                        <a:pt x="142" y="263"/>
                      </a:cubicBezTo>
                      <a:cubicBezTo>
                        <a:pt x="146" y="263"/>
                        <a:pt x="150" y="266"/>
                        <a:pt x="150" y="270"/>
                      </a:cubicBezTo>
                      <a:cubicBezTo>
                        <a:pt x="150" y="356"/>
                        <a:pt x="150" y="356"/>
                        <a:pt x="150" y="356"/>
                      </a:cubicBezTo>
                      <a:cubicBezTo>
                        <a:pt x="150" y="387"/>
                        <a:pt x="175" y="413"/>
                        <a:pt x="206" y="413"/>
                      </a:cubicBezTo>
                      <a:cubicBezTo>
                        <a:pt x="206" y="413"/>
                        <a:pt x="206" y="413"/>
                        <a:pt x="206" y="413"/>
                      </a:cubicBezTo>
                      <a:cubicBezTo>
                        <a:pt x="237" y="413"/>
                        <a:pt x="263" y="387"/>
                        <a:pt x="263" y="356"/>
                      </a:cubicBezTo>
                      <a:cubicBezTo>
                        <a:pt x="263" y="270"/>
                        <a:pt x="263" y="270"/>
                        <a:pt x="263" y="270"/>
                      </a:cubicBezTo>
                      <a:cubicBezTo>
                        <a:pt x="263" y="266"/>
                        <a:pt x="266" y="263"/>
                        <a:pt x="270" y="263"/>
                      </a:cubicBezTo>
                      <a:cubicBezTo>
                        <a:pt x="356" y="263"/>
                        <a:pt x="356" y="263"/>
                        <a:pt x="356" y="263"/>
                      </a:cubicBezTo>
                      <a:cubicBezTo>
                        <a:pt x="387" y="263"/>
                        <a:pt x="413" y="237"/>
                        <a:pt x="413" y="206"/>
                      </a:cubicBezTo>
                      <a:cubicBezTo>
                        <a:pt x="413" y="206"/>
                        <a:pt x="413" y="206"/>
                        <a:pt x="413" y="206"/>
                      </a:cubicBezTo>
                      <a:cubicBezTo>
                        <a:pt x="413" y="175"/>
                        <a:pt x="387" y="150"/>
                        <a:pt x="356" y="150"/>
                      </a:cubicBezTo>
                      <a:close/>
                    </a:path>
                  </a:pathLst>
                </a:custGeom>
                <a:grpFill/>
                <a:ln>
                  <a:noFill/>
                </a:ln>
              </p:spPr>
              <p:txBody>
                <a:bodyPr vert="horz" wrap="square" lIns="91440" tIns="45720" rIns="91440" bIns="45720" numCol="1" anchor="t" anchorCtr="0" compatLnSpc="1"/>
                <a:lstStyle/>
                <a:p>
                  <a:endParaRPr lang="zh-CN" altLang="en-US"/>
                </a:p>
              </p:txBody>
            </p:sp>
            <p:sp>
              <p:nvSpPr>
                <p:cNvPr id="147" name="Freeform 13"/>
                <p:cNvSpPr/>
                <p:nvPr/>
              </p:nvSpPr>
              <p:spPr bwMode="auto">
                <a:xfrm>
                  <a:off x="3355416" y="2649073"/>
                  <a:ext cx="41650" cy="41650"/>
                </a:xfrm>
                <a:custGeom>
                  <a:avLst/>
                  <a:gdLst>
                    <a:gd name="T0" fmla="*/ 132 w 156"/>
                    <a:gd name="T1" fmla="*/ 58 h 156"/>
                    <a:gd name="T2" fmla="*/ 106 w 156"/>
                    <a:gd name="T3" fmla="*/ 58 h 156"/>
                    <a:gd name="T4" fmla="*/ 99 w 156"/>
                    <a:gd name="T5" fmla="*/ 50 h 156"/>
                    <a:gd name="T6" fmla="*/ 99 w 156"/>
                    <a:gd name="T7" fmla="*/ 25 h 156"/>
                    <a:gd name="T8" fmla="*/ 83 w 156"/>
                    <a:gd name="T9" fmla="*/ 4 h 156"/>
                    <a:gd name="T10" fmla="*/ 57 w 156"/>
                    <a:gd name="T11" fmla="*/ 23 h 156"/>
                    <a:gd name="T12" fmla="*/ 57 w 156"/>
                    <a:gd name="T13" fmla="*/ 57 h 156"/>
                    <a:gd name="T14" fmla="*/ 57 w 156"/>
                    <a:gd name="T15" fmla="*/ 58 h 156"/>
                    <a:gd name="T16" fmla="*/ 25 w 156"/>
                    <a:gd name="T17" fmla="*/ 58 h 156"/>
                    <a:gd name="T18" fmla="*/ 3 w 156"/>
                    <a:gd name="T19" fmla="*/ 73 h 156"/>
                    <a:gd name="T20" fmla="*/ 23 w 156"/>
                    <a:gd name="T21" fmla="*/ 99 h 156"/>
                    <a:gd name="T22" fmla="*/ 57 w 156"/>
                    <a:gd name="T23" fmla="*/ 99 h 156"/>
                    <a:gd name="T24" fmla="*/ 57 w 156"/>
                    <a:gd name="T25" fmla="*/ 100 h 156"/>
                    <a:gd name="T26" fmla="*/ 57 w 156"/>
                    <a:gd name="T27" fmla="*/ 132 h 156"/>
                    <a:gd name="T28" fmla="*/ 73 w 156"/>
                    <a:gd name="T29" fmla="*/ 153 h 156"/>
                    <a:gd name="T30" fmla="*/ 99 w 156"/>
                    <a:gd name="T31" fmla="*/ 133 h 156"/>
                    <a:gd name="T32" fmla="*/ 99 w 156"/>
                    <a:gd name="T33" fmla="*/ 100 h 156"/>
                    <a:gd name="T34" fmla="*/ 99 w 156"/>
                    <a:gd name="T35" fmla="*/ 99 h 156"/>
                    <a:gd name="T36" fmla="*/ 133 w 156"/>
                    <a:gd name="T37" fmla="*/ 99 h 156"/>
                    <a:gd name="T38" fmla="*/ 153 w 156"/>
                    <a:gd name="T39" fmla="*/ 73 h 156"/>
                    <a:gd name="T40" fmla="*/ 132 w 156"/>
                    <a:gd name="T41" fmla="*/ 5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156">
                      <a:moveTo>
                        <a:pt x="132" y="58"/>
                      </a:moveTo>
                      <a:cubicBezTo>
                        <a:pt x="106" y="58"/>
                        <a:pt x="106" y="58"/>
                        <a:pt x="106" y="58"/>
                      </a:cubicBezTo>
                      <a:cubicBezTo>
                        <a:pt x="102" y="58"/>
                        <a:pt x="99" y="54"/>
                        <a:pt x="99" y="50"/>
                      </a:cubicBezTo>
                      <a:cubicBezTo>
                        <a:pt x="99" y="25"/>
                        <a:pt x="99" y="25"/>
                        <a:pt x="99" y="25"/>
                      </a:cubicBezTo>
                      <a:cubicBezTo>
                        <a:pt x="99" y="15"/>
                        <a:pt x="93" y="6"/>
                        <a:pt x="83" y="4"/>
                      </a:cubicBezTo>
                      <a:cubicBezTo>
                        <a:pt x="70" y="0"/>
                        <a:pt x="57" y="11"/>
                        <a:pt x="57" y="23"/>
                      </a:cubicBezTo>
                      <a:cubicBezTo>
                        <a:pt x="57" y="57"/>
                        <a:pt x="57" y="57"/>
                        <a:pt x="57" y="57"/>
                      </a:cubicBezTo>
                      <a:cubicBezTo>
                        <a:pt x="57" y="57"/>
                        <a:pt x="57" y="58"/>
                        <a:pt x="57" y="58"/>
                      </a:cubicBezTo>
                      <a:cubicBezTo>
                        <a:pt x="25" y="58"/>
                        <a:pt x="25" y="58"/>
                        <a:pt x="25" y="58"/>
                      </a:cubicBezTo>
                      <a:cubicBezTo>
                        <a:pt x="15" y="58"/>
                        <a:pt x="6" y="64"/>
                        <a:pt x="3" y="73"/>
                      </a:cubicBezTo>
                      <a:cubicBezTo>
                        <a:pt x="0" y="87"/>
                        <a:pt x="10" y="99"/>
                        <a:pt x="23" y="99"/>
                      </a:cubicBezTo>
                      <a:cubicBezTo>
                        <a:pt x="57" y="99"/>
                        <a:pt x="57" y="99"/>
                        <a:pt x="57" y="99"/>
                      </a:cubicBezTo>
                      <a:cubicBezTo>
                        <a:pt x="57" y="99"/>
                        <a:pt x="57" y="99"/>
                        <a:pt x="57" y="100"/>
                      </a:cubicBezTo>
                      <a:cubicBezTo>
                        <a:pt x="57" y="132"/>
                        <a:pt x="57" y="132"/>
                        <a:pt x="57" y="132"/>
                      </a:cubicBezTo>
                      <a:cubicBezTo>
                        <a:pt x="57" y="141"/>
                        <a:pt x="64" y="151"/>
                        <a:pt x="73" y="153"/>
                      </a:cubicBezTo>
                      <a:cubicBezTo>
                        <a:pt x="87" y="156"/>
                        <a:pt x="99" y="146"/>
                        <a:pt x="99" y="133"/>
                      </a:cubicBezTo>
                      <a:cubicBezTo>
                        <a:pt x="99" y="100"/>
                        <a:pt x="99" y="100"/>
                        <a:pt x="99" y="100"/>
                      </a:cubicBezTo>
                      <a:cubicBezTo>
                        <a:pt x="99" y="99"/>
                        <a:pt x="99" y="99"/>
                        <a:pt x="99" y="99"/>
                      </a:cubicBezTo>
                      <a:cubicBezTo>
                        <a:pt x="133" y="99"/>
                        <a:pt x="133" y="99"/>
                        <a:pt x="133" y="99"/>
                      </a:cubicBezTo>
                      <a:cubicBezTo>
                        <a:pt x="146" y="99"/>
                        <a:pt x="156" y="87"/>
                        <a:pt x="153" y="73"/>
                      </a:cubicBezTo>
                      <a:cubicBezTo>
                        <a:pt x="151" y="64"/>
                        <a:pt x="141" y="58"/>
                        <a:pt x="132" y="58"/>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148" name="矩形 147"/>
              <p:cNvSpPr/>
              <p:nvPr/>
            </p:nvSpPr>
            <p:spPr>
              <a:xfrm>
                <a:off x="4316083" y="1831417"/>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chemeClr val="bg1"/>
                    </a:solidFill>
                    <a:latin typeface="微软雅黑" panose="020B0503020204020204" pitchFamily="34" charset="-122"/>
                    <a:ea typeface="微软雅黑" panose="020B0503020204020204" pitchFamily="34" charset="-122"/>
                  </a:rPr>
                  <a:t>协同</a:t>
                </a: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联动</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49" name="矩形 148"/>
              <p:cNvSpPr/>
              <p:nvPr/>
            </p:nvSpPr>
            <p:spPr>
              <a:xfrm>
                <a:off x="6849120" y="1327121"/>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安全分析</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0" name="矩形 149"/>
              <p:cNvSpPr/>
              <p:nvPr/>
            </p:nvSpPr>
            <p:spPr>
              <a:xfrm>
                <a:off x="4316083" y="1316915"/>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数据采集</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1" name="矩形 150"/>
              <p:cNvSpPr/>
              <p:nvPr/>
            </p:nvSpPr>
            <p:spPr>
              <a:xfrm>
                <a:off x="6849120" y="1833870"/>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chemeClr val="bg1"/>
                    </a:solidFill>
                    <a:latin typeface="微软雅黑" panose="020B0503020204020204" pitchFamily="34" charset="-122"/>
                    <a:ea typeface="微软雅黑" panose="020B0503020204020204" pitchFamily="34" charset="-122"/>
                  </a:rPr>
                  <a:t>信任评估</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2" name="矩形 151"/>
              <p:cNvSpPr/>
              <p:nvPr/>
            </p:nvSpPr>
            <p:spPr>
              <a:xfrm>
                <a:off x="8254098" y="1343840"/>
                <a:ext cx="1130645" cy="324000"/>
              </a:xfrm>
              <a:prstGeom prst="rect">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流量分析</a:t>
                </a:r>
                <a:endPar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3" name="矩形 152"/>
              <p:cNvSpPr/>
              <p:nvPr/>
            </p:nvSpPr>
            <p:spPr>
              <a:xfrm>
                <a:off x="8248121" y="1828647"/>
                <a:ext cx="1130645" cy="324000"/>
              </a:xfrm>
              <a:prstGeom prst="rect">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用户行为分析</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4" name="矩形 153"/>
              <p:cNvSpPr/>
              <p:nvPr/>
            </p:nvSpPr>
            <p:spPr>
              <a:xfrm>
                <a:off x="10842213" y="1326180"/>
                <a:ext cx="1044000" cy="324000"/>
              </a:xfrm>
              <a:prstGeom prst="rect">
                <a:avLst/>
              </a:prstGeom>
              <a:solidFill>
                <a:srgbClr val="3B9455"/>
              </a:solidFill>
              <a:ln w="127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态势呈现</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55" name="矩形 154"/>
              <p:cNvSpPr/>
              <p:nvPr/>
            </p:nvSpPr>
            <p:spPr>
              <a:xfrm>
                <a:off x="9191100" y="4892413"/>
                <a:ext cx="360000" cy="720000"/>
              </a:xfrm>
              <a:prstGeom prst="rect">
                <a:avLst/>
              </a:prstGeom>
              <a:noFill/>
              <a:ln w="19050" cap="flat" cmpd="sng" algn="ctr">
                <a:solidFill>
                  <a:srgbClr val="5B9BD5">
                    <a:shade val="50000"/>
                  </a:srgbClr>
                </a:solidFill>
                <a:prstDash val="solid"/>
                <a:miter lim="800000"/>
              </a:ln>
              <a:effectLst/>
            </p:spPr>
            <p:txBody>
              <a:bodyPr vert="eaVert" lIns="0" tIns="0" rIns="0" bIns="0" rtlCol="0" anchor="ctr"/>
              <a:lstStyle/>
              <a:p>
                <a:pPr algn="ctr" eaLnBrk="1" fontAlgn="auto" hangingPunct="1">
                  <a:spcBef>
                    <a:spcPts val="0"/>
                  </a:spcBef>
                  <a:spcAft>
                    <a:spcPts val="0"/>
                  </a:spcAft>
                  <a:defRPr/>
                </a:pPr>
                <a:r>
                  <a:rPr kumimoji="0" lang="zh-CN" altLang="en-US" sz="1200" kern="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应用</a:t>
                </a:r>
                <a:endPar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6" name="矩形 155"/>
              <p:cNvSpPr/>
              <p:nvPr/>
            </p:nvSpPr>
            <p:spPr>
              <a:xfrm>
                <a:off x="10249704" y="4892413"/>
                <a:ext cx="360000" cy="720000"/>
              </a:xfrm>
              <a:prstGeom prst="rect">
                <a:avLst/>
              </a:prstGeom>
              <a:solidFill>
                <a:srgbClr val="0070C0"/>
              </a:solidFill>
              <a:ln w="19050" cap="flat" cmpd="sng" algn="ctr">
                <a:solidFill>
                  <a:srgbClr val="5B9BD5">
                    <a:shade val="50000"/>
                  </a:srgbClr>
                </a:solidFill>
                <a:prstDash val="solid"/>
                <a:miter lim="800000"/>
              </a:ln>
              <a:effectLst/>
            </p:spPr>
            <p:txBody>
              <a:bodyPr vert="eaVert" lIns="0" tIns="0" rIns="0" bIns="0" rtlCol="0" anchor="ctr"/>
              <a:lstStyle/>
              <a:p>
                <a:pPr algn="ctr" eaLnBrk="1" fontAlgn="auto" hangingPunct="1">
                  <a:spcBef>
                    <a:spcPts val="0"/>
                  </a:spcBef>
                  <a:spcAft>
                    <a:spcPts val="0"/>
                  </a:spcAft>
                  <a:defRPr/>
                </a:pPr>
                <a:r>
                  <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API</a:t>
                </a: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网关</a:t>
                </a:r>
                <a:endPar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7" name="矩形 156"/>
              <p:cNvSpPr/>
              <p:nvPr/>
            </p:nvSpPr>
            <p:spPr>
              <a:xfrm>
                <a:off x="11315022" y="4881567"/>
                <a:ext cx="360000" cy="720000"/>
              </a:xfrm>
              <a:prstGeom prst="rect">
                <a:avLst/>
              </a:prstGeom>
              <a:noFill/>
              <a:ln w="19050" cap="flat" cmpd="sng" algn="ctr">
                <a:solidFill>
                  <a:srgbClr val="5B9BD5">
                    <a:shade val="50000"/>
                  </a:srgbClr>
                </a:solidFill>
                <a:prstDash val="solid"/>
                <a:miter lim="800000"/>
              </a:ln>
              <a:effectLst/>
            </p:spPr>
            <p:txBody>
              <a:bodyPr vert="eaVert" lIns="0" tIns="0" rIns="0" bIns="0" rtlCol="0" anchor="ctr"/>
              <a:lstStyle/>
              <a:p>
                <a:pPr algn="ctr" eaLnBrk="1" fontAlgn="auto" hangingPunct="1">
                  <a:spcBef>
                    <a:spcPts val="0"/>
                  </a:spcBef>
                  <a:spcAft>
                    <a:spcPts val="0"/>
                  </a:spcAft>
                  <a:defRPr/>
                </a:pPr>
                <a:r>
                  <a:rPr kumimoji="0" lang="zh-CN" altLang="en-US" sz="1200" kern="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数据服务</a:t>
                </a:r>
                <a:endParaRPr kumimoji="0" lang="zh-CN" altLang="en-US" sz="12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58" name="直线箭头连接符 14"/>
              <p:cNvCxnSpPr/>
              <p:nvPr/>
            </p:nvCxnSpPr>
            <p:spPr>
              <a:xfrm flipV="1">
                <a:off x="9585091" y="5233070"/>
                <a:ext cx="648000" cy="1"/>
              </a:xfrm>
              <a:prstGeom prst="straightConnector1">
                <a:avLst/>
              </a:prstGeom>
              <a:noFill/>
              <a:ln w="19050" cap="flat" cmpd="sng" algn="ctr">
                <a:solidFill>
                  <a:srgbClr val="0070C0"/>
                </a:solidFill>
                <a:prstDash val="solid"/>
                <a:miter lim="800000"/>
                <a:tailEnd type="triangle"/>
              </a:ln>
              <a:effectLst/>
            </p:spPr>
          </p:cxnSp>
          <p:cxnSp>
            <p:nvCxnSpPr>
              <p:cNvPr id="159" name="直线箭头连接符 14"/>
              <p:cNvCxnSpPr/>
              <p:nvPr/>
            </p:nvCxnSpPr>
            <p:spPr>
              <a:xfrm flipV="1">
                <a:off x="10637205" y="5233069"/>
                <a:ext cx="648000" cy="1"/>
              </a:xfrm>
              <a:prstGeom prst="straightConnector1">
                <a:avLst/>
              </a:prstGeom>
              <a:noFill/>
              <a:ln w="19050" cap="flat" cmpd="sng" algn="ctr">
                <a:solidFill>
                  <a:srgbClr val="0070C0"/>
                </a:solidFill>
                <a:prstDash val="solid"/>
                <a:miter lim="800000"/>
                <a:tailEnd type="triangle"/>
              </a:ln>
              <a:effectLst/>
            </p:spPr>
          </p:cxnSp>
          <p:cxnSp>
            <p:nvCxnSpPr>
              <p:cNvPr id="160" name="直接连接符 159"/>
              <p:cNvCxnSpPr/>
              <p:nvPr/>
            </p:nvCxnSpPr>
            <p:spPr>
              <a:xfrm flipV="1">
                <a:off x="3776996" y="780099"/>
                <a:ext cx="0" cy="1780221"/>
              </a:xfrm>
              <a:prstGeom prst="line">
                <a:avLst/>
              </a:prstGeom>
              <a:ln>
                <a:solidFill>
                  <a:srgbClr val="0090D8"/>
                </a:solidFill>
                <a:prstDash val="lgDash"/>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8079083" y="780099"/>
                <a:ext cx="0" cy="1780221"/>
              </a:xfrm>
              <a:prstGeom prst="line">
                <a:avLst/>
              </a:prstGeom>
              <a:ln>
                <a:solidFill>
                  <a:srgbClr val="0090D8"/>
                </a:solidFill>
                <a:prstDash val="lgDash"/>
              </a:ln>
            </p:spPr>
            <p:style>
              <a:lnRef idx="1">
                <a:schemeClr val="accent1"/>
              </a:lnRef>
              <a:fillRef idx="0">
                <a:schemeClr val="accent1"/>
              </a:fillRef>
              <a:effectRef idx="0">
                <a:schemeClr val="accent1"/>
              </a:effectRef>
              <a:fontRef idx="minor">
                <a:schemeClr val="tx1"/>
              </a:fontRef>
            </p:style>
          </p:cxnSp>
          <p:cxnSp>
            <p:nvCxnSpPr>
              <p:cNvPr id="162" name="连接符: 曲线 161"/>
              <p:cNvCxnSpPr>
                <a:endCxn id="117" idx="2"/>
              </p:cNvCxnSpPr>
              <p:nvPr/>
            </p:nvCxnSpPr>
            <p:spPr>
              <a:xfrm rot="16200000" flipV="1">
                <a:off x="507322" y="2694306"/>
                <a:ext cx="1545876" cy="1226"/>
              </a:xfrm>
              <a:prstGeom prst="curvedConnector3">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3" name="连接符: 曲线 162"/>
              <p:cNvCxnSpPr>
                <a:stCxn id="129" idx="1"/>
                <a:endCxn id="117" idx="1"/>
              </p:cNvCxnSpPr>
              <p:nvPr/>
            </p:nvCxnSpPr>
            <p:spPr>
              <a:xfrm rot="10800000" flipH="1">
                <a:off x="454049" y="1706947"/>
                <a:ext cx="159597" cy="3871318"/>
              </a:xfrm>
              <a:prstGeom prst="curvedConnector3">
                <a:avLst>
                  <a:gd name="adj1" fmla="val -171883"/>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64" name="文本框 163"/>
              <p:cNvSpPr txBox="1"/>
              <p:nvPr/>
            </p:nvSpPr>
            <p:spPr>
              <a:xfrm>
                <a:off x="8303960" y="3615823"/>
                <a:ext cx="49103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kern="0" dirty="0">
                    <a:solidFill>
                      <a:srgbClr val="0C0D0E">
                        <a:lumMod val="75000"/>
                        <a:lumOff val="25000"/>
                      </a:srgbClr>
                    </a:solidFill>
                    <a:latin typeface="微软雅黑" panose="020B0503020204020204" pitchFamily="34" charset="-122"/>
                    <a:ea typeface="微软雅黑" panose="020B0503020204020204" pitchFamily="34" charset="-122"/>
                  </a:rPr>
                  <a:t>授权</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65" name="文本框 164"/>
              <p:cNvSpPr txBox="1"/>
              <p:nvPr/>
            </p:nvSpPr>
            <p:spPr>
              <a:xfrm>
                <a:off x="8186499" y="4748481"/>
                <a:ext cx="81497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访问连接</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66" name="文本框 165"/>
              <p:cNvSpPr txBox="1"/>
              <p:nvPr/>
            </p:nvSpPr>
            <p:spPr>
              <a:xfrm>
                <a:off x="7376052" y="2584884"/>
                <a:ext cx="369332" cy="790793"/>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风险</a:t>
                </a:r>
                <a:r>
                  <a:rPr kumimoji="0" lang="en-US" altLang="zh-CN"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rPr>
                  <a:t>威胁</a:t>
                </a:r>
                <a:endParaRPr kumimoji="0" lang="zh-CN" altLang="en-US" sz="1200" b="0" i="0" u="none" strike="noStrike" kern="0" cap="none" spc="0" normalizeH="0" baseline="0" noProof="0" dirty="0">
                  <a:ln>
                    <a:noFill/>
                  </a:ln>
                  <a:solidFill>
                    <a:srgbClr val="0C0D0E">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pic>
          <p:nvPicPr>
            <p:cNvPr id="171" name="图片 170"/>
            <p:cNvPicPr>
              <a:picLocks noChangeAspect="1"/>
            </p:cNvPicPr>
            <p:nvPr/>
          </p:nvPicPr>
          <p:blipFill rotWithShape="1">
            <a:blip r:embed="rId7"/>
            <a:srcRect l="9691" r="11276" b="1131"/>
            <a:stretch>
              <a:fillRect/>
            </a:stretch>
          </p:blipFill>
          <p:spPr>
            <a:xfrm>
              <a:off x="2616458" y="5198551"/>
              <a:ext cx="764123" cy="1469017"/>
            </a:xfrm>
            <a:prstGeom prst="rect">
              <a:avLst/>
            </a:prstGeom>
          </p:spPr>
        </p:pic>
        <p:sp>
          <p:nvSpPr>
            <p:cNvPr id="172" name="右箭头 160"/>
            <p:cNvSpPr/>
            <p:nvPr/>
          </p:nvSpPr>
          <p:spPr>
            <a:xfrm>
              <a:off x="3053719" y="5694514"/>
              <a:ext cx="937664" cy="357630"/>
            </a:xfrm>
            <a:prstGeom prst="rightArrow">
              <a:avLst/>
            </a:prstGeom>
            <a:solidFill>
              <a:srgbClr val="3B945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SSL VPN</a:t>
              </a:r>
              <a:endParaRPr kumimoji="0" lang="en-US"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矩形 50"/>
          <p:cNvSpPr/>
          <p:nvPr>
            <p:custDataLst>
              <p:tags r:id="rId8"/>
            </p:custDataLst>
          </p:nvPr>
        </p:nvSpPr>
        <p:spPr>
          <a:xfrm>
            <a:off x="-12700" y="23431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252183" y="72548"/>
            <a:ext cx="3027680" cy="583565"/>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3200" b="0" i="0" u="none" strike="noStrike" cap="none" spc="0" normalizeH="0" baseline="0">
                <a:ln>
                  <a:noFill/>
                </a:ln>
                <a:solidFill>
                  <a:srgbClr val="2573A4"/>
                </a:solidFill>
                <a:effectLst/>
                <a:uLnTx/>
                <a:uFillTx/>
                <a:latin typeface="等线" panose="02010600030101010101" pitchFamily="2" charset="-122"/>
                <a:ea typeface="等线" panose="02010600030101010101" pitchFamily="2" charset="-122"/>
              </a:defRPr>
            </a:lvl1pPr>
          </a:lstStyle>
          <a:p>
            <a:pPr algn="l"/>
            <a:r>
              <a:rPr lang="zh-CN" b="1" dirty="0">
                <a:solidFill>
                  <a:srgbClr val="026EBE"/>
                </a:solidFill>
                <a:latin typeface="微软雅黑" panose="020B0503020204020204" pitchFamily="34" charset="-122"/>
                <a:ea typeface="微软雅黑" panose="020B0503020204020204" pitchFamily="34" charset="-122"/>
                <a:cs typeface="+mj-cs"/>
                <a:sym typeface="+mn-lt"/>
              </a:rPr>
              <a:t>零信任整体架构</a:t>
            </a:r>
            <a:endParaRPr lang="zh-CN" b="1" dirty="0">
              <a:solidFill>
                <a:srgbClr val="026EBE"/>
              </a:solidFill>
              <a:latin typeface="微软雅黑" panose="020B0503020204020204" pitchFamily="34" charset="-122"/>
              <a:ea typeface="微软雅黑" panose="020B0503020204020204" pitchFamily="34" charset="-122"/>
              <a:cs typeface="+mj-cs"/>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sym typeface="+mn-lt"/>
              </a:rPr>
              <a:t>零信任的落地目标</a:t>
            </a:r>
            <a:endParaRPr lang="zh-CN" altLang="en-US" kern="1200" dirty="0">
              <a:solidFill>
                <a:srgbClr val="026EBE"/>
              </a:solidFill>
              <a:latin typeface="微软雅黑" panose="020B0503020204020204" pitchFamily="34" charset="-122"/>
              <a:ea typeface="微软雅黑" panose="020B0503020204020204" pitchFamily="34" charset="-122"/>
              <a:cs typeface="+mj-cs"/>
              <a:sym typeface="+mn-lt"/>
            </a:endParaRPr>
          </a:p>
        </p:txBody>
      </p:sp>
      <p:sp>
        <p:nvSpPr>
          <p:cNvPr id="47107" name="文本框 2"/>
          <p:cNvSpPr txBox="1"/>
          <p:nvPr/>
        </p:nvSpPr>
        <p:spPr>
          <a:xfrm>
            <a:off x="219075" y="897255"/>
            <a:ext cx="11677650" cy="9779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457200" algn="just" eaLnBrk="1" hangingPunct="1">
              <a:lnSpc>
                <a:spcPct val="120000"/>
              </a:lnSpc>
              <a:spcBef>
                <a:spcPct val="0"/>
              </a:spcBef>
              <a:buFontTx/>
              <a:buNone/>
            </a:pPr>
            <a:r>
              <a:rPr lang="en-US" altLang="zh-CN" sz="1600" b="1" dirty="0">
                <a:latin typeface="微软雅黑" panose="020B0503020204020204" pitchFamily="34" charset="-122"/>
                <a:ea typeface="微软雅黑" panose="020B0503020204020204" pitchFamily="34" charset="-122"/>
                <a:sym typeface="Calibri" panose="020F0502020204030204" pitchFamily="34" charset="0"/>
              </a:rPr>
              <a:t>1</a:t>
            </a:r>
            <a:r>
              <a:rPr lang="zh-CN" altLang="en-US" sz="1600" b="1" dirty="0">
                <a:latin typeface="微软雅黑" panose="020B0503020204020204" pitchFamily="34" charset="-122"/>
                <a:ea typeface="微软雅黑" panose="020B0503020204020204" pitchFamily="34" charset="-122"/>
                <a:sym typeface="Calibri" panose="020F0502020204030204" pitchFamily="34" charset="0"/>
              </a:rPr>
              <a:t>，减少因用户权限和访问权限过多所带来的风险，增强组织的数据安全性，并使用一系列控制措施确保威胁无法在组织基础架构中横向移动。</a:t>
            </a:r>
            <a:endParaRPr lang="zh-CN" altLang="en-US" sz="1600" b="1" dirty="0">
              <a:latin typeface="微软雅黑" panose="020B0503020204020204" pitchFamily="34" charset="-122"/>
              <a:ea typeface="微软雅黑" panose="020B0503020204020204" pitchFamily="34" charset="-122"/>
              <a:sym typeface="Calibri" panose="020F0502020204030204" pitchFamily="34" charset="0"/>
            </a:endParaRPr>
          </a:p>
          <a:p>
            <a:pPr marL="0" lvl="0" indent="457200" algn="just" eaLnBrk="1" hangingPunct="1">
              <a:lnSpc>
                <a:spcPct val="120000"/>
              </a:lnSpc>
              <a:spcBef>
                <a:spcPct val="0"/>
              </a:spcBef>
              <a:buFontTx/>
              <a:buNone/>
            </a:pPr>
            <a:r>
              <a:rPr lang="en-US" altLang="zh-CN" sz="1600" b="1" dirty="0">
                <a:latin typeface="微软雅黑" panose="020B0503020204020204" pitchFamily="34" charset="-122"/>
                <a:ea typeface="微软雅黑" panose="020B0503020204020204" pitchFamily="34" charset="-122"/>
                <a:sym typeface="Calibri" panose="020F0502020204030204" pitchFamily="34" charset="0"/>
              </a:rPr>
              <a:t>2</a:t>
            </a:r>
            <a:r>
              <a:rPr lang="zh-CN" altLang="en-US" sz="1600" b="1" dirty="0">
                <a:latin typeface="微软雅黑" panose="020B0503020204020204" pitchFamily="34" charset="-122"/>
                <a:ea typeface="微软雅黑" panose="020B0503020204020204" pitchFamily="34" charset="-122"/>
                <a:sym typeface="Calibri" panose="020F0502020204030204" pitchFamily="34" charset="0"/>
              </a:rPr>
              <a:t>，组织的零信任架构必须具备基于用户环境、数据敏感性、应用程序安全性和设备状况的，细粒度的访问策略实施。</a:t>
            </a:r>
            <a:endParaRPr lang="zh-CN" altLang="en-US" sz="1600" b="1" dirty="0">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22" name="组合 21"/>
          <p:cNvGrpSpPr/>
          <p:nvPr/>
        </p:nvGrpSpPr>
        <p:grpSpPr>
          <a:xfrm>
            <a:off x="238760" y="2418714"/>
            <a:ext cx="2237740" cy="3828415"/>
            <a:chOff x="628650" y="2314575"/>
            <a:chExt cx="2628900" cy="3457575"/>
          </a:xfrm>
          <a:effectLst>
            <a:outerShdw blurRad="50800" dist="38100" dir="8100000" algn="tr" rotWithShape="0">
              <a:prstClr val="black">
                <a:alpha val="40000"/>
              </a:prstClr>
            </a:outerShdw>
          </a:effectLst>
        </p:grpSpPr>
        <p:sp>
          <p:nvSpPr>
            <p:cNvPr id="5" name="矩形 4"/>
            <p:cNvSpPr/>
            <p:nvPr/>
          </p:nvSpPr>
          <p:spPr>
            <a:xfrm>
              <a:off x="628650" y="2867025"/>
              <a:ext cx="2628900" cy="2905125"/>
            </a:xfrm>
            <a:prstGeom prst="rect">
              <a:avLst/>
            </a:prstGeom>
            <a:solidFill>
              <a:srgbClr val="D0D5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628650" y="2314575"/>
              <a:ext cx="2628900" cy="552450"/>
            </a:xfrm>
            <a:prstGeom prst="rect">
              <a:avLst/>
            </a:prstGeom>
            <a:solidFill>
              <a:srgbClr val="005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rPr>
                <a:t>业务安全</a:t>
              </a:r>
              <a:endPar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3" name="组合 22"/>
          <p:cNvGrpSpPr/>
          <p:nvPr/>
        </p:nvGrpSpPr>
        <p:grpSpPr>
          <a:xfrm>
            <a:off x="2596515" y="2423795"/>
            <a:ext cx="2256790" cy="3824605"/>
            <a:chOff x="3734070" y="3917554"/>
            <a:chExt cx="2628900" cy="3457575"/>
          </a:xfrm>
          <a:effectLst>
            <a:outerShdw blurRad="50800" dist="38100" dir="8100000" algn="tr" rotWithShape="0">
              <a:prstClr val="black">
                <a:alpha val="40000"/>
              </a:prstClr>
            </a:outerShdw>
          </a:effectLst>
        </p:grpSpPr>
        <p:sp>
          <p:nvSpPr>
            <p:cNvPr id="11" name="矩形 10"/>
            <p:cNvSpPr/>
            <p:nvPr/>
          </p:nvSpPr>
          <p:spPr>
            <a:xfrm>
              <a:off x="3734070" y="4470004"/>
              <a:ext cx="2628900" cy="2905125"/>
            </a:xfrm>
            <a:prstGeom prst="rect">
              <a:avLst/>
            </a:prstGeom>
            <a:solidFill>
              <a:srgbClr val="F9DF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3734070" y="3917554"/>
              <a:ext cx="2628900" cy="552450"/>
            </a:xfrm>
            <a:prstGeom prst="rect">
              <a:avLst/>
            </a:prstGeom>
            <a:solidFill>
              <a:srgbClr val="F29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rPr>
                <a:t>数据安全</a:t>
              </a:r>
              <a:endPar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4" name="组合 23"/>
          <p:cNvGrpSpPr/>
          <p:nvPr/>
        </p:nvGrpSpPr>
        <p:grpSpPr>
          <a:xfrm>
            <a:off x="4953635" y="2423795"/>
            <a:ext cx="2256790" cy="3825240"/>
            <a:chOff x="7211667" y="3879193"/>
            <a:chExt cx="2628900" cy="3457575"/>
          </a:xfrm>
          <a:effectLst>
            <a:outerShdw blurRad="50800" dist="38100" dir="8100000" algn="tr" rotWithShape="0">
              <a:prstClr val="black">
                <a:alpha val="40000"/>
              </a:prstClr>
            </a:outerShdw>
          </a:effectLst>
        </p:grpSpPr>
        <p:sp>
          <p:nvSpPr>
            <p:cNvPr id="15" name="矩形 14"/>
            <p:cNvSpPr/>
            <p:nvPr/>
          </p:nvSpPr>
          <p:spPr>
            <a:xfrm>
              <a:off x="7211667" y="4431643"/>
              <a:ext cx="2628900" cy="2905125"/>
            </a:xfrm>
            <a:prstGeom prst="rect">
              <a:avLst/>
            </a:prstGeom>
            <a:solidFill>
              <a:srgbClr val="F5D7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矩形 16"/>
            <p:cNvSpPr/>
            <p:nvPr/>
          </p:nvSpPr>
          <p:spPr>
            <a:xfrm>
              <a:off x="7211667" y="3879193"/>
              <a:ext cx="2628900" cy="552450"/>
            </a:xfrm>
            <a:prstGeom prst="rect">
              <a:avLst/>
            </a:prstGeom>
            <a:solidFill>
              <a:srgbClr val="E769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rPr>
                <a:t>基础安全</a:t>
              </a:r>
              <a:endPar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p:nvGrpSpPr>
        <p:grpSpPr>
          <a:xfrm>
            <a:off x="7306310" y="2423795"/>
            <a:ext cx="2256790" cy="3823970"/>
            <a:chOff x="10248900" y="3917554"/>
            <a:chExt cx="2628900" cy="3457575"/>
          </a:xfrm>
          <a:effectLst>
            <a:outerShdw blurRad="50800" dist="38100" dir="8100000" algn="tr" rotWithShape="0">
              <a:prstClr val="black">
                <a:alpha val="40000"/>
              </a:prstClr>
            </a:outerShdw>
          </a:effectLst>
        </p:grpSpPr>
        <p:sp>
          <p:nvSpPr>
            <p:cNvPr id="19" name="矩形 18"/>
            <p:cNvSpPr/>
            <p:nvPr/>
          </p:nvSpPr>
          <p:spPr>
            <a:xfrm>
              <a:off x="10248900" y="4470004"/>
              <a:ext cx="2628900" cy="2905125"/>
            </a:xfrm>
            <a:prstGeom prst="rect">
              <a:avLst/>
            </a:prstGeom>
            <a:solidFill>
              <a:srgbClr val="CDD7E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10248900" y="3917554"/>
              <a:ext cx="2628900" cy="552450"/>
            </a:xfrm>
            <a:prstGeom prst="rect">
              <a:avLst/>
            </a:prstGeom>
            <a:solidFill>
              <a:srgbClr val="0471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rPr>
                <a:t>人员安全</a:t>
              </a:r>
              <a:endPar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6" name="组合 25"/>
          <p:cNvGrpSpPr/>
          <p:nvPr/>
        </p:nvGrpSpPr>
        <p:grpSpPr>
          <a:xfrm>
            <a:off x="9688195" y="2418715"/>
            <a:ext cx="2256790" cy="3823335"/>
            <a:chOff x="10248900" y="3917554"/>
            <a:chExt cx="2628900" cy="3457575"/>
          </a:xfrm>
          <a:effectLst>
            <a:outerShdw blurRad="50800" dist="38100" dir="8100000" algn="tr" rotWithShape="0">
              <a:prstClr val="black">
                <a:alpha val="40000"/>
              </a:prstClr>
            </a:outerShdw>
          </a:effectLst>
        </p:grpSpPr>
        <p:sp>
          <p:nvSpPr>
            <p:cNvPr id="27" name="矩形 26"/>
            <p:cNvSpPr/>
            <p:nvPr/>
          </p:nvSpPr>
          <p:spPr>
            <a:xfrm>
              <a:off x="10248900" y="4470004"/>
              <a:ext cx="2628900" cy="2905125"/>
            </a:xfrm>
            <a:prstGeom prst="rect">
              <a:avLst/>
            </a:prstGeom>
            <a:solidFill>
              <a:srgbClr val="D1D3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10248900" y="3917554"/>
              <a:ext cx="2628900" cy="552450"/>
            </a:xfrm>
            <a:prstGeom prst="rect">
              <a:avLst/>
            </a:prstGeom>
            <a:solidFill>
              <a:srgbClr val="0B40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rPr>
                <a:t>安全合规</a:t>
              </a:r>
              <a:endParaRPr kumimoji="0" lang="zh-CN" altLang="en-US" sz="20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7113" name="文本框 28"/>
          <p:cNvSpPr txBox="1"/>
          <p:nvPr/>
        </p:nvSpPr>
        <p:spPr>
          <a:xfrm>
            <a:off x="219075" y="3146425"/>
            <a:ext cx="2257425" cy="2471738"/>
          </a:xfrm>
          <a:prstGeom prst="rect">
            <a:avLst/>
          </a:prstGeom>
          <a:noFill/>
          <a:ln w="9525">
            <a:noFill/>
          </a:ln>
        </p:spPr>
        <p:txBody>
          <a:bodyPr lIns="108000" tIns="72000" rIns="108000" bIns="7200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可以主动发现潜在的业务安全风险并提供解决方案，将风险控制在可接受范围内；</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有能力支撑、应对业务发展和运营过程中以及业务场景变化带来的新的业务安全风险。</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7114" name="文本框 30"/>
          <p:cNvSpPr txBox="1"/>
          <p:nvPr/>
        </p:nvSpPr>
        <p:spPr>
          <a:xfrm>
            <a:off x="2571750" y="3146425"/>
            <a:ext cx="2266950" cy="2214563"/>
          </a:xfrm>
          <a:prstGeom prst="rect">
            <a:avLst/>
          </a:prstGeom>
          <a:noFill/>
          <a:ln w="9525">
            <a:noFill/>
          </a:ln>
        </p:spPr>
        <p:txBody>
          <a:bodyPr lIns="108000" tIns="72000" rIns="108000" bIns="7200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可以主动识别数据在全生命周期内和流动过程中的数据安全风险，评估合理风险等级，缩小风险暴露面；</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具备数据流动过程权限的实时判断及调控。</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7115" name="文本框 32"/>
          <p:cNvSpPr txBox="1"/>
          <p:nvPr/>
        </p:nvSpPr>
        <p:spPr>
          <a:xfrm>
            <a:off x="7296150" y="3146425"/>
            <a:ext cx="2266950" cy="2214563"/>
          </a:xfrm>
          <a:prstGeom prst="rect">
            <a:avLst/>
          </a:prstGeom>
          <a:noFill/>
          <a:ln w="9525">
            <a:noFill/>
          </a:ln>
        </p:spPr>
        <p:txBody>
          <a:bodyPr lIns="108000" tIns="72000" rIns="108000" bIns="7200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•让员工理解自身在</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组织内</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信息安全方面的职责和义务</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•具备基于用户异常行为检测的感知能力，识别合法用户看似“合法操作” 中的威胁。</a:t>
            </a: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7116" name="文本框 34"/>
          <p:cNvSpPr txBox="1"/>
          <p:nvPr/>
        </p:nvSpPr>
        <p:spPr>
          <a:xfrm>
            <a:off x="4933950" y="3146425"/>
            <a:ext cx="2266950" cy="2730500"/>
          </a:xfrm>
          <a:prstGeom prst="rect">
            <a:avLst/>
          </a:prstGeom>
          <a:noFill/>
          <a:ln w="9525">
            <a:noFill/>
          </a:ln>
        </p:spPr>
        <p:txBody>
          <a:bodyPr lIns="108000" tIns="72000" rIns="108000" bIns="7200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•具备主动发现主</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要</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安全漏洞</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并</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提供修复方案</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的能力，</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推动漏洞修复</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进程；</a:t>
            </a: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•具备对</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攻击行为、</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明显异常行为的主动感知和防御能力</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•具备对安全事件</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的</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应急响应能力</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7117" name="文本框 36"/>
          <p:cNvSpPr txBox="1"/>
          <p:nvPr/>
        </p:nvSpPr>
        <p:spPr>
          <a:xfrm>
            <a:off x="9686925" y="3146425"/>
            <a:ext cx="2257425" cy="1955800"/>
          </a:xfrm>
          <a:prstGeom prst="rect">
            <a:avLst/>
          </a:prstGeom>
          <a:noFill/>
          <a:ln w="9525">
            <a:noFill/>
          </a:ln>
        </p:spPr>
        <p:txBody>
          <a:bodyPr lIns="108000" tIns="72000" rIns="108000" bIns="7200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•满足安全监管、法律</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条文的</a:t>
            </a: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要求，有效支持组织业务开展、运营和外部合作</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endPar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a:p>
            <a:pPr marL="0" lvl="0" indent="0" algn="just" eaLnBrk="1" hangingPunct="1">
              <a:lnSpc>
                <a:spcPct val="120000"/>
              </a:lnSpc>
              <a:spcBef>
                <a:spcPct val="0"/>
              </a:spcBef>
              <a:buFontTx/>
              <a:buNone/>
            </a:pPr>
            <a:r>
              <a:rPr lang="en-US" altLang="zh-CN"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•在安全合规的基础上，构建符合组织自身特性的安全合规体系</a:t>
            </a:r>
            <a:r>
              <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016500" y="2466975"/>
            <a:ext cx="6592570" cy="882650"/>
          </a:xfrm>
        </p:spPr>
        <p:txBody>
          <a:bodyPr rtlCol="0">
            <a:normAutofit fontScale="90000"/>
          </a:bodyPr>
          <a:lstStyle/>
          <a:p>
            <a:pPr fontAlgn="auto">
              <a:spcAft>
                <a:spcPts val="0"/>
              </a:spcAft>
              <a:defRPr/>
            </a:pPr>
            <a:r>
              <a:rPr lang="zh-CN" altLang="en-US" dirty="0" smtClean="0">
                <a:solidFill>
                  <a:schemeClr val="tx1">
                    <a:lumMod val="85000"/>
                    <a:lumOff val="15000"/>
                  </a:schemeClr>
                </a:solidFill>
              </a:rPr>
              <a:t>零信任</a:t>
            </a:r>
            <a:r>
              <a:rPr lang="en-US" dirty="0">
                <a:solidFill>
                  <a:schemeClr val="tx1">
                    <a:lumMod val="85000"/>
                    <a:lumOff val="15000"/>
                  </a:schemeClr>
                </a:solidFill>
                <a:sym typeface="+mn-ea"/>
              </a:rPr>
              <a:t>AI</a:t>
            </a:r>
            <a:r>
              <a:rPr lang="zh-CN" altLang="en-US" dirty="0">
                <a:solidFill>
                  <a:schemeClr val="tx1">
                    <a:lumMod val="85000"/>
                    <a:lumOff val="15000"/>
                  </a:schemeClr>
                </a:solidFill>
                <a:sym typeface="+mn-ea"/>
              </a:rPr>
              <a:t>大数据态势感知</a:t>
            </a:r>
            <a:endParaRPr lang="zh-CN" altLang="en-US" dirty="0">
              <a:solidFill>
                <a:schemeClr val="tx1">
                  <a:lumMod val="85000"/>
                  <a:lumOff val="15000"/>
                </a:schemeClr>
              </a:solidFill>
            </a:endParaRPr>
          </a:p>
        </p:txBody>
      </p:sp>
      <p:sp>
        <p:nvSpPr>
          <p:cNvPr id="4" name="文本框 3"/>
          <p:cNvSpPr txBox="1"/>
          <p:nvPr/>
        </p:nvSpPr>
        <p:spPr>
          <a:xfrm>
            <a:off x="3070225" y="3046413"/>
            <a:ext cx="1963738" cy="829945"/>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07</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484743" y="989784"/>
            <a:ext cx="11179877" cy="1240155"/>
          </a:xfrm>
          <a:prstGeom prst="rect">
            <a:avLst/>
          </a:prstGeom>
          <a:solidFill>
            <a:schemeClr val="bg1"/>
          </a:solidFill>
          <a:scene3d>
            <a:camera prst="orthographicFront"/>
            <a:lightRig rig="threePt" dir="t"/>
          </a:scene3d>
          <a:sp3d>
            <a:bevelT/>
          </a:sp3d>
        </p:spPr>
        <p:txBody>
          <a:bodyPr wrap="square" rtlCol="0">
            <a:spAutoFit/>
          </a:bodyPr>
          <a:lstStyle/>
          <a:p>
            <a:pPr algn="just"/>
            <a:r>
              <a:rPr lang="zh-CN" altLang="en-US" sz="1865" dirty="0" smtClean="0">
                <a:solidFill>
                  <a:srgbClr val="0246AD"/>
                </a:solidFill>
                <a:latin typeface="微软雅黑" panose="020B0503020204020204" pitchFamily="34" charset="-122"/>
                <a:ea typeface="微软雅黑" panose="020B0503020204020204" pitchFamily="34" charset="-122"/>
              </a:rPr>
              <a:t>      通过提取网络中数据库安全态势指标体系中的数据，建立基于复杂网络行为模型与模拟的安全分析与预测体系，通过</a:t>
            </a:r>
            <a:r>
              <a:rPr lang="en-US" altLang="zh-CN" sz="1865" dirty="0" smtClean="0">
                <a:solidFill>
                  <a:srgbClr val="0246AD"/>
                </a:solidFill>
                <a:latin typeface="微软雅黑" panose="020B0503020204020204" pitchFamily="34" charset="-122"/>
                <a:ea typeface="微软雅黑" panose="020B0503020204020204" pitchFamily="34" charset="-122"/>
              </a:rPr>
              <a:t>AI</a:t>
            </a:r>
            <a:r>
              <a:rPr lang="zh-CN" altLang="en-US" sz="1865" dirty="0" smtClean="0">
                <a:solidFill>
                  <a:srgbClr val="0246AD"/>
                </a:solidFill>
                <a:latin typeface="微软雅黑" panose="020B0503020204020204" pitchFamily="34" charset="-122"/>
                <a:ea typeface="微软雅黑" panose="020B0503020204020204" pitchFamily="34" charset="-122"/>
              </a:rPr>
              <a:t>及大数据技术达到</a:t>
            </a:r>
            <a:r>
              <a:rPr lang="zh-CN" altLang="en-US" sz="1865" b="1" dirty="0" smtClean="0">
                <a:solidFill>
                  <a:srgbClr val="0246AD"/>
                </a:solidFill>
                <a:latin typeface="微软雅黑" panose="020B0503020204020204" pitchFamily="34" charset="-122"/>
                <a:ea typeface="微软雅黑" panose="020B0503020204020204" pitchFamily="34" charset="-122"/>
              </a:rPr>
              <a:t>智能分析挖掘，建模的效果</a:t>
            </a:r>
            <a:r>
              <a:rPr lang="zh-CN" altLang="en-US" sz="1865" dirty="0" smtClean="0">
                <a:solidFill>
                  <a:srgbClr val="0246AD"/>
                </a:solidFill>
                <a:latin typeface="微软雅黑" panose="020B0503020204020204" pitchFamily="34" charset="-122"/>
                <a:ea typeface="微软雅黑" panose="020B0503020204020204" pitchFamily="34" charset="-122"/>
              </a:rPr>
              <a:t>，内置多种安全模型：</a:t>
            </a:r>
            <a:r>
              <a:rPr lang="zh-CN" altLang="en-US" sz="1865" b="1" dirty="0" smtClean="0">
                <a:solidFill>
                  <a:srgbClr val="0246AD"/>
                </a:solidFill>
                <a:latin typeface="微软雅黑" panose="020B0503020204020204" pitchFamily="34" charset="-122"/>
                <a:ea typeface="微软雅黑" panose="020B0503020204020204" pitchFamily="34" charset="-122"/>
              </a:rPr>
              <a:t>防拖库，撞库，洗库，失陷主机检测，永恒之蓝检测及防御，陌生人闯入检测等数十种模型</a:t>
            </a:r>
            <a:r>
              <a:rPr lang="zh-CN" altLang="en-US" sz="1865" dirty="0" smtClean="0">
                <a:solidFill>
                  <a:srgbClr val="0246AD"/>
                </a:solidFill>
                <a:latin typeface="微软雅黑" panose="020B0503020204020204" pitchFamily="34" charset="-122"/>
                <a:ea typeface="微软雅黑" panose="020B0503020204020204" pitchFamily="34" charset="-122"/>
              </a:rPr>
              <a:t>，用户也可以自定义风险防范模型。</a:t>
            </a:r>
            <a:endParaRPr lang="en-US" altLang="zh-CN" sz="1865" dirty="0" smtClean="0">
              <a:solidFill>
                <a:srgbClr val="0246AD"/>
              </a:solidFill>
              <a:latin typeface="微软雅黑" panose="020B0503020204020204" pitchFamily="34" charset="-122"/>
              <a:ea typeface="微软雅黑" panose="020B0503020204020204" pitchFamily="34" charset="-122"/>
            </a:endParaRPr>
          </a:p>
        </p:txBody>
      </p:sp>
      <p:sp>
        <p:nvSpPr>
          <p:cNvPr id="65" name="标题 64"/>
          <p:cNvSpPr>
            <a:spLocks noGrp="1"/>
          </p:cNvSpPr>
          <p:nvPr>
            <p:ph type="title"/>
          </p:nvPr>
        </p:nvSpPr>
        <p:spPr>
          <a:xfrm>
            <a:off x="609600" y="274639"/>
            <a:ext cx="10972800" cy="626113"/>
          </a:xfrm>
        </p:spPr>
        <p:txBody>
          <a:bodyPr/>
          <a:lstStyle/>
          <a:p>
            <a:r>
              <a:rPr lang="zh-CN" altLang="en-US" dirty="0" smtClean="0"/>
              <a:t>基于</a:t>
            </a:r>
            <a:r>
              <a:rPr lang="en-US" altLang="zh-CN" dirty="0" smtClean="0"/>
              <a:t>AI</a:t>
            </a:r>
            <a:r>
              <a:rPr lang="zh-CN" altLang="en-US" dirty="0" smtClean="0"/>
              <a:t>及大数据双引擎智能建模</a:t>
            </a:r>
            <a:endParaRPr lang="zh-CN" altLang="en-US" dirty="0"/>
          </a:p>
        </p:txBody>
      </p:sp>
      <p:grpSp>
        <p:nvGrpSpPr>
          <p:cNvPr id="2" name="组合 53"/>
          <p:cNvGrpSpPr/>
          <p:nvPr/>
        </p:nvGrpSpPr>
        <p:grpSpPr>
          <a:xfrm>
            <a:off x="5512904" y="2353740"/>
            <a:ext cx="6247724" cy="4008928"/>
            <a:chOff x="5383065" y="2523092"/>
            <a:chExt cx="6956276" cy="4407099"/>
          </a:xfrm>
        </p:grpSpPr>
        <p:sp>
          <p:nvSpPr>
            <p:cNvPr id="55" name="矩形 54"/>
            <p:cNvSpPr/>
            <p:nvPr/>
          </p:nvSpPr>
          <p:spPr>
            <a:xfrm>
              <a:off x="5383065" y="2523092"/>
              <a:ext cx="6956276" cy="4407099"/>
            </a:xfrm>
            <a:prstGeom prst="rect">
              <a:avLst/>
            </a:prstGeom>
            <a:solidFill>
              <a:sysClr val="window" lastClr="FFFFFF"/>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56" name="图片 55" descr="未标题-3.png"/>
            <p:cNvPicPr>
              <a:picLocks noChangeAspect="1"/>
            </p:cNvPicPr>
            <p:nvPr/>
          </p:nvPicPr>
          <p:blipFill>
            <a:blip r:embed="rId1" cstate="print"/>
            <a:stretch>
              <a:fillRect/>
            </a:stretch>
          </p:blipFill>
          <p:spPr>
            <a:xfrm>
              <a:off x="6341703" y="2678860"/>
              <a:ext cx="5823391" cy="1199643"/>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57" name="圆角矩形 56"/>
            <p:cNvSpPr/>
            <p:nvPr/>
          </p:nvSpPr>
          <p:spPr>
            <a:xfrm>
              <a:off x="5612183" y="2688954"/>
              <a:ext cx="412216" cy="1220462"/>
            </a:xfrm>
            <a:prstGeom prst="roundRect">
              <a:avLst/>
            </a:prstGeom>
            <a:solidFill>
              <a:srgbClr val="E5901C"/>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数据展示</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cxnSp>
          <p:nvCxnSpPr>
            <p:cNvPr id="58" name="直接连接符 57"/>
            <p:cNvCxnSpPr/>
            <p:nvPr/>
          </p:nvCxnSpPr>
          <p:spPr>
            <a:xfrm>
              <a:off x="6341703" y="3456002"/>
              <a:ext cx="5853165" cy="0"/>
            </a:xfrm>
            <a:prstGeom prst="line">
              <a:avLst/>
            </a:prstGeom>
            <a:noFill/>
            <a:ln w="9525" cap="flat" cmpd="sng" algn="ctr">
              <a:noFill/>
              <a:prstDash val="sysDash"/>
            </a:ln>
            <a:effectLst/>
          </p:spPr>
        </p:cxnSp>
        <p:sp>
          <p:nvSpPr>
            <p:cNvPr id="59" name="圆角矩形 58"/>
            <p:cNvSpPr/>
            <p:nvPr/>
          </p:nvSpPr>
          <p:spPr>
            <a:xfrm>
              <a:off x="5599405" y="4150608"/>
              <a:ext cx="412216" cy="1152067"/>
            </a:xfrm>
            <a:prstGeom prst="roundRect">
              <a:avLst/>
            </a:prstGeom>
            <a:solidFill>
              <a:srgbClr val="E5901C"/>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数据分析</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60" name="圆角矩形 59"/>
            <p:cNvSpPr/>
            <p:nvPr/>
          </p:nvSpPr>
          <p:spPr>
            <a:xfrm>
              <a:off x="5599405" y="5543868"/>
              <a:ext cx="412216" cy="1181930"/>
            </a:xfrm>
            <a:prstGeom prst="roundRect">
              <a:avLst/>
            </a:prstGeom>
            <a:solidFill>
              <a:srgbClr val="E5901C"/>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数据连接</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61" name="圆角矩形 60"/>
            <p:cNvSpPr/>
            <p:nvPr/>
          </p:nvSpPr>
          <p:spPr>
            <a:xfrm>
              <a:off x="6354164" y="5516287"/>
              <a:ext cx="2390651" cy="618382"/>
            </a:xfrm>
            <a:prstGeom prst="roundRect">
              <a:avLst>
                <a:gd name="adj" fmla="val 6085"/>
              </a:avLst>
            </a:prstGeom>
            <a:solidFill>
              <a:srgbClr val="7C9AD0"/>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a:bevelT/>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自服务数据准备</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62" name="圆角矩形 61"/>
            <p:cNvSpPr/>
            <p:nvPr/>
          </p:nvSpPr>
          <p:spPr>
            <a:xfrm>
              <a:off x="9007523" y="5510508"/>
              <a:ext cx="3187208" cy="630985"/>
            </a:xfrm>
            <a:prstGeom prst="roundRect">
              <a:avLst>
                <a:gd name="adj" fmla="val 6085"/>
              </a:avLst>
            </a:prstGeom>
            <a:solidFill>
              <a:srgbClr val="7C9AD0"/>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a:bevelT/>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数据集市</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113" name="圆角矩形 112"/>
            <p:cNvSpPr/>
            <p:nvPr/>
          </p:nvSpPr>
          <p:spPr>
            <a:xfrm>
              <a:off x="6352429" y="6340234"/>
              <a:ext cx="5842439" cy="453685"/>
            </a:xfrm>
            <a:prstGeom prst="roundRect">
              <a:avLst>
                <a:gd name="adj" fmla="val 6085"/>
              </a:avLst>
            </a:prstGeom>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数据库安全防护系统</a:t>
              </a:r>
              <a:endParaRPr kumimoji="0" lang="en-US" altLang="zh-CN" sz="21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grpSp>
          <p:nvGrpSpPr>
            <p:cNvPr id="3" name="组合 80"/>
            <p:cNvGrpSpPr/>
            <p:nvPr/>
          </p:nvGrpSpPr>
          <p:grpSpPr>
            <a:xfrm>
              <a:off x="6393809" y="5861714"/>
              <a:ext cx="2361746" cy="221340"/>
              <a:chOff x="6362729" y="5799001"/>
              <a:chExt cx="2361746" cy="274348"/>
            </a:xfrm>
          </p:grpSpPr>
          <p:sp>
            <p:nvSpPr>
              <p:cNvPr id="150" name="圆角矩形 149"/>
              <p:cNvSpPr/>
              <p:nvPr/>
            </p:nvSpPr>
            <p:spPr>
              <a:xfrm>
                <a:off x="6362729" y="5799006"/>
                <a:ext cx="939745" cy="274343"/>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rPr>
                  <a:t>数据整合</a:t>
                </a:r>
                <a:endParaRPr kumimoji="0" lang="zh-CN" altLang="en-US"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endParaRPr>
              </a:p>
            </p:txBody>
          </p:sp>
          <p:sp>
            <p:nvSpPr>
              <p:cNvPr id="151" name="圆角矩形 150"/>
              <p:cNvSpPr/>
              <p:nvPr/>
            </p:nvSpPr>
            <p:spPr>
              <a:xfrm>
                <a:off x="7254229" y="5799001"/>
                <a:ext cx="923249" cy="255248"/>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rPr>
                  <a:t>数据建模</a:t>
                </a:r>
                <a:endParaRPr kumimoji="0" lang="zh-CN" altLang="en-US"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endParaRPr>
              </a:p>
            </p:txBody>
          </p:sp>
          <p:sp>
            <p:nvSpPr>
              <p:cNvPr id="152" name="圆角矩形 151"/>
              <p:cNvSpPr/>
              <p:nvPr/>
            </p:nvSpPr>
            <p:spPr>
              <a:xfrm>
                <a:off x="8183836" y="5799001"/>
                <a:ext cx="540639" cy="242919"/>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rPr>
                  <a:t>ETL</a:t>
                </a:r>
                <a:endParaRPr kumimoji="0" lang="en-US" altLang="zh-CN"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endParaRPr>
              </a:p>
            </p:txBody>
          </p:sp>
        </p:grpSp>
        <p:grpSp>
          <p:nvGrpSpPr>
            <p:cNvPr id="4" name="组合 79"/>
            <p:cNvGrpSpPr/>
            <p:nvPr/>
          </p:nvGrpSpPr>
          <p:grpSpPr>
            <a:xfrm>
              <a:off x="8997368" y="5838494"/>
              <a:ext cx="3168791" cy="296077"/>
              <a:chOff x="8997368" y="5777078"/>
              <a:chExt cx="3168791" cy="296077"/>
            </a:xfrm>
          </p:grpSpPr>
          <p:sp>
            <p:nvSpPr>
              <p:cNvPr id="146" name="圆角矩形 145"/>
              <p:cNvSpPr/>
              <p:nvPr/>
            </p:nvSpPr>
            <p:spPr>
              <a:xfrm>
                <a:off x="8997368" y="5777079"/>
                <a:ext cx="908234" cy="182759"/>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vertOverflow="overflow" horzOverflow="overflow" vert="horz" wrap="square"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err="1" smtClean="0">
                    <a:ln>
                      <a:noFill/>
                    </a:ln>
                    <a:solidFill>
                      <a:srgbClr val="041235"/>
                    </a:solidFill>
                    <a:effectLst/>
                    <a:uLnTx/>
                    <a:uFillTx/>
                    <a:latin typeface="微软雅黑" panose="020B0503020204020204" pitchFamily="34" charset="-122"/>
                    <a:ea typeface="微软雅黑" panose="020B0503020204020204" pitchFamily="34" charset="-122"/>
                    <a:cs typeface="+mn-cs"/>
                    <a:sym typeface="+mn-ea"/>
                  </a:rPr>
                  <a:t>分式计算</a:t>
                </a:r>
                <a:endParaRPr kumimoji="0" lang="en-US" altLang="zh-CN"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47" name="圆角矩形 146"/>
              <p:cNvSpPr/>
              <p:nvPr/>
            </p:nvSpPr>
            <p:spPr>
              <a:xfrm>
                <a:off x="9894056" y="5777081"/>
                <a:ext cx="797931" cy="244554"/>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vertOverflow="overflow" horzOverflow="overflow" vert="horz" wrap="square"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err="1">
                    <a:ln>
                      <a:noFill/>
                    </a:ln>
                    <a:solidFill>
                      <a:srgbClr val="041235"/>
                    </a:solidFill>
                    <a:effectLst/>
                    <a:uLnTx/>
                    <a:uFillTx/>
                    <a:latin typeface="微软雅黑" panose="020B0503020204020204" pitchFamily="34" charset="-122"/>
                    <a:ea typeface="微软雅黑" panose="020B0503020204020204" pitchFamily="34" charset="-122"/>
                    <a:cs typeface="+mn-cs"/>
                    <a:sym typeface="+mn-ea"/>
                  </a:rPr>
                  <a:t>列存储</a:t>
                </a:r>
                <a:endParaRPr kumimoji="0" lang="en-US" altLang="zh-CN"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48" name="圆角矩形 147"/>
              <p:cNvSpPr/>
              <p:nvPr/>
            </p:nvSpPr>
            <p:spPr>
              <a:xfrm>
                <a:off x="10753611" y="5777078"/>
                <a:ext cx="632675" cy="290771"/>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vertOverflow="overflow" horzOverflow="overflow" vert="horz" wrap="square"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err="1">
                    <a:ln>
                      <a:noFill/>
                    </a:ln>
                    <a:solidFill>
                      <a:srgbClr val="041235"/>
                    </a:solidFill>
                    <a:effectLst/>
                    <a:uLnTx/>
                    <a:uFillTx/>
                    <a:latin typeface="微软雅黑" panose="020B0503020204020204" pitchFamily="34" charset="-122"/>
                    <a:ea typeface="微软雅黑" panose="020B0503020204020204" pitchFamily="34" charset="-122"/>
                    <a:cs typeface="+mn-cs"/>
                    <a:sym typeface="+mn-ea"/>
                  </a:rPr>
                  <a:t>内存计算</a:t>
                </a:r>
                <a:endParaRPr kumimoji="0" lang="en-US" altLang="zh-CN" sz="1065"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49" name="圆角矩形 148"/>
              <p:cNvSpPr/>
              <p:nvPr/>
            </p:nvSpPr>
            <p:spPr>
              <a:xfrm>
                <a:off x="11377250" y="5786089"/>
                <a:ext cx="788909" cy="287066"/>
              </a:xfrm>
              <a:prstGeom prst="roundRect">
                <a:avLst>
                  <a:gd name="adj" fmla="val 6085"/>
                </a:avLst>
              </a:prstGeom>
              <a:solidFill>
                <a:srgbClr val="4F81BD">
                  <a:lumMod val="60000"/>
                  <a:lumOff val="40000"/>
                </a:srgbClr>
              </a:solidFill>
              <a:ln w="6350" cap="flat" cmpd="sng" algn="ctr">
                <a:solidFill>
                  <a:sysClr val="windowText" lastClr="000000">
                    <a:lumMod val="85000"/>
                    <a:lumOff val="15000"/>
                  </a:sysClr>
                </a:solidFill>
                <a:prstDash val="solid"/>
              </a:ln>
              <a:effectLst/>
              <a:scene3d>
                <a:camera prst="orthographicFront"/>
                <a:lightRig rig="threePt" dir="t"/>
              </a:scene3d>
              <a:sp3d>
                <a:bevelT w="165100" prst="coolSlant"/>
              </a:sp3d>
            </p:spPr>
            <p:txBody>
              <a:bodyPr vertOverflow="overflow" horzOverflow="overflow" vert="horz" wrap="square"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800" b="0" i="0" u="none" strike="noStrike" kern="0" cap="none" spc="0" normalizeH="0" baseline="0" noProof="0" dirty="0" err="1" smtClean="0">
                    <a:ln>
                      <a:noFill/>
                    </a:ln>
                    <a:solidFill>
                      <a:srgbClr val="041235"/>
                    </a:solidFill>
                    <a:effectLst/>
                    <a:uLnTx/>
                    <a:uFillTx/>
                    <a:latin typeface="微软雅黑" panose="020B0503020204020204" pitchFamily="34" charset="-122"/>
                    <a:ea typeface="微软雅黑" panose="020B0503020204020204" pitchFamily="34" charset="-122"/>
                    <a:cs typeface="+mn-cs"/>
                    <a:sym typeface="+mn-ea"/>
                  </a:rPr>
                  <a:t>分布式通讯</a:t>
                </a:r>
                <a:endParaRPr kumimoji="0" lang="en-US" altLang="zh-CN" sz="800" b="0" i="0" u="none" strike="noStrike" kern="0" cap="none" spc="0" normalizeH="0" baseline="0" noProof="0" dirty="0">
                  <a:ln>
                    <a:noFill/>
                  </a:ln>
                  <a:solidFill>
                    <a:srgbClr val="041235"/>
                  </a:solidFill>
                  <a:effectLst/>
                  <a:uLnTx/>
                  <a:uFillTx/>
                  <a:latin typeface="微软雅黑" panose="020B0503020204020204" pitchFamily="34" charset="-122"/>
                  <a:ea typeface="微软雅黑" panose="020B0503020204020204" pitchFamily="34" charset="-122"/>
                  <a:cs typeface="+mn-cs"/>
                  <a:sym typeface="+mn-ea"/>
                </a:endParaRPr>
              </a:p>
            </p:txBody>
          </p:sp>
        </p:grpSp>
        <p:sp>
          <p:nvSpPr>
            <p:cNvPr id="116" name="圆角矩形 115"/>
            <p:cNvSpPr/>
            <p:nvPr/>
          </p:nvSpPr>
          <p:spPr>
            <a:xfrm>
              <a:off x="6428035" y="4620959"/>
              <a:ext cx="820226" cy="280849"/>
            </a:xfrm>
            <a:prstGeom prst="roundRect">
              <a:avLst>
                <a:gd name="adj" fmla="val 6085"/>
              </a:avLst>
            </a:prstGeom>
            <a:solidFill>
              <a:srgbClr val="D4E2C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65" b="0"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cs typeface="+mn-cs"/>
                </a:rPr>
                <a:t>多维筛选</a:t>
              </a:r>
              <a:endParaRPr kumimoji="0" lang="zh-CN" altLang="en-US" sz="1465" b="0"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117" name="圆角矩形 116"/>
            <p:cNvSpPr/>
            <p:nvPr/>
          </p:nvSpPr>
          <p:spPr>
            <a:xfrm>
              <a:off x="6428035" y="4946067"/>
              <a:ext cx="820226" cy="280471"/>
            </a:xfrm>
            <a:prstGeom prst="roundRect">
              <a:avLst>
                <a:gd name="adj" fmla="val 6085"/>
              </a:avLst>
            </a:prstGeom>
            <a:solidFill>
              <a:srgbClr val="D4E2C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65" b="0"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cs typeface="+mn-cs"/>
                </a:rPr>
                <a:t>自助提数</a:t>
              </a:r>
              <a:endParaRPr kumimoji="0" lang="zh-CN" altLang="en-US" sz="1465" b="0"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118" name="圆角矩形 117"/>
            <p:cNvSpPr/>
            <p:nvPr/>
          </p:nvSpPr>
          <p:spPr>
            <a:xfrm>
              <a:off x="10317832" y="4129797"/>
              <a:ext cx="1857375" cy="1166103"/>
            </a:xfrm>
            <a:prstGeom prst="roundRect">
              <a:avLst>
                <a:gd name="adj" fmla="val 1550"/>
              </a:avLst>
            </a:prstGeom>
            <a:solidFill>
              <a:srgbClr val="05BCB1"/>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665"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5" name="组合 75"/>
            <p:cNvGrpSpPr/>
            <p:nvPr/>
          </p:nvGrpSpPr>
          <p:grpSpPr>
            <a:xfrm>
              <a:off x="10400268" y="4242003"/>
              <a:ext cx="1692505" cy="882579"/>
              <a:chOff x="10366148" y="4242003"/>
              <a:chExt cx="1692505" cy="882579"/>
            </a:xfrm>
          </p:grpSpPr>
          <p:sp>
            <p:nvSpPr>
              <p:cNvPr id="141" name="圆角矩形 140"/>
              <p:cNvSpPr/>
              <p:nvPr/>
            </p:nvSpPr>
            <p:spPr>
              <a:xfrm>
                <a:off x="10376364" y="4242003"/>
                <a:ext cx="1682286" cy="265012"/>
              </a:xfrm>
              <a:prstGeom prst="roundRect">
                <a:avLst>
                  <a:gd name="adj" fmla="val 6085"/>
                </a:avLst>
              </a:prstGeom>
              <a:solidFill>
                <a:sysClr val="window" lastClr="FFFFFF"/>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深度分析</a:t>
                </a:r>
                <a:endPar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142" name="圆角矩形 141"/>
              <p:cNvSpPr/>
              <p:nvPr/>
            </p:nvSpPr>
            <p:spPr>
              <a:xfrm>
                <a:off x="10369853" y="4564564"/>
                <a:ext cx="709818" cy="237669"/>
              </a:xfrm>
              <a:prstGeom prst="roundRect">
                <a:avLst>
                  <a:gd name="adj" fmla="val 6085"/>
                </a:avLst>
              </a:prstGeom>
              <a:solidFill>
                <a:srgbClr val="C3EAE8"/>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rPr>
                  <a:t>聚类</a:t>
                </a:r>
                <a:endPar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endParaRPr>
              </a:p>
            </p:txBody>
          </p:sp>
          <p:sp>
            <p:nvSpPr>
              <p:cNvPr id="143" name="圆角矩形 142"/>
              <p:cNvSpPr/>
              <p:nvPr/>
            </p:nvSpPr>
            <p:spPr>
              <a:xfrm>
                <a:off x="11283262" y="4564566"/>
                <a:ext cx="775391" cy="220702"/>
              </a:xfrm>
              <a:prstGeom prst="roundRect">
                <a:avLst>
                  <a:gd name="adj" fmla="val 6085"/>
                </a:avLst>
              </a:prstGeom>
              <a:solidFill>
                <a:srgbClr val="C3EAE8"/>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rPr>
                  <a:t>分类</a:t>
                </a:r>
                <a:endPar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endParaRPr>
              </a:p>
            </p:txBody>
          </p:sp>
          <p:sp>
            <p:nvSpPr>
              <p:cNvPr id="144" name="圆角矩形 143"/>
              <p:cNvSpPr/>
              <p:nvPr/>
            </p:nvSpPr>
            <p:spPr>
              <a:xfrm>
                <a:off x="10366148" y="4903224"/>
                <a:ext cx="713522" cy="221358"/>
              </a:xfrm>
              <a:prstGeom prst="roundRect">
                <a:avLst>
                  <a:gd name="adj" fmla="val 6085"/>
                </a:avLst>
              </a:prstGeom>
              <a:solidFill>
                <a:srgbClr val="C3EAE8"/>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rPr>
                  <a:t>时序</a:t>
                </a:r>
                <a:endPar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endParaRPr>
              </a:p>
            </p:txBody>
          </p:sp>
          <p:sp>
            <p:nvSpPr>
              <p:cNvPr id="145" name="圆角矩形 144"/>
              <p:cNvSpPr/>
              <p:nvPr/>
            </p:nvSpPr>
            <p:spPr>
              <a:xfrm>
                <a:off x="11079674" y="4898310"/>
                <a:ext cx="978979" cy="226271"/>
              </a:xfrm>
              <a:prstGeom prst="roundRect">
                <a:avLst>
                  <a:gd name="adj" fmla="val 6085"/>
                </a:avLst>
              </a:prstGeom>
              <a:solidFill>
                <a:srgbClr val="C3EAE8"/>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rPr>
                  <a:t>联动挖掘</a:t>
                </a:r>
                <a:endParaRPr kumimoji="0" lang="zh-CN" altLang="en-US" sz="1065" b="0" i="0" u="none" strike="noStrike" kern="0" cap="none" spc="0" normalizeH="0" baseline="0" noProof="0" dirty="0">
                  <a:ln>
                    <a:noFill/>
                  </a:ln>
                  <a:solidFill>
                    <a:srgbClr val="012A27"/>
                  </a:solidFill>
                  <a:effectLst/>
                  <a:uLnTx/>
                  <a:uFillTx/>
                  <a:latin typeface="微软雅黑" panose="020B0503020204020204" pitchFamily="34" charset="-122"/>
                  <a:ea typeface="微软雅黑" panose="020B0503020204020204" pitchFamily="34" charset="-122"/>
                  <a:cs typeface="+mn-cs"/>
                </a:endParaRPr>
              </a:p>
            </p:txBody>
          </p:sp>
        </p:grpSp>
        <p:sp>
          <p:nvSpPr>
            <p:cNvPr id="120" name="圆角矩形 119"/>
            <p:cNvSpPr/>
            <p:nvPr/>
          </p:nvSpPr>
          <p:spPr>
            <a:xfrm>
              <a:off x="8335138" y="4129797"/>
              <a:ext cx="1857375" cy="1166103"/>
            </a:xfrm>
            <a:prstGeom prst="roundRect">
              <a:avLst>
                <a:gd name="adj" fmla="val 1550"/>
              </a:avLst>
            </a:prstGeom>
            <a:solidFill>
              <a:srgbClr val="74C106"/>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665"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6" name="组合 71"/>
            <p:cNvGrpSpPr/>
            <p:nvPr/>
          </p:nvGrpSpPr>
          <p:grpSpPr>
            <a:xfrm>
              <a:off x="8337492" y="4242003"/>
              <a:ext cx="1860151" cy="933476"/>
              <a:chOff x="8347729" y="4242003"/>
              <a:chExt cx="1860151" cy="933476"/>
            </a:xfrm>
          </p:grpSpPr>
          <p:sp>
            <p:nvSpPr>
              <p:cNvPr id="136" name="圆角矩形 135"/>
              <p:cNvSpPr/>
              <p:nvPr/>
            </p:nvSpPr>
            <p:spPr>
              <a:xfrm>
                <a:off x="8433280" y="4242003"/>
                <a:ext cx="1682286" cy="265012"/>
              </a:xfrm>
              <a:prstGeom prst="roundRect">
                <a:avLst>
                  <a:gd name="adj" fmla="val 6085"/>
                </a:avLst>
              </a:prstGeom>
              <a:solidFill>
                <a:sysClr val="window" lastClr="FFFFFF"/>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数据报告</a:t>
                </a:r>
                <a:endPar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sp>
            <p:nvSpPr>
              <p:cNvPr id="137" name="圆角矩形 136"/>
              <p:cNvSpPr/>
              <p:nvPr/>
            </p:nvSpPr>
            <p:spPr>
              <a:xfrm>
                <a:off x="8347729" y="4564154"/>
                <a:ext cx="944000" cy="238079"/>
              </a:xfrm>
              <a:prstGeom prst="roundRect">
                <a:avLst>
                  <a:gd name="adj" fmla="val 6085"/>
                </a:avLst>
              </a:prstGeom>
              <a:solidFill>
                <a:srgbClr val="DBF3C0"/>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rPr>
                  <a:t>报表图表</a:t>
                </a:r>
                <a:endPar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endParaRPr>
              </a:p>
            </p:txBody>
          </p:sp>
          <p:sp>
            <p:nvSpPr>
              <p:cNvPr id="138" name="圆角矩形 137"/>
              <p:cNvSpPr/>
              <p:nvPr/>
            </p:nvSpPr>
            <p:spPr>
              <a:xfrm>
                <a:off x="8375580" y="4890627"/>
                <a:ext cx="967046" cy="284852"/>
              </a:xfrm>
              <a:prstGeom prst="roundRect">
                <a:avLst>
                  <a:gd name="adj" fmla="val 6085"/>
                </a:avLst>
              </a:prstGeom>
              <a:solidFill>
                <a:srgbClr val="DBF3C0"/>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rPr>
                  <a:t>高亮预警</a:t>
                </a:r>
                <a:endPar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endParaRPr>
              </a:p>
            </p:txBody>
          </p:sp>
          <p:sp>
            <p:nvSpPr>
              <p:cNvPr id="139" name="圆角矩形 138"/>
              <p:cNvSpPr/>
              <p:nvPr/>
            </p:nvSpPr>
            <p:spPr>
              <a:xfrm>
                <a:off x="9298844" y="4547185"/>
                <a:ext cx="909036" cy="272012"/>
              </a:xfrm>
              <a:prstGeom prst="roundRect">
                <a:avLst>
                  <a:gd name="adj" fmla="val 6085"/>
                </a:avLst>
              </a:prstGeom>
              <a:solidFill>
                <a:srgbClr val="DBF3C0"/>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rPr>
                  <a:t>动态计算</a:t>
                </a:r>
                <a:endPar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endParaRPr>
              </a:p>
            </p:txBody>
          </p:sp>
          <p:sp>
            <p:nvSpPr>
              <p:cNvPr id="140" name="圆角矩形 139"/>
              <p:cNvSpPr/>
              <p:nvPr/>
            </p:nvSpPr>
            <p:spPr>
              <a:xfrm>
                <a:off x="9319622" y="4895850"/>
                <a:ext cx="888258" cy="279629"/>
              </a:xfrm>
              <a:prstGeom prst="roundRect">
                <a:avLst>
                  <a:gd name="adj" fmla="val 6085"/>
                </a:avLst>
              </a:prstGeom>
              <a:solidFill>
                <a:srgbClr val="DBF3C0"/>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rPr>
                  <a:t>数据下钻</a:t>
                </a:r>
                <a:endParaRPr kumimoji="0" lang="zh-CN" altLang="en-US" sz="1065" b="0" i="0" u="none" strike="noStrike" kern="0" cap="none" spc="0" normalizeH="0" baseline="0" noProof="0" dirty="0">
                  <a:ln>
                    <a:noFill/>
                  </a:ln>
                  <a:solidFill>
                    <a:srgbClr val="2B2E1B"/>
                  </a:solidFill>
                  <a:effectLst/>
                  <a:uLnTx/>
                  <a:uFillTx/>
                  <a:latin typeface="微软雅黑" panose="020B0503020204020204" pitchFamily="34" charset="-122"/>
                  <a:ea typeface="微软雅黑" panose="020B0503020204020204" pitchFamily="34" charset="-122"/>
                  <a:cs typeface="+mn-cs"/>
                </a:endParaRPr>
              </a:p>
            </p:txBody>
          </p:sp>
        </p:grpSp>
        <p:sp>
          <p:nvSpPr>
            <p:cNvPr id="122" name="圆角矩形 121"/>
            <p:cNvSpPr/>
            <p:nvPr/>
          </p:nvSpPr>
          <p:spPr>
            <a:xfrm>
              <a:off x="6352445" y="4129797"/>
              <a:ext cx="1857375" cy="1166103"/>
            </a:xfrm>
            <a:prstGeom prst="roundRect">
              <a:avLst>
                <a:gd name="adj" fmla="val 1550"/>
              </a:avLst>
            </a:prstGeom>
            <a:solidFill>
              <a:srgbClr val="BF6F4F"/>
            </a:solidFill>
            <a:ln w="25400" cap="flat" cmpd="sng" algn="ctr">
              <a:noFill/>
              <a:prstDash val="solid"/>
            </a:ln>
            <a:effectLst>
              <a:outerShdw blurRad="50800" dist="38100" dir="2700000" algn="tl" rotWithShape="0">
                <a:prstClr val="black">
                  <a:alpha val="40000"/>
                </a:prstClr>
              </a:outerShdw>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665"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7" name="组合 74"/>
            <p:cNvGrpSpPr/>
            <p:nvPr/>
          </p:nvGrpSpPr>
          <p:grpSpPr>
            <a:xfrm>
              <a:off x="6346427" y="4242003"/>
              <a:ext cx="1832297" cy="933476"/>
              <a:chOff x="6401019" y="4242003"/>
              <a:chExt cx="1832297" cy="933476"/>
            </a:xfrm>
          </p:grpSpPr>
          <p:sp>
            <p:nvSpPr>
              <p:cNvPr id="129" name="圆角矩形 128"/>
              <p:cNvSpPr/>
              <p:nvPr/>
            </p:nvSpPr>
            <p:spPr>
              <a:xfrm>
                <a:off x="6494800" y="4242003"/>
                <a:ext cx="1681848" cy="265552"/>
              </a:xfrm>
              <a:prstGeom prst="roundRect">
                <a:avLst>
                  <a:gd name="adj" fmla="val 6085"/>
                </a:avLst>
              </a:prstGeom>
              <a:solidFill>
                <a:sysClr val="window" lastClr="FFFFFF"/>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rPr>
                  <a:t>即时查询</a:t>
                </a:r>
                <a:endParaRPr kumimoji="0" lang="zh-CN" altLang="en-US" sz="1735"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mn-cs"/>
                </a:endParaRPr>
              </a:p>
            </p:txBody>
          </p:sp>
          <p:grpSp>
            <p:nvGrpSpPr>
              <p:cNvPr id="8" name="组合 72"/>
              <p:cNvGrpSpPr/>
              <p:nvPr/>
            </p:nvGrpSpPr>
            <p:grpSpPr>
              <a:xfrm>
                <a:off x="6401019" y="4620461"/>
                <a:ext cx="879891" cy="555016"/>
                <a:chOff x="6302598" y="4620461"/>
                <a:chExt cx="947830" cy="555016"/>
              </a:xfrm>
            </p:grpSpPr>
            <p:sp>
              <p:nvSpPr>
                <p:cNvPr id="134" name="圆角矩形 133"/>
                <p:cNvSpPr/>
                <p:nvPr/>
              </p:nvSpPr>
              <p:spPr>
                <a:xfrm>
                  <a:off x="6302598" y="4620461"/>
                  <a:ext cx="945928" cy="215703"/>
                </a:xfrm>
                <a:prstGeom prst="roundRect">
                  <a:avLst>
                    <a:gd name="adj" fmla="val 6085"/>
                  </a:avLst>
                </a:prstGeom>
                <a:solidFill>
                  <a:srgbClr val="4F81BD">
                    <a:lumMod val="40000"/>
                    <a:lumOff val="60000"/>
                  </a:srgbClr>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多维筛选</a:t>
                  </a:r>
                  <a:endPar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135" name="圆角矩形 134"/>
                <p:cNvSpPr/>
                <p:nvPr/>
              </p:nvSpPr>
              <p:spPr>
                <a:xfrm>
                  <a:off x="6320871" y="4900383"/>
                  <a:ext cx="929557" cy="275094"/>
                </a:xfrm>
                <a:prstGeom prst="roundRect">
                  <a:avLst>
                    <a:gd name="adj" fmla="val 6085"/>
                  </a:avLst>
                </a:prstGeom>
                <a:solidFill>
                  <a:srgbClr val="4F81BD">
                    <a:lumMod val="40000"/>
                    <a:lumOff val="60000"/>
                  </a:srgbClr>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自助提数</a:t>
                  </a:r>
                  <a:endPar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73"/>
              <p:cNvGrpSpPr/>
              <p:nvPr/>
            </p:nvGrpSpPr>
            <p:grpSpPr>
              <a:xfrm>
                <a:off x="7289754" y="4605465"/>
                <a:ext cx="943562" cy="570014"/>
                <a:chOff x="7227743" y="4605465"/>
                <a:chExt cx="972707" cy="570014"/>
              </a:xfrm>
            </p:grpSpPr>
            <p:sp>
              <p:nvSpPr>
                <p:cNvPr id="132" name="圆角矩形 131"/>
                <p:cNvSpPr/>
                <p:nvPr/>
              </p:nvSpPr>
              <p:spPr>
                <a:xfrm>
                  <a:off x="7239332" y="4605465"/>
                  <a:ext cx="873664" cy="247666"/>
                </a:xfrm>
                <a:prstGeom prst="roundRect">
                  <a:avLst>
                    <a:gd name="adj" fmla="val 6085"/>
                  </a:avLst>
                </a:prstGeom>
                <a:solidFill>
                  <a:srgbClr val="4F81BD">
                    <a:lumMod val="40000"/>
                    <a:lumOff val="60000"/>
                  </a:srgbClr>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排名计算</a:t>
                  </a:r>
                  <a:endPar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133" name="圆角矩形 132"/>
                <p:cNvSpPr/>
                <p:nvPr/>
              </p:nvSpPr>
              <p:spPr>
                <a:xfrm>
                  <a:off x="7227743" y="4887954"/>
                  <a:ext cx="972707" cy="287525"/>
                </a:xfrm>
                <a:prstGeom prst="roundRect">
                  <a:avLst>
                    <a:gd name="adj" fmla="val 6085"/>
                  </a:avLst>
                </a:prstGeom>
                <a:solidFill>
                  <a:srgbClr val="4F81BD">
                    <a:lumMod val="40000"/>
                    <a:lumOff val="60000"/>
                  </a:srgbClr>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可视化</a:t>
                  </a:r>
                  <a:r>
                    <a:rPr kumimoji="0" lang="zh-CN" altLang="en-US" sz="935"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筛选</a:t>
                  </a:r>
                  <a:endParaRPr kumimoji="0" lang="zh-CN" altLang="en-US" sz="93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grpSp>
        </p:grpSp>
        <p:sp>
          <p:nvSpPr>
            <p:cNvPr id="124" name="左右箭头 123"/>
            <p:cNvSpPr/>
            <p:nvPr/>
          </p:nvSpPr>
          <p:spPr>
            <a:xfrm>
              <a:off x="8782334" y="5766181"/>
              <a:ext cx="197893" cy="116006"/>
            </a:xfrm>
            <a:prstGeom prst="leftRightArrow">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5" name="左右箭头 124"/>
            <p:cNvSpPr/>
            <p:nvPr/>
          </p:nvSpPr>
          <p:spPr>
            <a:xfrm rot="5400000">
              <a:off x="7155976" y="5352199"/>
              <a:ext cx="197893" cy="116006"/>
            </a:xfrm>
            <a:prstGeom prst="leftRightArrow">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6" name="左右箭头 125"/>
            <p:cNvSpPr/>
            <p:nvPr/>
          </p:nvSpPr>
          <p:spPr>
            <a:xfrm rot="5400000">
              <a:off x="11025116" y="5327179"/>
              <a:ext cx="197893" cy="116006"/>
            </a:xfrm>
            <a:prstGeom prst="leftRightArrow">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7" name="左右箭头 126"/>
            <p:cNvSpPr/>
            <p:nvPr/>
          </p:nvSpPr>
          <p:spPr>
            <a:xfrm rot="5400000">
              <a:off x="7155976" y="6159692"/>
              <a:ext cx="197893" cy="116006"/>
            </a:xfrm>
            <a:prstGeom prst="leftRightArrow">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8" name="左右箭头 127"/>
            <p:cNvSpPr/>
            <p:nvPr/>
          </p:nvSpPr>
          <p:spPr>
            <a:xfrm rot="5400000">
              <a:off x="11025116" y="6173340"/>
              <a:ext cx="197893" cy="116006"/>
            </a:xfrm>
            <a:prstGeom prst="leftRightArrow">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54" name="灯片编号占位符 2"/>
          <p:cNvSpPr>
            <a:spLocks noGrp="1"/>
          </p:cNvSpPr>
          <p:nvPr>
            <p:ph type="sldNum" sz="quarter" idx="12"/>
          </p:nvPr>
        </p:nvSpPr>
        <p:spPr>
          <a:xfrm>
            <a:off x="8737600" y="6356357"/>
            <a:ext cx="2844800" cy="365125"/>
          </a:xfrm>
        </p:spPr>
        <p:txBody>
          <a:bodyPr/>
          <a:lstStyle/>
          <a:p>
            <a:fld id="{7D9BB5D0-35E4-459D-AEF3-FE4D7C45CC19}" type="slidenum">
              <a:rPr lang="zh-CN" altLang="en-US" sz="100" smtClean="0">
                <a:solidFill>
                  <a:srgbClr val="0246AD"/>
                </a:solidFill>
              </a:rPr>
            </a:fld>
            <a:endParaRPr lang="zh-CN" altLang="en-US" sz="100" dirty="0">
              <a:solidFill>
                <a:srgbClr val="0246AD"/>
              </a:solidFill>
            </a:endParaRPr>
          </a:p>
        </p:txBody>
      </p:sp>
      <p:grpSp>
        <p:nvGrpSpPr>
          <p:cNvPr id="63" name="组合 62"/>
          <p:cNvGrpSpPr/>
          <p:nvPr/>
        </p:nvGrpSpPr>
        <p:grpSpPr>
          <a:xfrm>
            <a:off x="470055" y="2776253"/>
            <a:ext cx="4862114" cy="3716359"/>
            <a:chOff x="5846435" y="2939682"/>
            <a:chExt cx="3179470" cy="2965362"/>
          </a:xfrm>
        </p:grpSpPr>
        <p:grpSp>
          <p:nvGrpSpPr>
            <p:cNvPr id="64" name="组合 73"/>
            <p:cNvGrpSpPr/>
            <p:nvPr/>
          </p:nvGrpSpPr>
          <p:grpSpPr>
            <a:xfrm>
              <a:off x="5846435" y="2939682"/>
              <a:ext cx="733427" cy="2965362"/>
              <a:chOff x="6013526" y="1"/>
              <a:chExt cx="733427" cy="2965362"/>
            </a:xfrm>
          </p:grpSpPr>
          <p:sp>
            <p:nvSpPr>
              <p:cNvPr id="75" name="梯形 74"/>
              <p:cNvSpPr/>
              <p:nvPr/>
            </p:nvSpPr>
            <p:spPr>
              <a:xfrm rot="5400000">
                <a:off x="4894401" y="1119125"/>
                <a:ext cx="2965362" cy="727113"/>
              </a:xfrm>
              <a:prstGeom prst="trapezoid">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bg1"/>
                  </a:solidFill>
                </a:endParaRPr>
              </a:p>
            </p:txBody>
          </p:sp>
          <p:sp>
            <p:nvSpPr>
              <p:cNvPr id="76" name="矩形 75"/>
              <p:cNvSpPr/>
              <p:nvPr/>
            </p:nvSpPr>
            <p:spPr>
              <a:xfrm>
                <a:off x="6017980" y="824806"/>
                <a:ext cx="728973" cy="1644683"/>
              </a:xfrm>
              <a:prstGeom prst="rect">
                <a:avLst/>
              </a:prstGeom>
              <a:scene3d>
                <a:camera prst="orthographicFront"/>
                <a:lightRig rig="threePt" dir="t"/>
              </a:scene3d>
              <a:sp3d>
                <a:bevelT/>
              </a:sp3d>
            </p:spPr>
            <p:txBody>
              <a:bodyPr wrap="square">
                <a:spAutoFit/>
              </a:bodyPr>
              <a:lstStyle/>
              <a:p>
                <a:pPr lvl="0"/>
                <a:r>
                  <a:rPr lang="zh-CN" altLang="en-US" sz="1600" dirty="0" smtClean="0">
                    <a:solidFill>
                      <a:schemeClr val="bg1"/>
                    </a:solidFill>
                    <a:latin typeface="微软雅黑" panose="020B0503020204020204" pitchFamily="34" charset="-122"/>
                    <a:ea typeface="微软雅黑" panose="020B0503020204020204" pitchFamily="34" charset="-122"/>
                  </a:rPr>
                  <a:t>数据库安全事件统一分析、数据挖掘，展现整体数据库安全态势。</a:t>
                </a:r>
                <a:endParaRPr lang="zh-CN" altLang="en-US" sz="1600" dirty="0">
                  <a:solidFill>
                    <a:schemeClr val="bg1"/>
                  </a:solidFill>
                </a:endParaRPr>
              </a:p>
            </p:txBody>
          </p:sp>
        </p:grpSp>
        <p:grpSp>
          <p:nvGrpSpPr>
            <p:cNvPr id="66" name="组合 76"/>
            <p:cNvGrpSpPr/>
            <p:nvPr/>
          </p:nvGrpSpPr>
          <p:grpSpPr>
            <a:xfrm>
              <a:off x="6670863" y="2939682"/>
              <a:ext cx="750898" cy="2943326"/>
              <a:chOff x="6915073" y="1"/>
              <a:chExt cx="750898" cy="2943326"/>
            </a:xfrm>
          </p:grpSpPr>
          <p:sp>
            <p:nvSpPr>
              <p:cNvPr id="73" name="梯形 72"/>
              <p:cNvSpPr/>
              <p:nvPr/>
            </p:nvSpPr>
            <p:spPr>
              <a:xfrm rot="5400000">
                <a:off x="5806967" y="1108107"/>
                <a:ext cx="2943326" cy="727114"/>
              </a:xfrm>
              <a:prstGeom prst="trapezoid">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bg1"/>
                  </a:solidFill>
                </a:endParaRPr>
              </a:p>
            </p:txBody>
          </p:sp>
          <p:sp>
            <p:nvSpPr>
              <p:cNvPr id="74" name="矩形 73"/>
              <p:cNvSpPr/>
              <p:nvPr/>
            </p:nvSpPr>
            <p:spPr>
              <a:xfrm>
                <a:off x="6915715" y="776438"/>
                <a:ext cx="750256" cy="1644683"/>
              </a:xfrm>
              <a:prstGeom prst="rect">
                <a:avLst/>
              </a:prstGeom>
              <a:scene3d>
                <a:camera prst="orthographicFront"/>
                <a:lightRig rig="threePt" dir="t"/>
              </a:scene3d>
              <a:sp3d>
                <a:bevelT/>
              </a:sp3d>
            </p:spPr>
            <p:txBody>
              <a:bodyPr wrap="square">
                <a:spAutoFit/>
              </a:bodyPr>
              <a:lstStyle/>
              <a:p>
                <a:pPr lvl="0"/>
                <a:r>
                  <a:rPr lang="zh-CN" altLang="en-US" sz="1600" dirty="0" smtClean="0">
                    <a:solidFill>
                      <a:schemeClr val="bg1"/>
                    </a:solidFill>
                    <a:latin typeface="微软雅黑" panose="020B0503020204020204" pitchFamily="34" charset="-122"/>
                    <a:ea typeface="微软雅黑" panose="020B0503020204020204" pitchFamily="34" charset="-122"/>
                  </a:rPr>
                  <a:t>大数据库技术和数据库安全深度融合，汇集全网数据库威胁情报。</a:t>
                </a:r>
                <a:endParaRPr lang="zh-CN" altLang="en-US" sz="1600" dirty="0">
                  <a:solidFill>
                    <a:schemeClr val="bg1"/>
                  </a:solidFill>
                </a:endParaRPr>
              </a:p>
            </p:txBody>
          </p:sp>
        </p:grpSp>
        <p:grpSp>
          <p:nvGrpSpPr>
            <p:cNvPr id="67" name="组合 79"/>
            <p:cNvGrpSpPr/>
            <p:nvPr/>
          </p:nvGrpSpPr>
          <p:grpSpPr>
            <a:xfrm>
              <a:off x="7480316" y="2939683"/>
              <a:ext cx="727114" cy="2943329"/>
              <a:chOff x="7823679" y="2"/>
              <a:chExt cx="727114" cy="2943329"/>
            </a:xfrm>
          </p:grpSpPr>
          <p:sp>
            <p:nvSpPr>
              <p:cNvPr id="71" name="梯形 70"/>
              <p:cNvSpPr/>
              <p:nvPr/>
            </p:nvSpPr>
            <p:spPr>
              <a:xfrm rot="5400000">
                <a:off x="6715571" y="1108109"/>
                <a:ext cx="2943329" cy="727114"/>
              </a:xfrm>
              <a:prstGeom prst="trapezoid">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bg1"/>
                  </a:solidFill>
                </a:endParaRPr>
              </a:p>
            </p:txBody>
          </p:sp>
          <p:sp>
            <p:nvSpPr>
              <p:cNvPr id="72" name="矩形 71"/>
              <p:cNvSpPr/>
              <p:nvPr/>
            </p:nvSpPr>
            <p:spPr>
              <a:xfrm>
                <a:off x="7841374" y="468580"/>
                <a:ext cx="706730" cy="2037361"/>
              </a:xfrm>
              <a:prstGeom prst="rect">
                <a:avLst/>
              </a:prstGeom>
              <a:scene3d>
                <a:camera prst="orthographicFront"/>
                <a:lightRig rig="threePt" dir="t"/>
              </a:scene3d>
              <a:sp3d>
                <a:bevelT/>
              </a:sp3d>
            </p:spPr>
            <p:txBody>
              <a:bodyPr wrap="square">
                <a:spAutoFit/>
              </a:bodyPr>
              <a:lstStyle/>
              <a:p>
                <a:pPr lvl="0"/>
                <a:r>
                  <a:rPr lang="zh-CN" altLang="en-US" sz="1600" dirty="0" smtClean="0">
                    <a:solidFill>
                      <a:schemeClr val="bg1"/>
                    </a:solidFill>
                    <a:latin typeface="微软雅黑" panose="020B0503020204020204" pitchFamily="34" charset="-122"/>
                    <a:ea typeface="微软雅黑" panose="020B0503020204020204" pitchFamily="34" charset="-122"/>
                  </a:rPr>
                  <a:t>通过机器学习，建立智能安全威胁模型，从而抵御来自各个维度和领域的新型安全威胁。</a:t>
                </a:r>
                <a:endParaRPr lang="zh-CN" altLang="en-US" sz="1600" dirty="0">
                  <a:solidFill>
                    <a:schemeClr val="bg1"/>
                  </a:solidFill>
                </a:endParaRPr>
              </a:p>
            </p:txBody>
          </p:sp>
        </p:grpSp>
        <p:grpSp>
          <p:nvGrpSpPr>
            <p:cNvPr id="68" name="组合 82"/>
            <p:cNvGrpSpPr/>
            <p:nvPr/>
          </p:nvGrpSpPr>
          <p:grpSpPr>
            <a:xfrm>
              <a:off x="8278610" y="2939682"/>
              <a:ext cx="747295" cy="2954347"/>
              <a:chOff x="8776211" y="1"/>
              <a:chExt cx="747295" cy="2954347"/>
            </a:xfrm>
          </p:grpSpPr>
          <p:sp>
            <p:nvSpPr>
              <p:cNvPr id="69" name="梯形 68"/>
              <p:cNvSpPr/>
              <p:nvPr/>
            </p:nvSpPr>
            <p:spPr>
              <a:xfrm rot="5400000">
                <a:off x="7666827" y="1113617"/>
                <a:ext cx="2954347" cy="727114"/>
              </a:xfrm>
              <a:prstGeom prst="trapezoid">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bg1"/>
                  </a:solidFill>
                </a:endParaRPr>
              </a:p>
            </p:txBody>
          </p:sp>
          <p:sp>
            <p:nvSpPr>
              <p:cNvPr id="70" name="矩形 69"/>
              <p:cNvSpPr/>
              <p:nvPr/>
            </p:nvSpPr>
            <p:spPr>
              <a:xfrm>
                <a:off x="8776211" y="648156"/>
                <a:ext cx="747295" cy="1644683"/>
              </a:xfrm>
              <a:prstGeom prst="rect">
                <a:avLst/>
              </a:prstGeom>
              <a:scene3d>
                <a:camera prst="orthographicFront"/>
                <a:lightRig rig="threePt" dir="t"/>
              </a:scene3d>
              <a:sp3d>
                <a:bevelT/>
              </a:sp3d>
            </p:spPr>
            <p:txBody>
              <a:bodyPr wrap="square">
                <a:spAutoFit/>
              </a:bodyPr>
              <a:lstStyle/>
              <a:p>
                <a:pPr lvl="0"/>
                <a:r>
                  <a:rPr lang="zh-CN" altLang="en-US" sz="1600" dirty="0" smtClean="0">
                    <a:solidFill>
                      <a:schemeClr val="bg1"/>
                    </a:solidFill>
                  </a:rPr>
                  <a:t>智能建模分析、规则自动下放，减少人为参与，实现真正的安全智能化。</a:t>
                </a:r>
                <a:endParaRPr lang="zh-CN" altLang="en-US" sz="1600" dirty="0">
                  <a:solidFill>
                    <a:schemeClr val="bg1"/>
                  </a:solidFill>
                </a:endParaRPr>
              </a:p>
            </p:txBody>
          </p:sp>
        </p:grpSp>
      </p:gr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1"/>
          <p:cNvSpPr>
            <a:spLocks noGrp="1"/>
          </p:cNvSpPr>
          <p:nvPr>
            <p:ph type="title"/>
          </p:nvPr>
        </p:nvSpPr>
        <p:spPr>
          <a:xfrm>
            <a:off x="247650" y="228600"/>
            <a:ext cx="8734425"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关联挖掘</a:t>
            </a:r>
            <a:r>
              <a:rPr lang="en-US" altLang="zh-CN" kern="1200" dirty="0">
                <a:solidFill>
                  <a:srgbClr val="026EBE"/>
                </a:solidFill>
                <a:latin typeface="微软雅黑" panose="020B0503020204020204" pitchFamily="34" charset="-122"/>
                <a:ea typeface="微软雅黑" panose="020B0503020204020204" pitchFamily="34" charset="-122"/>
                <a:cs typeface="+mj-cs"/>
              </a:rPr>
              <a:t>——</a:t>
            </a:r>
            <a:r>
              <a:rPr lang="zh-CN" altLang="en-US" kern="1200" dirty="0">
                <a:solidFill>
                  <a:srgbClr val="026EBE"/>
                </a:solidFill>
                <a:latin typeface="微软雅黑" panose="020B0503020204020204" pitchFamily="34" charset="-122"/>
                <a:ea typeface="微软雅黑" panose="020B0503020204020204" pitchFamily="34" charset="-122"/>
                <a:cs typeface="+mj-cs"/>
              </a:rPr>
              <a:t>态势感知解决方案</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26630" name="矩形 29"/>
          <p:cNvSpPr/>
          <p:nvPr/>
        </p:nvSpPr>
        <p:spPr>
          <a:xfrm>
            <a:off x="392113" y="1081088"/>
            <a:ext cx="5581650" cy="3381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a:lnSpc>
                <a:spcPct val="100000"/>
              </a:lnSpc>
              <a:spcBef>
                <a:spcPct val="0"/>
              </a:spcBef>
              <a:buFontTx/>
              <a:buNone/>
            </a:pPr>
            <a:r>
              <a:rPr lang="zh-CN" altLang="en-US" sz="1600" b="1" dirty="0">
                <a:solidFill>
                  <a:srgbClr val="026EBE"/>
                </a:solidFill>
                <a:latin typeface="微软雅黑" panose="020B0503020204020204" pitchFamily="34" charset="-122"/>
                <a:ea typeface="微软雅黑" panose="020B0503020204020204" pitchFamily="34" charset="-122"/>
                <a:sym typeface="+mn-lt"/>
              </a:rPr>
              <a:t>多维度可信用户行为感知</a:t>
            </a:r>
            <a:endParaRPr lang="zh-CN" altLang="en-US" sz="1600" b="1" dirty="0">
              <a:solidFill>
                <a:srgbClr val="026EBE"/>
              </a:solidFill>
              <a:latin typeface="微软雅黑" panose="020B0503020204020204" pitchFamily="34" charset="-122"/>
              <a:ea typeface="微软雅黑" panose="020B0503020204020204" pitchFamily="34" charset="-122"/>
            </a:endParaRPr>
          </a:p>
        </p:txBody>
      </p:sp>
      <p:pic>
        <p:nvPicPr>
          <p:cNvPr id="26631" name="图片 30"/>
          <p:cNvPicPr>
            <a:picLocks noChangeAspect="1"/>
          </p:cNvPicPr>
          <p:nvPr/>
        </p:nvPicPr>
        <p:blipFill>
          <a:blip r:embed="rId1"/>
          <a:stretch>
            <a:fillRect/>
          </a:stretch>
        </p:blipFill>
        <p:spPr>
          <a:xfrm>
            <a:off x="392113" y="1346200"/>
            <a:ext cx="5581650" cy="2497138"/>
          </a:xfrm>
          <a:prstGeom prst="rect">
            <a:avLst/>
          </a:prstGeom>
          <a:noFill/>
          <a:ln w="9525">
            <a:noFill/>
          </a:ln>
        </p:spPr>
      </p:pic>
      <p:sp>
        <p:nvSpPr>
          <p:cNvPr id="32" name="矩形 31"/>
          <p:cNvSpPr/>
          <p:nvPr/>
        </p:nvSpPr>
        <p:spPr>
          <a:xfrm>
            <a:off x="6138863" y="1081088"/>
            <a:ext cx="5605463" cy="338138"/>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应用服务访问状态深度感知</a:t>
            </a:r>
            <a:endPar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cs"/>
            </a:endParaRPr>
          </a:p>
        </p:txBody>
      </p:sp>
      <p:pic>
        <p:nvPicPr>
          <p:cNvPr id="26633" name="图片 32"/>
          <p:cNvPicPr>
            <a:picLocks noChangeAspect="1"/>
          </p:cNvPicPr>
          <p:nvPr/>
        </p:nvPicPr>
        <p:blipFill>
          <a:blip r:embed="rId2"/>
          <a:stretch>
            <a:fillRect/>
          </a:stretch>
        </p:blipFill>
        <p:spPr>
          <a:xfrm>
            <a:off x="6138863" y="1346200"/>
            <a:ext cx="5605462" cy="2497138"/>
          </a:xfrm>
          <a:prstGeom prst="rect">
            <a:avLst/>
          </a:prstGeom>
          <a:noFill/>
          <a:ln w="9525">
            <a:noFill/>
          </a:ln>
        </p:spPr>
      </p:pic>
      <p:sp>
        <p:nvSpPr>
          <p:cNvPr id="34" name="矩形 33"/>
          <p:cNvSpPr/>
          <p:nvPr/>
        </p:nvSpPr>
        <p:spPr>
          <a:xfrm>
            <a:off x="392113" y="3908425"/>
            <a:ext cx="5581650" cy="339725"/>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异常审计告警，即时发现问题</a:t>
            </a:r>
            <a:endPar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cs"/>
            </a:endParaRPr>
          </a:p>
        </p:txBody>
      </p:sp>
      <p:pic>
        <p:nvPicPr>
          <p:cNvPr id="26635" name="图片 34"/>
          <p:cNvPicPr>
            <a:picLocks noChangeAspect="1"/>
          </p:cNvPicPr>
          <p:nvPr/>
        </p:nvPicPr>
        <p:blipFill>
          <a:blip r:embed="rId3"/>
          <a:stretch>
            <a:fillRect/>
          </a:stretch>
        </p:blipFill>
        <p:spPr>
          <a:xfrm>
            <a:off x="392113" y="4175125"/>
            <a:ext cx="5557837" cy="2479675"/>
          </a:xfrm>
          <a:prstGeom prst="rect">
            <a:avLst/>
          </a:prstGeom>
          <a:noFill/>
          <a:ln w="9525">
            <a:noFill/>
          </a:ln>
        </p:spPr>
      </p:pic>
      <p:pic>
        <p:nvPicPr>
          <p:cNvPr id="26636" name="图片 35"/>
          <p:cNvPicPr>
            <a:picLocks noChangeAspect="1"/>
          </p:cNvPicPr>
          <p:nvPr/>
        </p:nvPicPr>
        <p:blipFill>
          <a:blip r:embed="rId4"/>
          <a:stretch>
            <a:fillRect/>
          </a:stretch>
        </p:blipFill>
        <p:spPr>
          <a:xfrm>
            <a:off x="392113" y="5372100"/>
            <a:ext cx="3711575" cy="1341438"/>
          </a:xfrm>
          <a:prstGeom prst="rect">
            <a:avLst/>
          </a:prstGeom>
          <a:noFill/>
          <a:ln w="9525">
            <a:noFill/>
          </a:ln>
        </p:spPr>
      </p:pic>
      <p:sp>
        <p:nvSpPr>
          <p:cNvPr id="37" name="矩形 36"/>
          <p:cNvSpPr/>
          <p:nvPr/>
        </p:nvSpPr>
        <p:spPr>
          <a:xfrm>
            <a:off x="6138863" y="3905250"/>
            <a:ext cx="5605463" cy="338138"/>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关联分析、精准回溯、智能预警</a:t>
            </a:r>
            <a:endPar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cs"/>
            </a:endParaRPr>
          </a:p>
        </p:txBody>
      </p:sp>
      <p:pic>
        <p:nvPicPr>
          <p:cNvPr id="26638" name="图片 37"/>
          <p:cNvPicPr>
            <a:picLocks noChangeAspect="1"/>
          </p:cNvPicPr>
          <p:nvPr/>
        </p:nvPicPr>
        <p:blipFill>
          <a:blip r:embed="rId5"/>
          <a:stretch>
            <a:fillRect/>
          </a:stretch>
        </p:blipFill>
        <p:spPr>
          <a:xfrm>
            <a:off x="6138863" y="4175125"/>
            <a:ext cx="5605462" cy="2497138"/>
          </a:xfrm>
          <a:prstGeom prst="rect">
            <a:avLst/>
          </a:prstGeom>
          <a:noFill/>
          <a:ln w="9525">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标题 1"/>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安全大屏</a:t>
            </a:r>
            <a:r>
              <a:rPr lang="en-US" altLang="zh-CN" kern="1200" dirty="0">
                <a:solidFill>
                  <a:srgbClr val="026EBE"/>
                </a:solidFill>
                <a:latin typeface="微软雅黑" panose="020B0503020204020204" pitchFamily="34" charset="-122"/>
                <a:ea typeface="微软雅黑" panose="020B0503020204020204" pitchFamily="34" charset="-122"/>
                <a:cs typeface="+mj-cs"/>
              </a:rPr>
              <a:t>——</a:t>
            </a:r>
            <a:r>
              <a:rPr lang="zh-CN" altLang="en-US" sz="2800" kern="1200" dirty="0">
                <a:solidFill>
                  <a:srgbClr val="026EBE"/>
                </a:solidFill>
                <a:latin typeface="微软雅黑" panose="020B0503020204020204" pitchFamily="34" charset="-122"/>
                <a:ea typeface="微软雅黑" panose="020B0503020204020204" pitchFamily="34" charset="-122"/>
                <a:cs typeface="+mj-cs"/>
              </a:rPr>
              <a:t>自定义大屏、可视化全局审计分析</a:t>
            </a:r>
            <a:endParaRPr lang="zh-CN" altLang="en-US" sz="2800"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27651" name="图片 3"/>
          <p:cNvPicPr>
            <a:picLocks noChangeAspect="1"/>
          </p:cNvPicPr>
          <p:nvPr/>
        </p:nvPicPr>
        <p:blipFill>
          <a:blip r:embed="rId1"/>
          <a:stretch>
            <a:fillRect/>
          </a:stretch>
        </p:blipFill>
        <p:spPr>
          <a:xfrm>
            <a:off x="636588" y="871538"/>
            <a:ext cx="10922000" cy="5826125"/>
          </a:xfrm>
          <a:prstGeom prst="rect">
            <a:avLst/>
          </a:prstGeom>
          <a:noFill/>
          <a:ln w="9525">
            <a:noFill/>
          </a:ln>
        </p:spPr>
      </p:pic>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 name="TextShape 1"/>
          <p:cNvSpPr txBox="1"/>
          <p:nvPr/>
        </p:nvSpPr>
        <p:spPr>
          <a:xfrm>
            <a:off x="248400" y="227880"/>
            <a:ext cx="11105280" cy="730800"/>
          </a:xfrm>
          <a:prstGeom prst="rect">
            <a:avLst/>
          </a:prstGeom>
          <a:noFill/>
          <a:ln>
            <a:noFill/>
          </a:ln>
        </p:spPr>
        <p:txBody>
          <a:bodyPr anchor="ctr">
            <a:normAutofit/>
          </a:bodyPr>
          <a:p>
            <a:pPr>
              <a:lnSpc>
                <a:spcPct val="90000"/>
              </a:lnSpc>
            </a:pPr>
            <a:r>
              <a:rPr lang="zh-CN" sz="3200" b="1" strike="noStrike" spc="-1">
                <a:solidFill>
                  <a:srgbClr val="026EBE"/>
                </a:solidFill>
                <a:latin typeface="微软雅黑" panose="020B0503020204020204" pitchFamily="34" charset="-122"/>
                <a:ea typeface="微软雅黑" panose="020B0503020204020204" pitchFamily="34" charset="-122"/>
              </a:rPr>
              <a:t>态势感知基于用户行为的日志分析，纵深感知网络威胁</a:t>
            </a:r>
            <a:endParaRPr lang="en-US" sz="3200" b="0" strike="noStrike" spc="-1">
              <a:solidFill>
                <a:srgbClr val="000000"/>
              </a:solidFill>
              <a:latin typeface="Calibri" panose="020F0502020204030204"/>
            </a:endParaRPr>
          </a:p>
        </p:txBody>
      </p:sp>
      <p:grpSp>
        <p:nvGrpSpPr>
          <p:cNvPr id="912" name="Group 2"/>
          <p:cNvGrpSpPr/>
          <p:nvPr/>
        </p:nvGrpSpPr>
        <p:grpSpPr>
          <a:xfrm>
            <a:off x="3980880" y="1501920"/>
            <a:ext cx="4092120" cy="3808080"/>
            <a:chOff x="3980880" y="1501920"/>
            <a:chExt cx="4092120" cy="3808080"/>
          </a:xfrm>
        </p:grpSpPr>
        <p:sp>
          <p:nvSpPr>
            <p:cNvPr id="913" name="CustomShape 3"/>
            <p:cNvSpPr/>
            <p:nvPr/>
          </p:nvSpPr>
          <p:spPr>
            <a:xfrm>
              <a:off x="4118760" y="283428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4" name="CustomShape 4"/>
            <p:cNvSpPr/>
            <p:nvPr/>
          </p:nvSpPr>
          <p:spPr>
            <a:xfrm>
              <a:off x="4780800" y="406080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5" name="CustomShape 5"/>
            <p:cNvSpPr/>
            <p:nvPr/>
          </p:nvSpPr>
          <p:spPr>
            <a:xfrm>
              <a:off x="6154560" y="403092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6" name="CustomShape 6"/>
            <p:cNvSpPr/>
            <p:nvPr/>
          </p:nvSpPr>
          <p:spPr>
            <a:xfrm>
              <a:off x="6831360" y="286128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7" name="CustomShape 7"/>
            <p:cNvSpPr/>
            <p:nvPr/>
          </p:nvSpPr>
          <p:spPr>
            <a:xfrm>
              <a:off x="6163920" y="162468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8" name="CustomShape 8"/>
            <p:cNvSpPr/>
            <p:nvPr/>
          </p:nvSpPr>
          <p:spPr>
            <a:xfrm>
              <a:off x="4823640" y="1624680"/>
              <a:ext cx="1241640" cy="12416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p:style>
        </p:sp>
        <p:sp>
          <p:nvSpPr>
            <p:cNvPr id="919" name="CustomShape 9"/>
            <p:cNvSpPr/>
            <p:nvPr/>
          </p:nvSpPr>
          <p:spPr>
            <a:xfrm>
              <a:off x="4871520" y="4106520"/>
              <a:ext cx="2405880" cy="1091520"/>
            </a:xfrm>
            <a:custGeom>
              <a:avLst/>
              <a:gdLst/>
              <a:ahLst/>
              <a:cxnLst/>
              <a:rect l="l" t="t"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53BDFF"/>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0" name="CustomShape 10"/>
            <p:cNvSpPr/>
            <p:nvPr/>
          </p:nvSpPr>
          <p:spPr>
            <a:xfrm>
              <a:off x="4123800" y="2821320"/>
              <a:ext cx="1896480" cy="2488680"/>
            </a:xfrm>
            <a:custGeom>
              <a:avLst/>
              <a:gdLst/>
              <a:ahLst/>
              <a:cxnLst/>
              <a:rect l="l" t="t"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0070C0"/>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1" name="CustomShape 11"/>
            <p:cNvSpPr/>
            <p:nvPr/>
          </p:nvSpPr>
          <p:spPr>
            <a:xfrm rot="7240200">
              <a:off x="3842280" y="2301840"/>
              <a:ext cx="2482560" cy="1092240"/>
            </a:xfrm>
            <a:custGeom>
              <a:avLst/>
              <a:gdLst/>
              <a:ahLst/>
              <a:cxnLst/>
              <a:rect l="l" t="t"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53BDFF"/>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2" name="CustomShape 12"/>
            <p:cNvSpPr/>
            <p:nvPr/>
          </p:nvSpPr>
          <p:spPr>
            <a:xfrm>
              <a:off x="4907880" y="1699920"/>
              <a:ext cx="2405520" cy="1091160"/>
            </a:xfrm>
            <a:custGeom>
              <a:avLst/>
              <a:gdLst/>
              <a:ahLst/>
              <a:cxnLst/>
              <a:rect l="l" t="t"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0070C0"/>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3" name="CustomShape 13"/>
            <p:cNvSpPr/>
            <p:nvPr/>
          </p:nvSpPr>
          <p:spPr>
            <a:xfrm>
              <a:off x="6189120" y="1621800"/>
              <a:ext cx="1870560" cy="2488680"/>
            </a:xfrm>
            <a:custGeom>
              <a:avLst/>
              <a:gdLst/>
              <a:ahLst/>
              <a:cxnLst/>
              <a:rect l="l" t="t"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0DA3FF"/>
            </a:solidFill>
            <a:ln>
              <a:noFill/>
            </a:ln>
            <a:scene3d>
              <a:camera prst="orthographicFront"/>
              <a:lightRig rig="flat" dir="t"/>
            </a:scene3d>
            <a:sp3d/>
          </p:spPr>
          <p:style>
            <a:lnRef idx="0">
              <a:srgbClr val="FFFFFF"/>
            </a:lnRef>
            <a:fillRef idx="0">
              <a:srgbClr val="FFFFFF"/>
            </a:fillRef>
            <a:effectRef idx="0">
              <a:srgbClr val="FFFFFF"/>
            </a:effectRef>
            <a:fontRef idx="minor"/>
          </p:style>
        </p:sp>
        <p:sp>
          <p:nvSpPr>
            <p:cNvPr id="924" name="CustomShape 14"/>
            <p:cNvSpPr/>
            <p:nvPr/>
          </p:nvSpPr>
          <p:spPr>
            <a:xfrm>
              <a:off x="6188760" y="2855160"/>
              <a:ext cx="1864800" cy="2410920"/>
            </a:xfrm>
            <a:custGeom>
              <a:avLst/>
              <a:gdLst/>
              <a:ahLst/>
              <a:cxnLst/>
              <a:rect l="l" t="t"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0070C0"/>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5" name="CustomShape 15"/>
            <p:cNvSpPr/>
            <p:nvPr/>
          </p:nvSpPr>
          <p:spPr>
            <a:xfrm>
              <a:off x="6122160" y="4106520"/>
              <a:ext cx="1202400" cy="1091160"/>
            </a:xfrm>
            <a:custGeom>
              <a:avLst/>
              <a:gdLst/>
              <a:ahLst/>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53BDFF"/>
            </a:solidFill>
            <a:ln>
              <a:noFill/>
            </a:ln>
            <a:scene3d>
              <a:camera prst="orthographicFront"/>
              <a:lightRig rig="flat" dir="t"/>
            </a:scene3d>
          </p:spPr>
          <p:style>
            <a:lnRef idx="0">
              <a:srgbClr val="FFFFFF"/>
            </a:lnRef>
            <a:fillRef idx="0">
              <a:srgbClr val="FFFFFF"/>
            </a:fillRef>
            <a:effectRef idx="0">
              <a:srgbClr val="FFFFFF"/>
            </a:effectRef>
            <a:fontRef idx="minor"/>
          </p:style>
        </p:sp>
        <p:sp>
          <p:nvSpPr>
            <p:cNvPr id="926" name="CustomShape 16"/>
            <p:cNvSpPr/>
            <p:nvPr/>
          </p:nvSpPr>
          <p:spPr>
            <a:xfrm>
              <a:off x="4981320" y="178272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27" name="CustomShape 17"/>
            <p:cNvSpPr/>
            <p:nvPr/>
          </p:nvSpPr>
          <p:spPr>
            <a:xfrm>
              <a:off x="6341040" y="178884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28" name="CustomShape 18"/>
            <p:cNvSpPr/>
            <p:nvPr/>
          </p:nvSpPr>
          <p:spPr>
            <a:xfrm>
              <a:off x="6989400" y="300348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29" name="CustomShape 19"/>
            <p:cNvSpPr/>
            <p:nvPr/>
          </p:nvSpPr>
          <p:spPr>
            <a:xfrm>
              <a:off x="6305760" y="419796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30" name="CustomShape 20"/>
            <p:cNvSpPr/>
            <p:nvPr/>
          </p:nvSpPr>
          <p:spPr>
            <a:xfrm>
              <a:off x="4938480" y="422460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31" name="CustomShape 21"/>
            <p:cNvSpPr/>
            <p:nvPr/>
          </p:nvSpPr>
          <p:spPr>
            <a:xfrm>
              <a:off x="4266000" y="2977920"/>
              <a:ext cx="925560" cy="925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sp>
        <p:nvSpPr>
          <p:cNvPr id="932" name="CustomShape 22"/>
          <p:cNvSpPr/>
          <p:nvPr/>
        </p:nvSpPr>
        <p:spPr>
          <a:xfrm>
            <a:off x="5513040" y="3665160"/>
            <a:ext cx="1339920" cy="39528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00000"/>
              </a:lnSpc>
            </a:pPr>
            <a:r>
              <a:rPr lang="en-US" sz="2000" b="1" strike="noStrike" spc="-1">
                <a:solidFill>
                  <a:srgbClr val="0070C0"/>
                </a:solidFill>
                <a:latin typeface="微软雅黑" panose="020B0503020204020204" pitchFamily="34" charset="-122"/>
                <a:ea typeface="微软雅黑" panose="020B0503020204020204" pitchFamily="34" charset="-122"/>
              </a:rPr>
              <a:t>EnSbrain</a:t>
            </a:r>
            <a:endParaRPr lang="en-US" sz="2000" b="0" strike="noStrike" spc="-1">
              <a:latin typeface="Arial" panose="020B0604020202020204"/>
            </a:endParaRPr>
          </a:p>
        </p:txBody>
      </p:sp>
      <p:grpSp>
        <p:nvGrpSpPr>
          <p:cNvPr id="933" name="Group 23"/>
          <p:cNvGrpSpPr/>
          <p:nvPr/>
        </p:nvGrpSpPr>
        <p:grpSpPr>
          <a:xfrm>
            <a:off x="1804680" y="1735200"/>
            <a:ext cx="2959200" cy="820440"/>
            <a:chOff x="1804680" y="1735200"/>
            <a:chExt cx="2959200" cy="820440"/>
          </a:xfrm>
        </p:grpSpPr>
        <p:sp>
          <p:nvSpPr>
            <p:cNvPr id="934" name="Line 24"/>
            <p:cNvSpPr/>
            <p:nvPr/>
          </p:nvSpPr>
          <p:spPr>
            <a:xfrm>
              <a:off x="2130840" y="2544120"/>
              <a:ext cx="248472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35" name="CustomShape 25"/>
            <p:cNvSpPr/>
            <p:nvPr/>
          </p:nvSpPr>
          <p:spPr>
            <a:xfrm>
              <a:off x="1804680" y="1735200"/>
              <a:ext cx="2959200" cy="82044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en-US" sz="1200" b="0" strike="noStrike" spc="-1">
                  <a:solidFill>
                    <a:srgbClr val="595959"/>
                  </a:solidFill>
                  <a:latin typeface="微软雅黑" panose="020B0503020204020204" pitchFamily="34" charset="-122"/>
                  <a:ea typeface="微软雅黑" panose="020B0503020204020204" pitchFamily="34" charset="-122"/>
                </a:rPr>
                <a:t>       </a:t>
              </a:r>
              <a:r>
                <a:rPr lang="zh-CN" sz="1600" b="0" strike="noStrike" spc="-1">
                  <a:solidFill>
                    <a:srgbClr val="595959"/>
                  </a:solidFill>
                  <a:latin typeface="微软雅黑" panose="020B0503020204020204" pitchFamily="34" charset="-122"/>
                  <a:ea typeface="微软雅黑" panose="020B0503020204020204" pitchFamily="34" charset="-122"/>
                </a:rPr>
                <a:t>实时同步全球安全威胁情报，及时感知已知威胁</a:t>
              </a:r>
              <a:endParaRPr lang="en-US" sz="1600" b="0" strike="noStrike" spc="-1">
                <a:latin typeface="Arial" panose="020B0604020202020204"/>
              </a:endParaRPr>
            </a:p>
          </p:txBody>
        </p:sp>
      </p:grpSp>
      <p:grpSp>
        <p:nvGrpSpPr>
          <p:cNvPr id="936" name="Group 26"/>
          <p:cNvGrpSpPr/>
          <p:nvPr/>
        </p:nvGrpSpPr>
        <p:grpSpPr>
          <a:xfrm>
            <a:off x="7557480" y="1699920"/>
            <a:ext cx="2779560" cy="826920"/>
            <a:chOff x="7557480" y="1699920"/>
            <a:chExt cx="2779560" cy="826920"/>
          </a:xfrm>
        </p:grpSpPr>
        <p:sp>
          <p:nvSpPr>
            <p:cNvPr id="937" name="Line 27"/>
            <p:cNvSpPr/>
            <p:nvPr/>
          </p:nvSpPr>
          <p:spPr>
            <a:xfrm>
              <a:off x="7566480" y="2526840"/>
              <a:ext cx="210456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38" name="CustomShape 28"/>
            <p:cNvSpPr/>
            <p:nvPr/>
          </p:nvSpPr>
          <p:spPr>
            <a:xfrm>
              <a:off x="7557480" y="1699920"/>
              <a:ext cx="2779560" cy="82044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en-US" sz="1600" b="0" strike="noStrike" spc="-1">
                  <a:solidFill>
                    <a:srgbClr val="595959"/>
                  </a:solidFill>
                  <a:latin typeface="微软雅黑" panose="020B0503020204020204" pitchFamily="34" charset="-122"/>
                  <a:ea typeface="微软雅黑" panose="020B0503020204020204" pitchFamily="34" charset="-122"/>
                </a:rPr>
                <a:t>    </a:t>
              </a:r>
              <a:r>
                <a:rPr lang="zh-CN" sz="1600" b="0" strike="noStrike" spc="-1">
                  <a:solidFill>
                    <a:srgbClr val="595959"/>
                  </a:solidFill>
                  <a:latin typeface="微软雅黑" panose="020B0503020204020204" pitchFamily="34" charset="-122"/>
                  <a:ea typeface="微软雅黑" panose="020B0503020204020204" pitchFamily="34" charset="-122"/>
                </a:rPr>
                <a:t>基于机器学习的多异常告警关联识别，发现告警根源</a:t>
              </a:r>
              <a:endParaRPr lang="en-US" sz="1600" b="0" strike="noStrike" spc="-1">
                <a:latin typeface="Arial" panose="020B0604020202020204"/>
              </a:endParaRPr>
            </a:p>
          </p:txBody>
        </p:sp>
      </p:grpSp>
      <p:grpSp>
        <p:nvGrpSpPr>
          <p:cNvPr id="939" name="Group 29"/>
          <p:cNvGrpSpPr/>
          <p:nvPr/>
        </p:nvGrpSpPr>
        <p:grpSpPr>
          <a:xfrm>
            <a:off x="8098560" y="3075480"/>
            <a:ext cx="3363120" cy="1184760"/>
            <a:chOff x="8098560" y="3075480"/>
            <a:chExt cx="3363120" cy="1184760"/>
          </a:xfrm>
        </p:grpSpPr>
        <p:sp>
          <p:nvSpPr>
            <p:cNvPr id="940" name="Line 30"/>
            <p:cNvSpPr/>
            <p:nvPr/>
          </p:nvSpPr>
          <p:spPr>
            <a:xfrm>
              <a:off x="8170560" y="3975480"/>
              <a:ext cx="210456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41" name="CustomShape 31"/>
            <p:cNvSpPr/>
            <p:nvPr/>
          </p:nvSpPr>
          <p:spPr>
            <a:xfrm>
              <a:off x="8098560" y="3075480"/>
              <a:ext cx="3363120" cy="118476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zh-CN" sz="1600" b="0" strike="noStrike" spc="-1">
                  <a:solidFill>
                    <a:srgbClr val="595959"/>
                  </a:solidFill>
                  <a:latin typeface="微软雅黑" panose="020B0503020204020204" pitchFamily="34" charset="-122"/>
                  <a:ea typeface="微软雅黑" panose="020B0503020204020204" pitchFamily="34" charset="-122"/>
                </a:rPr>
                <a:t>态势感知大屏，全局把控安全态势；多种报表，智能化统计安全数据，。</a:t>
              </a:r>
              <a:endParaRPr lang="en-US" sz="1600" b="0" strike="noStrike" spc="-1">
                <a:latin typeface="Arial" panose="020B0604020202020204"/>
              </a:endParaRPr>
            </a:p>
          </p:txBody>
        </p:sp>
      </p:grpSp>
      <p:grpSp>
        <p:nvGrpSpPr>
          <p:cNvPr id="942" name="Group 32"/>
          <p:cNvGrpSpPr/>
          <p:nvPr/>
        </p:nvGrpSpPr>
        <p:grpSpPr>
          <a:xfrm>
            <a:off x="1752480" y="4431240"/>
            <a:ext cx="3047760" cy="844920"/>
            <a:chOff x="1752480" y="4431240"/>
            <a:chExt cx="3047760" cy="844920"/>
          </a:xfrm>
        </p:grpSpPr>
        <p:sp>
          <p:nvSpPr>
            <p:cNvPr id="943" name="Line 33"/>
            <p:cNvSpPr/>
            <p:nvPr/>
          </p:nvSpPr>
          <p:spPr>
            <a:xfrm>
              <a:off x="2004480" y="5276160"/>
              <a:ext cx="210456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44" name="CustomShape 34"/>
            <p:cNvSpPr/>
            <p:nvPr/>
          </p:nvSpPr>
          <p:spPr>
            <a:xfrm>
              <a:off x="1752480" y="4431240"/>
              <a:ext cx="3047760" cy="82044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zh-CN" sz="1600" b="0" strike="noStrike" spc="-1">
                  <a:solidFill>
                    <a:srgbClr val="595959"/>
                  </a:solidFill>
                  <a:latin typeface="微软雅黑" panose="020B0503020204020204" pitchFamily="34" charset="-122"/>
                  <a:ea typeface="微软雅黑" panose="020B0503020204020204" pitchFamily="34" charset="-122"/>
                </a:rPr>
                <a:t>基于智能语义识别算法，精准识别用户上下文操作行为  </a:t>
              </a:r>
              <a:endParaRPr lang="en-US" sz="1600" b="0" strike="noStrike" spc="-1">
                <a:latin typeface="Arial" panose="020B0604020202020204"/>
              </a:endParaRPr>
            </a:p>
          </p:txBody>
        </p:sp>
      </p:grpSp>
      <p:grpSp>
        <p:nvGrpSpPr>
          <p:cNvPr id="945" name="Group 35"/>
          <p:cNvGrpSpPr/>
          <p:nvPr/>
        </p:nvGrpSpPr>
        <p:grpSpPr>
          <a:xfrm>
            <a:off x="7324920" y="4423680"/>
            <a:ext cx="3146760" cy="878040"/>
            <a:chOff x="7324920" y="4423680"/>
            <a:chExt cx="3146760" cy="878040"/>
          </a:xfrm>
        </p:grpSpPr>
        <p:sp>
          <p:nvSpPr>
            <p:cNvPr id="946" name="Line 36"/>
            <p:cNvSpPr/>
            <p:nvPr/>
          </p:nvSpPr>
          <p:spPr>
            <a:xfrm>
              <a:off x="7324920" y="5301720"/>
              <a:ext cx="210456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47" name="CustomShape 37"/>
            <p:cNvSpPr/>
            <p:nvPr/>
          </p:nvSpPr>
          <p:spPr>
            <a:xfrm>
              <a:off x="7495560" y="4423680"/>
              <a:ext cx="2976120" cy="82044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en-US" sz="1200" b="0" strike="noStrike" spc="-1">
                  <a:solidFill>
                    <a:srgbClr val="595959"/>
                  </a:solidFill>
                  <a:latin typeface="微软雅黑" panose="020B0503020204020204" pitchFamily="34" charset="-122"/>
                  <a:ea typeface="微软雅黑" panose="020B0503020204020204" pitchFamily="34" charset="-122"/>
                </a:rPr>
                <a:t>      </a:t>
              </a:r>
              <a:r>
                <a:rPr lang="zh-CN" sz="1600" b="0" strike="noStrike" spc="-1">
                  <a:solidFill>
                    <a:srgbClr val="595959"/>
                  </a:solidFill>
                  <a:latin typeface="微软雅黑" panose="020B0503020204020204" pitchFamily="34" charset="-122"/>
                  <a:ea typeface="微软雅黑" panose="020B0503020204020204" pitchFamily="34" charset="-122"/>
                </a:rPr>
                <a:t>优化日志查询算法，提升日志分析效率，快速发现威胁</a:t>
              </a:r>
              <a:endParaRPr lang="en-US" sz="1600" b="0" strike="noStrike" spc="-1">
                <a:latin typeface="Arial" panose="020B0604020202020204"/>
              </a:endParaRPr>
            </a:p>
          </p:txBody>
        </p:sp>
      </p:grpSp>
      <p:grpSp>
        <p:nvGrpSpPr>
          <p:cNvPr id="948" name="Group 38"/>
          <p:cNvGrpSpPr/>
          <p:nvPr/>
        </p:nvGrpSpPr>
        <p:grpSpPr>
          <a:xfrm>
            <a:off x="608760" y="3071880"/>
            <a:ext cx="3585240" cy="884160"/>
            <a:chOff x="608760" y="3071880"/>
            <a:chExt cx="3585240" cy="884160"/>
          </a:xfrm>
        </p:grpSpPr>
        <p:sp>
          <p:nvSpPr>
            <p:cNvPr id="949" name="Line 39"/>
            <p:cNvSpPr/>
            <p:nvPr/>
          </p:nvSpPr>
          <p:spPr>
            <a:xfrm>
              <a:off x="1349280" y="3956040"/>
              <a:ext cx="255888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p:style>
        </p:sp>
        <p:sp>
          <p:nvSpPr>
            <p:cNvPr id="950" name="CustomShape 40"/>
            <p:cNvSpPr/>
            <p:nvPr/>
          </p:nvSpPr>
          <p:spPr>
            <a:xfrm>
              <a:off x="608760" y="3071880"/>
              <a:ext cx="3585240" cy="820440"/>
            </a:xfrm>
            <a:prstGeom prst="rect">
              <a:avLst/>
            </a:prstGeom>
            <a:noFill/>
            <a:ln>
              <a:noFill/>
            </a:ln>
          </p:spPr>
          <p:style>
            <a:lnRef idx="0">
              <a:srgbClr val="FFFFFF"/>
            </a:lnRef>
            <a:fillRef idx="0">
              <a:srgbClr val="FFFFFF"/>
            </a:fillRef>
            <a:effectRef idx="0">
              <a:srgbClr val="FFFFFF"/>
            </a:effectRef>
            <a:fontRef idx="minor"/>
          </p:style>
          <p:txBody>
            <a:bodyPr lIns="90000" tIns="45000" rIns="90000" bIns="45000">
              <a:spAutoFit/>
            </a:bodyPr>
            <a:p>
              <a:pPr>
                <a:lnSpc>
                  <a:spcPct val="150000"/>
                </a:lnSpc>
              </a:pPr>
              <a:r>
                <a:rPr lang="en-US" sz="1200" b="0" strike="noStrike" spc="-1">
                  <a:solidFill>
                    <a:srgbClr val="595959"/>
                  </a:solidFill>
                  <a:latin typeface="微软雅黑" panose="020B0503020204020204" pitchFamily="34" charset="-122"/>
                  <a:ea typeface="微软雅黑" panose="020B0503020204020204" pitchFamily="34" charset="-122"/>
                </a:rPr>
                <a:t>       </a:t>
              </a:r>
              <a:r>
                <a:rPr lang="zh-CN" sz="1600" b="0" strike="noStrike" spc="-1">
                  <a:solidFill>
                    <a:srgbClr val="595959"/>
                  </a:solidFill>
                  <a:latin typeface="微软雅黑" panose="020B0503020204020204" pitchFamily="34" charset="-122"/>
                  <a:ea typeface="微软雅黑" panose="020B0503020204020204" pitchFamily="34" charset="-122"/>
                </a:rPr>
                <a:t>全方位多维度安全数据挖掘，支持用户、设备、应用等维度数据采集</a:t>
              </a:r>
              <a:endParaRPr lang="en-US" sz="1600" b="0" strike="noStrike" spc="-1">
                <a:latin typeface="Arial" panose="020B0604020202020204"/>
              </a:endParaRPr>
            </a:p>
          </p:txBody>
        </p:sp>
      </p:grpSp>
      <p:sp>
        <p:nvSpPr>
          <p:cNvPr id="951" name="CustomShape 41"/>
          <p:cNvSpPr/>
          <p:nvPr/>
        </p:nvSpPr>
        <p:spPr>
          <a:xfrm>
            <a:off x="6531480" y="1896480"/>
            <a:ext cx="599040" cy="609480"/>
          </a:xfrm>
          <a:custGeom>
            <a:avLst/>
            <a:gdLst/>
            <a:ahLst/>
            <a:cxnLst/>
            <a:rect l="l" t="t" r="r" b="b"/>
            <a:pathLst>
              <a:path w="2331" h="2374">
                <a:moveTo>
                  <a:pt x="2307" y="2209"/>
                </a:moveTo>
                <a:lnTo>
                  <a:pt x="1706" y="1405"/>
                </a:lnTo>
                <a:cubicBezTo>
                  <a:pt x="1687" y="1380"/>
                  <a:pt x="1657" y="1365"/>
                  <a:pt x="1626" y="1365"/>
                </a:cubicBezTo>
                <a:lnTo>
                  <a:pt x="1236" y="1365"/>
                </a:lnTo>
                <a:lnTo>
                  <a:pt x="1236" y="870"/>
                </a:lnTo>
                <a:cubicBezTo>
                  <a:pt x="1445" y="838"/>
                  <a:pt x="1607" y="656"/>
                  <a:pt x="1607" y="438"/>
                </a:cubicBezTo>
                <a:cubicBezTo>
                  <a:pt x="1607" y="196"/>
                  <a:pt x="1410" y="0"/>
                  <a:pt x="1169" y="0"/>
                </a:cubicBezTo>
                <a:cubicBezTo>
                  <a:pt x="928" y="0"/>
                  <a:pt x="731" y="196"/>
                  <a:pt x="731" y="438"/>
                </a:cubicBezTo>
                <a:cubicBezTo>
                  <a:pt x="731" y="656"/>
                  <a:pt x="892" y="838"/>
                  <a:pt x="1102" y="870"/>
                </a:cubicBezTo>
                <a:lnTo>
                  <a:pt x="1102" y="1365"/>
                </a:lnTo>
                <a:lnTo>
                  <a:pt x="712" y="1365"/>
                </a:lnTo>
                <a:cubicBezTo>
                  <a:pt x="681" y="1365"/>
                  <a:pt x="651" y="1380"/>
                  <a:pt x="632" y="1405"/>
                </a:cubicBezTo>
                <a:lnTo>
                  <a:pt x="27" y="2214"/>
                </a:lnTo>
                <a:cubicBezTo>
                  <a:pt x="4" y="2244"/>
                  <a:pt x="0" y="2285"/>
                  <a:pt x="17" y="2319"/>
                </a:cubicBezTo>
                <a:cubicBezTo>
                  <a:pt x="34" y="2353"/>
                  <a:pt x="69" y="2374"/>
                  <a:pt x="107" y="2374"/>
                </a:cubicBezTo>
                <a:lnTo>
                  <a:pt x="2231" y="2374"/>
                </a:lnTo>
                <a:lnTo>
                  <a:pt x="2231" y="2374"/>
                </a:lnTo>
                <a:cubicBezTo>
                  <a:pt x="2287" y="2374"/>
                  <a:pt x="2331" y="2329"/>
                  <a:pt x="2331" y="2274"/>
                </a:cubicBezTo>
                <a:cubicBezTo>
                  <a:pt x="2331" y="2249"/>
                  <a:pt x="2322" y="2227"/>
                  <a:pt x="2307" y="2209"/>
                </a:cubicBezTo>
                <a:close/>
                <a:moveTo>
                  <a:pt x="931" y="438"/>
                </a:moveTo>
                <a:cubicBezTo>
                  <a:pt x="931" y="307"/>
                  <a:pt x="1038" y="200"/>
                  <a:pt x="1169" y="200"/>
                </a:cubicBezTo>
                <a:cubicBezTo>
                  <a:pt x="1300" y="200"/>
                  <a:pt x="1407" y="307"/>
                  <a:pt x="1407" y="438"/>
                </a:cubicBezTo>
                <a:cubicBezTo>
                  <a:pt x="1407" y="569"/>
                  <a:pt x="1300" y="675"/>
                  <a:pt x="1169" y="675"/>
                </a:cubicBezTo>
                <a:cubicBezTo>
                  <a:pt x="1038" y="675"/>
                  <a:pt x="931" y="569"/>
                  <a:pt x="931" y="438"/>
                </a:cubicBezTo>
                <a:close/>
                <a:moveTo>
                  <a:pt x="306" y="2174"/>
                </a:moveTo>
                <a:lnTo>
                  <a:pt x="762" y="1565"/>
                </a:lnTo>
                <a:lnTo>
                  <a:pt x="1102" y="1565"/>
                </a:lnTo>
                <a:lnTo>
                  <a:pt x="1102" y="1696"/>
                </a:lnTo>
                <a:cubicBezTo>
                  <a:pt x="996" y="1709"/>
                  <a:pt x="917" y="1754"/>
                  <a:pt x="917" y="1807"/>
                </a:cubicBezTo>
                <a:cubicBezTo>
                  <a:pt x="917" y="1871"/>
                  <a:pt x="1030" y="1923"/>
                  <a:pt x="1169" y="1923"/>
                </a:cubicBezTo>
                <a:cubicBezTo>
                  <a:pt x="1308" y="1923"/>
                  <a:pt x="1421" y="1871"/>
                  <a:pt x="1421" y="1807"/>
                </a:cubicBezTo>
                <a:cubicBezTo>
                  <a:pt x="1421" y="1754"/>
                  <a:pt x="1342" y="1709"/>
                  <a:pt x="1236" y="1696"/>
                </a:cubicBezTo>
                <a:lnTo>
                  <a:pt x="1236" y="1565"/>
                </a:lnTo>
                <a:lnTo>
                  <a:pt x="1576" y="1565"/>
                </a:lnTo>
                <a:lnTo>
                  <a:pt x="2031" y="2174"/>
                </a:lnTo>
                <a:lnTo>
                  <a:pt x="306" y="2174"/>
                </a:lnTo>
                <a:close/>
              </a:path>
            </a:pathLst>
          </a:custGeom>
          <a:solidFill>
            <a:schemeClr val="accent1"/>
          </a:solidFill>
          <a:ln>
            <a:noFill/>
          </a:ln>
        </p:spPr>
        <p:style>
          <a:lnRef idx="0">
            <a:srgbClr val="FFFFFF"/>
          </a:lnRef>
          <a:fillRef idx="0">
            <a:srgbClr val="FFFFFF"/>
          </a:fillRef>
          <a:effectRef idx="0">
            <a:srgbClr val="FFFFFF"/>
          </a:effectRef>
          <a:fontRef idx="minor"/>
        </p:style>
      </p:sp>
      <p:sp>
        <p:nvSpPr>
          <p:cNvPr id="952" name="CustomShape 42"/>
          <p:cNvSpPr/>
          <p:nvPr/>
        </p:nvSpPr>
        <p:spPr>
          <a:xfrm>
            <a:off x="7170840" y="3207240"/>
            <a:ext cx="609480" cy="553680"/>
          </a:xfrm>
          <a:custGeom>
            <a:avLst/>
            <a:gdLst/>
            <a:ahLst/>
            <a:cxnLst/>
            <a:rect l="l" t="t" r="r" b="b"/>
            <a:pathLst>
              <a:path w="11738" h="10669">
                <a:moveTo>
                  <a:pt x="269" y="0"/>
                </a:moveTo>
                <a:lnTo>
                  <a:pt x="11469" y="0"/>
                </a:lnTo>
                <a:cubicBezTo>
                  <a:pt x="11648" y="0"/>
                  <a:pt x="11738" y="89"/>
                  <a:pt x="11738" y="269"/>
                </a:cubicBezTo>
                <a:cubicBezTo>
                  <a:pt x="11738" y="448"/>
                  <a:pt x="11648" y="537"/>
                  <a:pt x="11469" y="537"/>
                </a:cubicBezTo>
                <a:lnTo>
                  <a:pt x="269" y="537"/>
                </a:lnTo>
                <a:cubicBezTo>
                  <a:pt x="90" y="537"/>
                  <a:pt x="0" y="448"/>
                  <a:pt x="0" y="269"/>
                </a:cubicBezTo>
                <a:cubicBezTo>
                  <a:pt x="0" y="89"/>
                  <a:pt x="90" y="0"/>
                  <a:pt x="269" y="0"/>
                </a:cubicBezTo>
                <a:close/>
                <a:moveTo>
                  <a:pt x="1600" y="531"/>
                </a:moveTo>
                <a:lnTo>
                  <a:pt x="1600" y="6931"/>
                </a:lnTo>
                <a:cubicBezTo>
                  <a:pt x="1600" y="7225"/>
                  <a:pt x="1837" y="7462"/>
                  <a:pt x="2131" y="7462"/>
                </a:cubicBezTo>
                <a:lnTo>
                  <a:pt x="9600" y="7462"/>
                </a:lnTo>
                <a:cubicBezTo>
                  <a:pt x="9895" y="7462"/>
                  <a:pt x="10131" y="7225"/>
                  <a:pt x="10131" y="6931"/>
                </a:cubicBezTo>
                <a:lnTo>
                  <a:pt x="10131" y="531"/>
                </a:lnTo>
                <a:lnTo>
                  <a:pt x="1600" y="531"/>
                </a:lnTo>
                <a:close/>
                <a:moveTo>
                  <a:pt x="1069" y="0"/>
                </a:moveTo>
                <a:lnTo>
                  <a:pt x="10669" y="0"/>
                </a:lnTo>
                <a:lnTo>
                  <a:pt x="10669" y="6931"/>
                </a:lnTo>
                <a:cubicBezTo>
                  <a:pt x="10669" y="7520"/>
                  <a:pt x="10189" y="8000"/>
                  <a:pt x="9600" y="8000"/>
                </a:cubicBezTo>
                <a:lnTo>
                  <a:pt x="2138" y="8000"/>
                </a:lnTo>
                <a:cubicBezTo>
                  <a:pt x="1549" y="8000"/>
                  <a:pt x="1069" y="7520"/>
                  <a:pt x="1069" y="6931"/>
                </a:cubicBezTo>
                <a:lnTo>
                  <a:pt x="1069" y="0"/>
                </a:lnTo>
                <a:close/>
                <a:moveTo>
                  <a:pt x="1338" y="10131"/>
                </a:moveTo>
                <a:lnTo>
                  <a:pt x="10407" y="10131"/>
                </a:lnTo>
                <a:cubicBezTo>
                  <a:pt x="10586" y="10131"/>
                  <a:pt x="10675" y="10221"/>
                  <a:pt x="10675" y="10400"/>
                </a:cubicBezTo>
                <a:cubicBezTo>
                  <a:pt x="10675" y="10579"/>
                  <a:pt x="10586" y="10669"/>
                  <a:pt x="10407" y="10669"/>
                </a:cubicBezTo>
                <a:lnTo>
                  <a:pt x="1338" y="10669"/>
                </a:lnTo>
                <a:cubicBezTo>
                  <a:pt x="1159" y="10669"/>
                  <a:pt x="1069" y="10579"/>
                  <a:pt x="1069" y="10400"/>
                </a:cubicBezTo>
                <a:cubicBezTo>
                  <a:pt x="1069" y="10221"/>
                  <a:pt x="1159" y="10131"/>
                  <a:pt x="1338" y="10131"/>
                </a:cubicBezTo>
                <a:close/>
                <a:moveTo>
                  <a:pt x="4000" y="7462"/>
                </a:moveTo>
                <a:cubicBezTo>
                  <a:pt x="4179" y="7462"/>
                  <a:pt x="4269" y="7552"/>
                  <a:pt x="4269" y="7731"/>
                </a:cubicBezTo>
                <a:lnTo>
                  <a:pt x="4269" y="10400"/>
                </a:lnTo>
                <a:cubicBezTo>
                  <a:pt x="4269" y="10579"/>
                  <a:pt x="4179" y="10669"/>
                  <a:pt x="4000" y="10669"/>
                </a:cubicBezTo>
                <a:cubicBezTo>
                  <a:pt x="3821" y="10669"/>
                  <a:pt x="3731" y="10579"/>
                  <a:pt x="3731" y="10400"/>
                </a:cubicBezTo>
                <a:lnTo>
                  <a:pt x="3731" y="7731"/>
                </a:lnTo>
                <a:cubicBezTo>
                  <a:pt x="3738" y="7552"/>
                  <a:pt x="3827" y="7462"/>
                  <a:pt x="4000" y="7462"/>
                </a:cubicBezTo>
                <a:close/>
                <a:moveTo>
                  <a:pt x="7738" y="7462"/>
                </a:moveTo>
                <a:cubicBezTo>
                  <a:pt x="7917" y="7462"/>
                  <a:pt x="8007" y="7552"/>
                  <a:pt x="8007" y="7731"/>
                </a:cubicBezTo>
                <a:lnTo>
                  <a:pt x="8007" y="10400"/>
                </a:lnTo>
                <a:cubicBezTo>
                  <a:pt x="8007" y="10579"/>
                  <a:pt x="7917" y="10669"/>
                  <a:pt x="7738" y="10669"/>
                </a:cubicBezTo>
                <a:cubicBezTo>
                  <a:pt x="7559" y="10669"/>
                  <a:pt x="7469" y="10579"/>
                  <a:pt x="7469" y="10400"/>
                </a:cubicBezTo>
                <a:lnTo>
                  <a:pt x="7469" y="7731"/>
                </a:lnTo>
                <a:cubicBezTo>
                  <a:pt x="7469" y="7552"/>
                  <a:pt x="7559" y="7462"/>
                  <a:pt x="7738" y="7462"/>
                </a:cubicBezTo>
                <a:close/>
                <a:moveTo>
                  <a:pt x="9645" y="4032"/>
                </a:moveTo>
                <a:lnTo>
                  <a:pt x="8115" y="1849"/>
                </a:lnTo>
                <a:cubicBezTo>
                  <a:pt x="8007" y="1677"/>
                  <a:pt x="7808" y="1696"/>
                  <a:pt x="7719" y="1792"/>
                </a:cubicBezTo>
                <a:cubicBezTo>
                  <a:pt x="7680" y="1830"/>
                  <a:pt x="7680" y="1837"/>
                  <a:pt x="7635" y="1901"/>
                </a:cubicBezTo>
                <a:lnTo>
                  <a:pt x="5568" y="5209"/>
                </a:lnTo>
                <a:lnTo>
                  <a:pt x="4141" y="3513"/>
                </a:lnTo>
                <a:cubicBezTo>
                  <a:pt x="4109" y="3475"/>
                  <a:pt x="4083" y="3449"/>
                  <a:pt x="4051" y="3411"/>
                </a:cubicBezTo>
                <a:cubicBezTo>
                  <a:pt x="3994" y="3353"/>
                  <a:pt x="3936" y="3328"/>
                  <a:pt x="3879" y="3334"/>
                </a:cubicBezTo>
                <a:cubicBezTo>
                  <a:pt x="3802" y="3328"/>
                  <a:pt x="3731" y="3366"/>
                  <a:pt x="3674" y="3443"/>
                </a:cubicBezTo>
                <a:cubicBezTo>
                  <a:pt x="3648" y="3475"/>
                  <a:pt x="3642" y="3488"/>
                  <a:pt x="3616" y="3533"/>
                </a:cubicBezTo>
                <a:lnTo>
                  <a:pt x="2221" y="5709"/>
                </a:lnTo>
                <a:cubicBezTo>
                  <a:pt x="2125" y="5856"/>
                  <a:pt x="2151" y="5984"/>
                  <a:pt x="2304" y="6080"/>
                </a:cubicBezTo>
                <a:cubicBezTo>
                  <a:pt x="2451" y="6176"/>
                  <a:pt x="2579" y="6150"/>
                  <a:pt x="2675" y="5997"/>
                </a:cubicBezTo>
                <a:lnTo>
                  <a:pt x="3917" y="4057"/>
                </a:lnTo>
                <a:lnTo>
                  <a:pt x="5344" y="5766"/>
                </a:lnTo>
                <a:cubicBezTo>
                  <a:pt x="5363" y="5798"/>
                  <a:pt x="5389" y="5830"/>
                  <a:pt x="5421" y="5856"/>
                </a:cubicBezTo>
                <a:cubicBezTo>
                  <a:pt x="5479" y="5913"/>
                  <a:pt x="5543" y="5939"/>
                  <a:pt x="5607" y="5939"/>
                </a:cubicBezTo>
                <a:cubicBezTo>
                  <a:pt x="5690" y="5945"/>
                  <a:pt x="5760" y="5901"/>
                  <a:pt x="5824" y="5811"/>
                </a:cubicBezTo>
                <a:cubicBezTo>
                  <a:pt x="5843" y="5792"/>
                  <a:pt x="5856" y="5773"/>
                  <a:pt x="5863" y="5753"/>
                </a:cubicBezTo>
                <a:lnTo>
                  <a:pt x="7911" y="2477"/>
                </a:lnTo>
                <a:lnTo>
                  <a:pt x="9216" y="4339"/>
                </a:lnTo>
                <a:cubicBezTo>
                  <a:pt x="9319" y="4486"/>
                  <a:pt x="9440" y="4505"/>
                  <a:pt x="9587" y="4403"/>
                </a:cubicBezTo>
                <a:cubicBezTo>
                  <a:pt x="9728" y="4307"/>
                  <a:pt x="9747" y="4179"/>
                  <a:pt x="9645" y="4032"/>
                </a:cubicBezTo>
                <a:close/>
              </a:path>
            </a:pathLst>
          </a:custGeom>
          <a:solidFill>
            <a:schemeClr val="accent1"/>
          </a:solidFill>
          <a:ln>
            <a:noFill/>
          </a:ln>
        </p:spPr>
        <p:style>
          <a:lnRef idx="0">
            <a:srgbClr val="FFFFFF"/>
          </a:lnRef>
          <a:fillRef idx="0">
            <a:srgbClr val="FFFFFF"/>
          </a:fillRef>
          <a:effectRef idx="0">
            <a:srgbClr val="FFFFFF"/>
          </a:effectRef>
          <a:fontRef idx="minor"/>
        </p:style>
      </p:sp>
      <p:sp>
        <p:nvSpPr>
          <p:cNvPr id="953" name="CustomShape 43"/>
          <p:cNvSpPr/>
          <p:nvPr/>
        </p:nvSpPr>
        <p:spPr>
          <a:xfrm>
            <a:off x="6445080" y="4449240"/>
            <a:ext cx="609480" cy="423000"/>
          </a:xfrm>
          <a:custGeom>
            <a:avLst/>
            <a:gdLst/>
            <a:ahLst/>
            <a:cxnLst/>
            <a:rect l="l" t="t" r="r" b="b"/>
            <a:pathLst>
              <a:path w="606439" h="421064">
                <a:moveTo>
                  <a:pt x="263594" y="342101"/>
                </a:moveTo>
                <a:lnTo>
                  <a:pt x="303218" y="342101"/>
                </a:lnTo>
                <a:cubicBezTo>
                  <a:pt x="310488" y="342101"/>
                  <a:pt x="316486" y="348091"/>
                  <a:pt x="316304" y="355352"/>
                </a:cubicBezTo>
                <a:cubicBezTo>
                  <a:pt x="316304" y="362613"/>
                  <a:pt x="310488" y="368422"/>
                  <a:pt x="303218" y="368422"/>
                </a:cubicBezTo>
                <a:lnTo>
                  <a:pt x="263594" y="368422"/>
                </a:lnTo>
                <a:cubicBezTo>
                  <a:pt x="256324" y="368422"/>
                  <a:pt x="250507" y="362613"/>
                  <a:pt x="250507" y="355352"/>
                </a:cubicBezTo>
                <a:cubicBezTo>
                  <a:pt x="250507" y="348091"/>
                  <a:pt x="256324" y="342101"/>
                  <a:pt x="263594" y="342101"/>
                </a:cubicBezTo>
                <a:close/>
                <a:moveTo>
                  <a:pt x="52745" y="342101"/>
                </a:moveTo>
                <a:lnTo>
                  <a:pt x="224153" y="342101"/>
                </a:lnTo>
                <a:cubicBezTo>
                  <a:pt x="231424" y="342101"/>
                  <a:pt x="237241" y="348091"/>
                  <a:pt x="237241" y="355352"/>
                </a:cubicBezTo>
                <a:cubicBezTo>
                  <a:pt x="237241" y="362613"/>
                  <a:pt x="231424" y="368422"/>
                  <a:pt x="224153" y="368422"/>
                </a:cubicBezTo>
                <a:lnTo>
                  <a:pt x="52745" y="368422"/>
                </a:lnTo>
                <a:cubicBezTo>
                  <a:pt x="45474" y="368422"/>
                  <a:pt x="39658" y="362613"/>
                  <a:pt x="39658" y="355352"/>
                </a:cubicBezTo>
                <a:cubicBezTo>
                  <a:pt x="39658" y="348091"/>
                  <a:pt x="45474" y="342101"/>
                  <a:pt x="52745" y="342101"/>
                </a:cubicBezTo>
                <a:close/>
                <a:moveTo>
                  <a:pt x="119070" y="190568"/>
                </a:moveTo>
                <a:lnTo>
                  <a:pt x="88166" y="219970"/>
                </a:lnTo>
                <a:cubicBezTo>
                  <a:pt x="85803" y="222329"/>
                  <a:pt x="82531" y="223599"/>
                  <a:pt x="79077" y="223599"/>
                </a:cubicBezTo>
                <a:lnTo>
                  <a:pt x="26359" y="223599"/>
                </a:lnTo>
                <a:lnTo>
                  <a:pt x="26359" y="394748"/>
                </a:lnTo>
                <a:lnTo>
                  <a:pt x="580080" y="394748"/>
                </a:lnTo>
                <a:lnTo>
                  <a:pt x="580080" y="236848"/>
                </a:lnTo>
                <a:lnTo>
                  <a:pt x="518273" y="236848"/>
                </a:lnTo>
                <a:cubicBezTo>
                  <a:pt x="514092" y="246649"/>
                  <a:pt x="508456" y="255724"/>
                  <a:pt x="501549" y="263709"/>
                </a:cubicBezTo>
                <a:lnTo>
                  <a:pt x="559175" y="321243"/>
                </a:lnTo>
                <a:cubicBezTo>
                  <a:pt x="564265" y="326506"/>
                  <a:pt x="564265" y="334855"/>
                  <a:pt x="559175" y="339937"/>
                </a:cubicBezTo>
                <a:cubicBezTo>
                  <a:pt x="556630" y="342478"/>
                  <a:pt x="553176" y="343748"/>
                  <a:pt x="549904" y="343748"/>
                </a:cubicBezTo>
                <a:cubicBezTo>
                  <a:pt x="546450" y="343748"/>
                  <a:pt x="543178" y="342478"/>
                  <a:pt x="540451" y="339937"/>
                </a:cubicBezTo>
                <a:lnTo>
                  <a:pt x="481916" y="281314"/>
                </a:lnTo>
                <a:cubicBezTo>
                  <a:pt x="465373" y="292748"/>
                  <a:pt x="445558" y="299282"/>
                  <a:pt x="424108" y="299282"/>
                </a:cubicBezTo>
                <a:cubicBezTo>
                  <a:pt x="376843" y="299282"/>
                  <a:pt x="337214" y="267158"/>
                  <a:pt x="325398" y="223599"/>
                </a:cubicBezTo>
                <a:lnTo>
                  <a:pt x="300493" y="223599"/>
                </a:lnTo>
                <a:cubicBezTo>
                  <a:pt x="297221" y="223599"/>
                  <a:pt x="293949" y="222329"/>
                  <a:pt x="291404" y="220151"/>
                </a:cubicBezTo>
                <a:lnTo>
                  <a:pt x="260864" y="190931"/>
                </a:lnTo>
                <a:lnTo>
                  <a:pt x="233595" y="219607"/>
                </a:lnTo>
                <a:cubicBezTo>
                  <a:pt x="231232" y="222147"/>
                  <a:pt x="227778" y="223781"/>
                  <a:pt x="224142" y="223781"/>
                </a:cubicBezTo>
                <a:lnTo>
                  <a:pt x="156336" y="223781"/>
                </a:lnTo>
                <a:cubicBezTo>
                  <a:pt x="152700" y="223781"/>
                  <a:pt x="149246" y="222147"/>
                  <a:pt x="146701" y="219607"/>
                </a:cubicBezTo>
                <a:close/>
                <a:moveTo>
                  <a:pt x="425380" y="174959"/>
                </a:moveTo>
                <a:lnTo>
                  <a:pt x="378297" y="219970"/>
                </a:lnTo>
                <a:cubicBezTo>
                  <a:pt x="375752" y="222329"/>
                  <a:pt x="372480" y="223781"/>
                  <a:pt x="369208" y="223781"/>
                </a:cubicBezTo>
                <a:lnTo>
                  <a:pt x="353029" y="223781"/>
                </a:lnTo>
                <a:cubicBezTo>
                  <a:pt x="363755" y="252457"/>
                  <a:pt x="391568" y="272966"/>
                  <a:pt x="424108" y="272966"/>
                </a:cubicBezTo>
                <a:cubicBezTo>
                  <a:pt x="442650" y="272966"/>
                  <a:pt x="459738" y="266250"/>
                  <a:pt x="473008" y="254998"/>
                </a:cubicBezTo>
                <a:cubicBezTo>
                  <a:pt x="473190" y="254816"/>
                  <a:pt x="473190" y="254635"/>
                  <a:pt x="473553" y="254272"/>
                </a:cubicBezTo>
                <a:cubicBezTo>
                  <a:pt x="473735" y="254090"/>
                  <a:pt x="474281" y="253909"/>
                  <a:pt x="474644" y="253546"/>
                </a:cubicBezTo>
                <a:cubicBezTo>
                  <a:pt x="480098" y="248645"/>
                  <a:pt x="485006" y="242838"/>
                  <a:pt x="488824" y="236485"/>
                </a:cubicBezTo>
                <a:cubicBezTo>
                  <a:pt x="486097" y="235941"/>
                  <a:pt x="483370" y="234852"/>
                  <a:pt x="481370" y="232856"/>
                </a:cubicBezTo>
                <a:close/>
                <a:moveTo>
                  <a:pt x="424108" y="121600"/>
                </a:moveTo>
                <a:cubicBezTo>
                  <a:pt x="382297" y="121600"/>
                  <a:pt x="348303" y="155721"/>
                  <a:pt x="348303" y="197283"/>
                </a:cubicBezTo>
                <a:lnTo>
                  <a:pt x="363755" y="197283"/>
                </a:lnTo>
                <a:lnTo>
                  <a:pt x="416654" y="146828"/>
                </a:lnTo>
                <a:cubicBezTo>
                  <a:pt x="421744" y="141746"/>
                  <a:pt x="430107" y="141928"/>
                  <a:pt x="435197" y="147191"/>
                </a:cubicBezTo>
                <a:lnTo>
                  <a:pt x="496459" y="210532"/>
                </a:lnTo>
                <a:lnTo>
                  <a:pt x="498640" y="210532"/>
                </a:lnTo>
                <a:cubicBezTo>
                  <a:pt x="499367" y="206176"/>
                  <a:pt x="499912" y="201820"/>
                  <a:pt x="499912" y="197283"/>
                </a:cubicBezTo>
                <a:cubicBezTo>
                  <a:pt x="499912" y="155721"/>
                  <a:pt x="465918" y="121600"/>
                  <a:pt x="424108" y="121600"/>
                </a:cubicBezTo>
                <a:close/>
                <a:moveTo>
                  <a:pt x="26359" y="26316"/>
                </a:moveTo>
                <a:lnTo>
                  <a:pt x="26359" y="197283"/>
                </a:lnTo>
                <a:lnTo>
                  <a:pt x="73805" y="197283"/>
                </a:lnTo>
                <a:lnTo>
                  <a:pt x="110344" y="162436"/>
                </a:lnTo>
                <a:cubicBezTo>
                  <a:pt x="112889" y="160077"/>
                  <a:pt x="116343" y="158625"/>
                  <a:pt x="119797" y="158806"/>
                </a:cubicBezTo>
                <a:cubicBezTo>
                  <a:pt x="123251" y="158988"/>
                  <a:pt x="126523" y="160440"/>
                  <a:pt x="129068" y="162981"/>
                </a:cubicBezTo>
                <a:lnTo>
                  <a:pt x="161971" y="197283"/>
                </a:lnTo>
                <a:lnTo>
                  <a:pt x="218507" y="197283"/>
                </a:lnTo>
                <a:lnTo>
                  <a:pt x="250865" y="163344"/>
                </a:lnTo>
                <a:cubicBezTo>
                  <a:pt x="253229" y="160803"/>
                  <a:pt x="256682" y="159351"/>
                  <a:pt x="260136" y="159169"/>
                </a:cubicBezTo>
                <a:cubicBezTo>
                  <a:pt x="263590" y="159169"/>
                  <a:pt x="267044" y="160440"/>
                  <a:pt x="269589" y="162799"/>
                </a:cubicBezTo>
                <a:lnTo>
                  <a:pt x="305765" y="197283"/>
                </a:lnTo>
                <a:lnTo>
                  <a:pt x="321944" y="197283"/>
                </a:lnTo>
                <a:cubicBezTo>
                  <a:pt x="321944" y="141202"/>
                  <a:pt x="367754" y="95284"/>
                  <a:pt x="424108" y="95284"/>
                </a:cubicBezTo>
                <a:cubicBezTo>
                  <a:pt x="480461" y="95284"/>
                  <a:pt x="526271" y="141202"/>
                  <a:pt x="526271" y="197283"/>
                </a:cubicBezTo>
                <a:cubicBezTo>
                  <a:pt x="526271" y="201820"/>
                  <a:pt x="525908" y="206176"/>
                  <a:pt x="525363" y="210532"/>
                </a:cubicBezTo>
                <a:lnTo>
                  <a:pt x="580080" y="210532"/>
                </a:lnTo>
                <a:lnTo>
                  <a:pt x="580080" y="26316"/>
                </a:lnTo>
                <a:close/>
                <a:moveTo>
                  <a:pt x="13270" y="0"/>
                </a:moveTo>
                <a:lnTo>
                  <a:pt x="593169" y="0"/>
                </a:lnTo>
                <a:cubicBezTo>
                  <a:pt x="600440" y="0"/>
                  <a:pt x="606439" y="5808"/>
                  <a:pt x="606439" y="13067"/>
                </a:cubicBezTo>
                <a:lnTo>
                  <a:pt x="606439" y="223781"/>
                </a:lnTo>
                <a:lnTo>
                  <a:pt x="606439" y="407997"/>
                </a:lnTo>
                <a:cubicBezTo>
                  <a:pt x="606439" y="415256"/>
                  <a:pt x="600440" y="421064"/>
                  <a:pt x="593169" y="421064"/>
                </a:cubicBezTo>
                <a:lnTo>
                  <a:pt x="13270" y="421064"/>
                </a:lnTo>
                <a:cubicBezTo>
                  <a:pt x="5817" y="421064"/>
                  <a:pt x="0" y="415256"/>
                  <a:pt x="0" y="407997"/>
                </a:cubicBezTo>
                <a:lnTo>
                  <a:pt x="0" y="210532"/>
                </a:lnTo>
                <a:lnTo>
                  <a:pt x="0" y="13067"/>
                </a:lnTo>
                <a:cubicBezTo>
                  <a:pt x="0" y="5808"/>
                  <a:pt x="5817" y="0"/>
                  <a:pt x="13270" y="0"/>
                </a:cubicBezTo>
                <a:close/>
              </a:path>
            </a:pathLst>
          </a:custGeom>
          <a:solidFill>
            <a:schemeClr val="accent1"/>
          </a:solidFill>
          <a:ln>
            <a:noFill/>
          </a:ln>
        </p:spPr>
        <p:style>
          <a:lnRef idx="0">
            <a:srgbClr val="FFFFFF"/>
          </a:lnRef>
          <a:fillRef idx="0">
            <a:srgbClr val="FFFFFF"/>
          </a:fillRef>
          <a:effectRef idx="0">
            <a:srgbClr val="FFFFFF"/>
          </a:effectRef>
          <a:fontRef idx="minor"/>
        </p:style>
      </p:sp>
      <p:sp>
        <p:nvSpPr>
          <p:cNvPr id="954" name="CustomShape 44"/>
          <p:cNvSpPr/>
          <p:nvPr/>
        </p:nvSpPr>
        <p:spPr>
          <a:xfrm>
            <a:off x="5090040" y="4463640"/>
            <a:ext cx="609480" cy="435600"/>
          </a:xfrm>
          <a:custGeom>
            <a:avLst/>
            <a:gdLst/>
            <a:ahLst/>
            <a:cxnLst/>
            <a:rect l="l" t="t" r="r" b="b"/>
            <a:pathLst>
              <a:path w="607639" h="434542">
                <a:moveTo>
                  <a:pt x="19047" y="383791"/>
                </a:moveTo>
                <a:lnTo>
                  <a:pt x="19047" y="404767"/>
                </a:lnTo>
                <a:cubicBezTo>
                  <a:pt x="19047" y="410633"/>
                  <a:pt x="23853" y="415521"/>
                  <a:pt x="29817" y="415521"/>
                </a:cubicBezTo>
                <a:lnTo>
                  <a:pt x="577822" y="415521"/>
                </a:lnTo>
                <a:cubicBezTo>
                  <a:pt x="583786" y="415521"/>
                  <a:pt x="588592" y="410633"/>
                  <a:pt x="588592" y="404767"/>
                </a:cubicBezTo>
                <a:lnTo>
                  <a:pt x="588592" y="383791"/>
                </a:lnTo>
                <a:lnTo>
                  <a:pt x="353885" y="383791"/>
                </a:lnTo>
                <a:cubicBezTo>
                  <a:pt x="353885" y="384057"/>
                  <a:pt x="353885" y="384235"/>
                  <a:pt x="353885" y="384502"/>
                </a:cubicBezTo>
                <a:cubicBezTo>
                  <a:pt x="353885" y="389746"/>
                  <a:pt x="349613" y="393923"/>
                  <a:pt x="344361" y="393923"/>
                </a:cubicBezTo>
                <a:lnTo>
                  <a:pt x="263189" y="393923"/>
                </a:lnTo>
                <a:cubicBezTo>
                  <a:pt x="257937" y="393923"/>
                  <a:pt x="253665" y="389746"/>
                  <a:pt x="253665" y="384502"/>
                </a:cubicBezTo>
                <a:cubicBezTo>
                  <a:pt x="253665" y="384235"/>
                  <a:pt x="253754" y="384057"/>
                  <a:pt x="253754" y="383791"/>
                </a:cubicBezTo>
                <a:close/>
                <a:moveTo>
                  <a:pt x="425625" y="221683"/>
                </a:moveTo>
                <a:cubicBezTo>
                  <a:pt x="419660" y="221683"/>
                  <a:pt x="414764" y="226571"/>
                  <a:pt x="414764" y="232437"/>
                </a:cubicBezTo>
                <a:lnTo>
                  <a:pt x="414764" y="252701"/>
                </a:lnTo>
                <a:cubicBezTo>
                  <a:pt x="414764" y="258655"/>
                  <a:pt x="419660" y="263544"/>
                  <a:pt x="425625" y="263544"/>
                </a:cubicBezTo>
                <a:cubicBezTo>
                  <a:pt x="431501" y="263544"/>
                  <a:pt x="436397" y="258655"/>
                  <a:pt x="436397" y="252701"/>
                </a:cubicBezTo>
                <a:lnTo>
                  <a:pt x="436397" y="232437"/>
                </a:lnTo>
                <a:cubicBezTo>
                  <a:pt x="436397" y="226571"/>
                  <a:pt x="431501" y="221683"/>
                  <a:pt x="425625" y="221683"/>
                </a:cubicBezTo>
                <a:close/>
                <a:moveTo>
                  <a:pt x="293623" y="221683"/>
                </a:moveTo>
                <a:cubicBezTo>
                  <a:pt x="287742" y="221683"/>
                  <a:pt x="282842" y="226571"/>
                  <a:pt x="282842" y="232437"/>
                </a:cubicBezTo>
                <a:lnTo>
                  <a:pt x="282842" y="252701"/>
                </a:lnTo>
                <a:cubicBezTo>
                  <a:pt x="282842" y="258655"/>
                  <a:pt x="287742" y="263544"/>
                  <a:pt x="293623" y="263544"/>
                </a:cubicBezTo>
                <a:cubicBezTo>
                  <a:pt x="299593" y="263544"/>
                  <a:pt x="304404" y="258655"/>
                  <a:pt x="304404" y="252701"/>
                </a:cubicBezTo>
                <a:lnTo>
                  <a:pt x="304404" y="232437"/>
                </a:lnTo>
                <a:cubicBezTo>
                  <a:pt x="304404" y="226571"/>
                  <a:pt x="299593" y="221683"/>
                  <a:pt x="293623" y="221683"/>
                </a:cubicBezTo>
                <a:close/>
                <a:moveTo>
                  <a:pt x="492380" y="203751"/>
                </a:moveTo>
                <a:cubicBezTo>
                  <a:pt x="495315" y="202241"/>
                  <a:pt x="498784" y="202419"/>
                  <a:pt x="501630" y="204107"/>
                </a:cubicBezTo>
                <a:cubicBezTo>
                  <a:pt x="504387" y="205884"/>
                  <a:pt x="506166" y="208905"/>
                  <a:pt x="506166" y="212192"/>
                </a:cubicBezTo>
                <a:lnTo>
                  <a:pt x="506166" y="272967"/>
                </a:lnTo>
                <a:cubicBezTo>
                  <a:pt x="506166" y="278209"/>
                  <a:pt x="501897" y="282474"/>
                  <a:pt x="496649" y="282474"/>
                </a:cubicBezTo>
                <a:cubicBezTo>
                  <a:pt x="491402" y="282474"/>
                  <a:pt x="487133" y="278209"/>
                  <a:pt x="487133" y="272967"/>
                </a:cubicBezTo>
                <a:lnTo>
                  <a:pt x="487133" y="227564"/>
                </a:lnTo>
                <a:lnTo>
                  <a:pt x="480551" y="230851"/>
                </a:lnTo>
                <a:cubicBezTo>
                  <a:pt x="475926" y="233161"/>
                  <a:pt x="470145" y="231295"/>
                  <a:pt x="467832" y="226586"/>
                </a:cubicBezTo>
                <a:cubicBezTo>
                  <a:pt x="465520" y="221877"/>
                  <a:pt x="467388" y="216191"/>
                  <a:pt x="472102" y="213881"/>
                </a:cubicBezTo>
                <a:close/>
                <a:moveTo>
                  <a:pt x="360441" y="203751"/>
                </a:moveTo>
                <a:cubicBezTo>
                  <a:pt x="363376" y="202241"/>
                  <a:pt x="366845" y="202419"/>
                  <a:pt x="369691" y="204107"/>
                </a:cubicBezTo>
                <a:cubicBezTo>
                  <a:pt x="372448" y="205884"/>
                  <a:pt x="374138" y="208905"/>
                  <a:pt x="374138" y="212192"/>
                </a:cubicBezTo>
                <a:lnTo>
                  <a:pt x="374138" y="272967"/>
                </a:lnTo>
                <a:cubicBezTo>
                  <a:pt x="374138" y="278209"/>
                  <a:pt x="369869" y="282474"/>
                  <a:pt x="364621" y="282474"/>
                </a:cubicBezTo>
                <a:cubicBezTo>
                  <a:pt x="359374" y="282474"/>
                  <a:pt x="355194" y="278209"/>
                  <a:pt x="355194" y="272967"/>
                </a:cubicBezTo>
                <a:lnTo>
                  <a:pt x="355194" y="227564"/>
                </a:lnTo>
                <a:lnTo>
                  <a:pt x="348612" y="230851"/>
                </a:lnTo>
                <a:cubicBezTo>
                  <a:pt x="343898" y="233161"/>
                  <a:pt x="338206" y="231295"/>
                  <a:pt x="335893" y="226586"/>
                </a:cubicBezTo>
                <a:cubicBezTo>
                  <a:pt x="333492" y="221877"/>
                  <a:pt x="335449" y="216191"/>
                  <a:pt x="340163" y="213881"/>
                </a:cubicBezTo>
                <a:close/>
                <a:moveTo>
                  <a:pt x="228465" y="203751"/>
                </a:moveTo>
                <a:cubicBezTo>
                  <a:pt x="231489" y="202241"/>
                  <a:pt x="234958" y="202419"/>
                  <a:pt x="237715" y="204107"/>
                </a:cubicBezTo>
                <a:cubicBezTo>
                  <a:pt x="240561" y="205884"/>
                  <a:pt x="242251" y="208905"/>
                  <a:pt x="242251" y="212192"/>
                </a:cubicBezTo>
                <a:lnTo>
                  <a:pt x="242251" y="272967"/>
                </a:lnTo>
                <a:cubicBezTo>
                  <a:pt x="242251" y="278209"/>
                  <a:pt x="237982" y="282474"/>
                  <a:pt x="232734" y="282474"/>
                </a:cubicBezTo>
                <a:cubicBezTo>
                  <a:pt x="227487" y="282474"/>
                  <a:pt x="223218" y="278209"/>
                  <a:pt x="223218" y="272967"/>
                </a:cubicBezTo>
                <a:lnTo>
                  <a:pt x="223218" y="227564"/>
                </a:lnTo>
                <a:lnTo>
                  <a:pt x="216725" y="230851"/>
                </a:lnTo>
                <a:cubicBezTo>
                  <a:pt x="212011" y="233161"/>
                  <a:pt x="206319" y="231295"/>
                  <a:pt x="204006" y="226586"/>
                </a:cubicBezTo>
                <a:cubicBezTo>
                  <a:pt x="201605" y="221877"/>
                  <a:pt x="203562" y="216191"/>
                  <a:pt x="208187" y="213881"/>
                </a:cubicBezTo>
                <a:close/>
                <a:moveTo>
                  <a:pt x="177729" y="203751"/>
                </a:moveTo>
                <a:cubicBezTo>
                  <a:pt x="180664" y="202241"/>
                  <a:pt x="184222" y="202419"/>
                  <a:pt x="186979" y="204107"/>
                </a:cubicBezTo>
                <a:cubicBezTo>
                  <a:pt x="189825" y="205884"/>
                  <a:pt x="191515" y="208905"/>
                  <a:pt x="191515" y="212192"/>
                </a:cubicBezTo>
                <a:lnTo>
                  <a:pt x="191515" y="272967"/>
                </a:lnTo>
                <a:cubicBezTo>
                  <a:pt x="191515" y="278209"/>
                  <a:pt x="187246" y="282474"/>
                  <a:pt x="181998" y="282474"/>
                </a:cubicBezTo>
                <a:cubicBezTo>
                  <a:pt x="176751" y="282474"/>
                  <a:pt x="172482" y="278209"/>
                  <a:pt x="172482" y="272967"/>
                </a:cubicBezTo>
                <a:lnTo>
                  <a:pt x="172482" y="227564"/>
                </a:lnTo>
                <a:lnTo>
                  <a:pt x="165989" y="230851"/>
                </a:lnTo>
                <a:cubicBezTo>
                  <a:pt x="161275" y="233161"/>
                  <a:pt x="155583" y="231295"/>
                  <a:pt x="153270" y="226586"/>
                </a:cubicBezTo>
                <a:cubicBezTo>
                  <a:pt x="150869" y="221877"/>
                  <a:pt x="152826" y="216191"/>
                  <a:pt x="157451" y="213881"/>
                </a:cubicBezTo>
                <a:close/>
                <a:moveTo>
                  <a:pt x="126992" y="203751"/>
                </a:moveTo>
                <a:cubicBezTo>
                  <a:pt x="129927" y="202241"/>
                  <a:pt x="133485" y="202419"/>
                  <a:pt x="136242" y="204107"/>
                </a:cubicBezTo>
                <a:cubicBezTo>
                  <a:pt x="139088" y="205884"/>
                  <a:pt x="140778" y="208905"/>
                  <a:pt x="140778" y="212192"/>
                </a:cubicBezTo>
                <a:lnTo>
                  <a:pt x="140778" y="272967"/>
                </a:lnTo>
                <a:cubicBezTo>
                  <a:pt x="140778" y="278209"/>
                  <a:pt x="136509" y="282474"/>
                  <a:pt x="131261" y="282474"/>
                </a:cubicBezTo>
                <a:cubicBezTo>
                  <a:pt x="126014" y="282474"/>
                  <a:pt x="121745" y="278209"/>
                  <a:pt x="121745" y="272967"/>
                </a:cubicBezTo>
                <a:lnTo>
                  <a:pt x="121745" y="227564"/>
                </a:lnTo>
                <a:lnTo>
                  <a:pt x="115252" y="230851"/>
                </a:lnTo>
                <a:cubicBezTo>
                  <a:pt x="110538" y="233161"/>
                  <a:pt x="104846" y="231295"/>
                  <a:pt x="102444" y="226586"/>
                </a:cubicBezTo>
                <a:cubicBezTo>
                  <a:pt x="100132" y="221877"/>
                  <a:pt x="102000" y="216191"/>
                  <a:pt x="106714" y="213881"/>
                </a:cubicBezTo>
                <a:close/>
                <a:moveTo>
                  <a:pt x="425625" y="202664"/>
                </a:moveTo>
                <a:cubicBezTo>
                  <a:pt x="442005" y="202664"/>
                  <a:pt x="455359" y="216084"/>
                  <a:pt x="455359" y="232437"/>
                </a:cubicBezTo>
                <a:lnTo>
                  <a:pt x="455359" y="252701"/>
                </a:lnTo>
                <a:cubicBezTo>
                  <a:pt x="455359" y="269143"/>
                  <a:pt x="442005" y="282474"/>
                  <a:pt x="425625" y="282474"/>
                </a:cubicBezTo>
                <a:cubicBezTo>
                  <a:pt x="409156" y="282474"/>
                  <a:pt x="395802" y="269143"/>
                  <a:pt x="395802" y="252701"/>
                </a:cubicBezTo>
                <a:lnTo>
                  <a:pt x="395802" y="232437"/>
                </a:lnTo>
                <a:cubicBezTo>
                  <a:pt x="395802" y="216084"/>
                  <a:pt x="409156" y="202664"/>
                  <a:pt x="425625" y="202664"/>
                </a:cubicBezTo>
                <a:close/>
                <a:moveTo>
                  <a:pt x="293623" y="202664"/>
                </a:moveTo>
                <a:cubicBezTo>
                  <a:pt x="310107" y="202664"/>
                  <a:pt x="323472" y="216084"/>
                  <a:pt x="323472" y="232437"/>
                </a:cubicBezTo>
                <a:lnTo>
                  <a:pt x="323472" y="252701"/>
                </a:lnTo>
                <a:cubicBezTo>
                  <a:pt x="323472" y="269143"/>
                  <a:pt x="310107" y="282474"/>
                  <a:pt x="293623" y="282474"/>
                </a:cubicBezTo>
                <a:cubicBezTo>
                  <a:pt x="277228" y="282474"/>
                  <a:pt x="263774" y="269143"/>
                  <a:pt x="263774" y="252701"/>
                </a:cubicBezTo>
                <a:lnTo>
                  <a:pt x="263774" y="232437"/>
                </a:lnTo>
                <a:cubicBezTo>
                  <a:pt x="263774" y="216084"/>
                  <a:pt x="277228" y="202664"/>
                  <a:pt x="293623" y="202664"/>
                </a:cubicBezTo>
                <a:close/>
                <a:moveTo>
                  <a:pt x="476352" y="120351"/>
                </a:moveTo>
                <a:cubicBezTo>
                  <a:pt x="470389" y="120351"/>
                  <a:pt x="465494" y="125151"/>
                  <a:pt x="465494" y="131105"/>
                </a:cubicBezTo>
                <a:lnTo>
                  <a:pt x="465494" y="151369"/>
                </a:lnTo>
                <a:cubicBezTo>
                  <a:pt x="465494" y="157323"/>
                  <a:pt x="470389" y="162123"/>
                  <a:pt x="476352" y="162123"/>
                </a:cubicBezTo>
                <a:cubicBezTo>
                  <a:pt x="482226" y="162123"/>
                  <a:pt x="487121" y="157323"/>
                  <a:pt x="487121" y="151369"/>
                </a:cubicBezTo>
                <a:lnTo>
                  <a:pt x="487121" y="131105"/>
                </a:lnTo>
                <a:cubicBezTo>
                  <a:pt x="487121" y="125151"/>
                  <a:pt x="482226" y="120351"/>
                  <a:pt x="476352" y="120351"/>
                </a:cubicBezTo>
                <a:close/>
                <a:moveTo>
                  <a:pt x="344324" y="120351"/>
                </a:moveTo>
                <a:cubicBezTo>
                  <a:pt x="338450" y="120351"/>
                  <a:pt x="333555" y="125151"/>
                  <a:pt x="333555" y="131105"/>
                </a:cubicBezTo>
                <a:lnTo>
                  <a:pt x="333555" y="151369"/>
                </a:lnTo>
                <a:cubicBezTo>
                  <a:pt x="333555" y="157323"/>
                  <a:pt x="338450" y="162123"/>
                  <a:pt x="344324" y="162123"/>
                </a:cubicBezTo>
                <a:cubicBezTo>
                  <a:pt x="350287" y="162123"/>
                  <a:pt x="355182" y="157323"/>
                  <a:pt x="355182" y="151369"/>
                </a:cubicBezTo>
                <a:lnTo>
                  <a:pt x="355182" y="131105"/>
                </a:lnTo>
                <a:cubicBezTo>
                  <a:pt x="355182" y="125151"/>
                  <a:pt x="350287" y="120351"/>
                  <a:pt x="344324" y="120351"/>
                </a:cubicBezTo>
                <a:close/>
                <a:moveTo>
                  <a:pt x="212437" y="120351"/>
                </a:moveTo>
                <a:cubicBezTo>
                  <a:pt x="206474" y="120351"/>
                  <a:pt x="201668" y="125151"/>
                  <a:pt x="201668" y="131105"/>
                </a:cubicBezTo>
                <a:lnTo>
                  <a:pt x="201668" y="151369"/>
                </a:lnTo>
                <a:cubicBezTo>
                  <a:pt x="201668" y="157323"/>
                  <a:pt x="206474" y="162123"/>
                  <a:pt x="212437" y="162123"/>
                </a:cubicBezTo>
                <a:cubicBezTo>
                  <a:pt x="218400" y="162123"/>
                  <a:pt x="223206" y="157323"/>
                  <a:pt x="223206" y="151369"/>
                </a:cubicBezTo>
                <a:lnTo>
                  <a:pt x="223206" y="131105"/>
                </a:lnTo>
                <a:cubicBezTo>
                  <a:pt x="223206" y="125151"/>
                  <a:pt x="218400" y="120351"/>
                  <a:pt x="212437" y="120351"/>
                </a:cubicBezTo>
                <a:close/>
                <a:moveTo>
                  <a:pt x="141449" y="120351"/>
                </a:moveTo>
                <a:cubicBezTo>
                  <a:pt x="135486" y="120351"/>
                  <a:pt x="130680" y="125151"/>
                  <a:pt x="130680" y="131105"/>
                </a:cubicBezTo>
                <a:lnTo>
                  <a:pt x="130680" y="151369"/>
                </a:lnTo>
                <a:cubicBezTo>
                  <a:pt x="130680" y="157323"/>
                  <a:pt x="135486" y="162123"/>
                  <a:pt x="141449" y="162123"/>
                </a:cubicBezTo>
                <a:cubicBezTo>
                  <a:pt x="147412" y="162123"/>
                  <a:pt x="152218" y="157323"/>
                  <a:pt x="152218" y="151369"/>
                </a:cubicBezTo>
                <a:lnTo>
                  <a:pt x="152218" y="131105"/>
                </a:lnTo>
                <a:cubicBezTo>
                  <a:pt x="152218" y="125151"/>
                  <a:pt x="147412" y="120351"/>
                  <a:pt x="141449" y="120351"/>
                </a:cubicBezTo>
                <a:close/>
                <a:moveTo>
                  <a:pt x="411178" y="102419"/>
                </a:moveTo>
                <a:cubicBezTo>
                  <a:pt x="414113" y="100909"/>
                  <a:pt x="417582" y="101087"/>
                  <a:pt x="420428" y="102775"/>
                </a:cubicBezTo>
                <a:cubicBezTo>
                  <a:pt x="423185" y="104552"/>
                  <a:pt x="424875" y="107573"/>
                  <a:pt x="424875" y="110860"/>
                </a:cubicBezTo>
                <a:lnTo>
                  <a:pt x="424875" y="171635"/>
                </a:lnTo>
                <a:cubicBezTo>
                  <a:pt x="424875" y="176877"/>
                  <a:pt x="420695" y="181142"/>
                  <a:pt x="415447" y="181142"/>
                </a:cubicBezTo>
                <a:cubicBezTo>
                  <a:pt x="410111" y="181142"/>
                  <a:pt x="405931" y="176877"/>
                  <a:pt x="405931" y="171635"/>
                </a:cubicBezTo>
                <a:lnTo>
                  <a:pt x="405931" y="126232"/>
                </a:lnTo>
                <a:lnTo>
                  <a:pt x="399349" y="129519"/>
                </a:lnTo>
                <a:cubicBezTo>
                  <a:pt x="394635" y="131829"/>
                  <a:pt x="388943" y="129963"/>
                  <a:pt x="386630" y="125254"/>
                </a:cubicBezTo>
                <a:cubicBezTo>
                  <a:pt x="384229" y="120545"/>
                  <a:pt x="386186" y="114859"/>
                  <a:pt x="390900" y="112549"/>
                </a:cubicBezTo>
                <a:close/>
                <a:moveTo>
                  <a:pt x="279202" y="102419"/>
                </a:moveTo>
                <a:cubicBezTo>
                  <a:pt x="282226" y="100909"/>
                  <a:pt x="285695" y="101087"/>
                  <a:pt x="288452" y="102775"/>
                </a:cubicBezTo>
                <a:cubicBezTo>
                  <a:pt x="291298" y="104552"/>
                  <a:pt x="292988" y="107573"/>
                  <a:pt x="292988" y="110860"/>
                </a:cubicBezTo>
                <a:lnTo>
                  <a:pt x="292988" y="171635"/>
                </a:lnTo>
                <a:cubicBezTo>
                  <a:pt x="292988" y="176877"/>
                  <a:pt x="288719" y="181142"/>
                  <a:pt x="283471" y="181142"/>
                </a:cubicBezTo>
                <a:cubicBezTo>
                  <a:pt x="278224" y="181142"/>
                  <a:pt x="273955" y="176877"/>
                  <a:pt x="273955" y="171635"/>
                </a:cubicBezTo>
                <a:lnTo>
                  <a:pt x="273955" y="126232"/>
                </a:lnTo>
                <a:lnTo>
                  <a:pt x="267462" y="129519"/>
                </a:lnTo>
                <a:cubicBezTo>
                  <a:pt x="262748" y="131829"/>
                  <a:pt x="257056" y="129963"/>
                  <a:pt x="254743" y="125254"/>
                </a:cubicBezTo>
                <a:cubicBezTo>
                  <a:pt x="252342" y="120545"/>
                  <a:pt x="254299" y="114859"/>
                  <a:pt x="258924" y="112549"/>
                </a:cubicBezTo>
                <a:close/>
                <a:moveTo>
                  <a:pt x="476352" y="101332"/>
                </a:moveTo>
                <a:cubicBezTo>
                  <a:pt x="492727" y="101332"/>
                  <a:pt x="506166" y="114752"/>
                  <a:pt x="506166" y="131105"/>
                </a:cubicBezTo>
                <a:lnTo>
                  <a:pt x="506166" y="151369"/>
                </a:lnTo>
                <a:cubicBezTo>
                  <a:pt x="506166" y="167811"/>
                  <a:pt x="492727" y="181142"/>
                  <a:pt x="476352" y="181142"/>
                </a:cubicBezTo>
                <a:cubicBezTo>
                  <a:pt x="459888" y="181142"/>
                  <a:pt x="446538" y="167811"/>
                  <a:pt x="446538" y="151369"/>
                </a:cubicBezTo>
                <a:lnTo>
                  <a:pt x="446538" y="131105"/>
                </a:lnTo>
                <a:cubicBezTo>
                  <a:pt x="446538" y="114752"/>
                  <a:pt x="459888" y="101332"/>
                  <a:pt x="476352" y="101332"/>
                </a:cubicBezTo>
                <a:close/>
                <a:moveTo>
                  <a:pt x="344324" y="101332"/>
                </a:moveTo>
                <a:cubicBezTo>
                  <a:pt x="360788" y="101332"/>
                  <a:pt x="374138" y="114752"/>
                  <a:pt x="374138" y="131105"/>
                </a:cubicBezTo>
                <a:lnTo>
                  <a:pt x="374138" y="151369"/>
                </a:lnTo>
                <a:cubicBezTo>
                  <a:pt x="374138" y="167811"/>
                  <a:pt x="360788" y="181142"/>
                  <a:pt x="344324" y="181142"/>
                </a:cubicBezTo>
                <a:cubicBezTo>
                  <a:pt x="327949" y="181142"/>
                  <a:pt x="314510" y="167811"/>
                  <a:pt x="314510" y="151369"/>
                </a:cubicBezTo>
                <a:lnTo>
                  <a:pt x="314510" y="131105"/>
                </a:lnTo>
                <a:cubicBezTo>
                  <a:pt x="314510" y="114752"/>
                  <a:pt x="327949" y="101332"/>
                  <a:pt x="344324" y="101332"/>
                </a:cubicBezTo>
                <a:close/>
                <a:moveTo>
                  <a:pt x="212437" y="101332"/>
                </a:moveTo>
                <a:cubicBezTo>
                  <a:pt x="228901" y="101332"/>
                  <a:pt x="242251" y="114752"/>
                  <a:pt x="242251" y="131105"/>
                </a:cubicBezTo>
                <a:lnTo>
                  <a:pt x="242251" y="151369"/>
                </a:lnTo>
                <a:cubicBezTo>
                  <a:pt x="242251" y="167811"/>
                  <a:pt x="228901" y="181142"/>
                  <a:pt x="212437" y="181142"/>
                </a:cubicBezTo>
                <a:cubicBezTo>
                  <a:pt x="196062" y="181142"/>
                  <a:pt x="182623" y="167811"/>
                  <a:pt x="182623" y="151369"/>
                </a:cubicBezTo>
                <a:lnTo>
                  <a:pt x="182623" y="131105"/>
                </a:lnTo>
                <a:cubicBezTo>
                  <a:pt x="182623" y="114752"/>
                  <a:pt x="196062" y="101332"/>
                  <a:pt x="212437" y="101332"/>
                </a:cubicBezTo>
                <a:close/>
                <a:moveTo>
                  <a:pt x="141449" y="101332"/>
                </a:moveTo>
                <a:cubicBezTo>
                  <a:pt x="157913" y="101332"/>
                  <a:pt x="171263" y="114752"/>
                  <a:pt x="171263" y="131105"/>
                </a:cubicBezTo>
                <a:lnTo>
                  <a:pt x="171263" y="151369"/>
                </a:lnTo>
                <a:cubicBezTo>
                  <a:pt x="171263" y="167811"/>
                  <a:pt x="157913" y="181142"/>
                  <a:pt x="141449" y="181142"/>
                </a:cubicBezTo>
                <a:cubicBezTo>
                  <a:pt x="124985" y="181142"/>
                  <a:pt x="111635" y="167811"/>
                  <a:pt x="111635" y="151369"/>
                </a:cubicBezTo>
                <a:lnTo>
                  <a:pt x="111635" y="131105"/>
                </a:lnTo>
                <a:cubicBezTo>
                  <a:pt x="111635" y="114752"/>
                  <a:pt x="124985" y="101332"/>
                  <a:pt x="141449" y="101332"/>
                </a:cubicBezTo>
                <a:close/>
                <a:moveTo>
                  <a:pt x="516926" y="40575"/>
                </a:moveTo>
                <a:lnTo>
                  <a:pt x="537218" y="40575"/>
                </a:lnTo>
                <a:cubicBezTo>
                  <a:pt x="542469" y="40575"/>
                  <a:pt x="546741" y="44840"/>
                  <a:pt x="546741" y="50083"/>
                </a:cubicBezTo>
                <a:lnTo>
                  <a:pt x="546741" y="333811"/>
                </a:lnTo>
                <a:cubicBezTo>
                  <a:pt x="546741" y="339054"/>
                  <a:pt x="542469" y="343230"/>
                  <a:pt x="537218" y="343230"/>
                </a:cubicBezTo>
                <a:lnTo>
                  <a:pt x="70421" y="343230"/>
                </a:lnTo>
                <a:cubicBezTo>
                  <a:pt x="65170" y="343230"/>
                  <a:pt x="60898" y="339054"/>
                  <a:pt x="60898" y="333811"/>
                </a:cubicBezTo>
                <a:lnTo>
                  <a:pt x="60898" y="313462"/>
                </a:lnTo>
                <a:cubicBezTo>
                  <a:pt x="60898" y="308219"/>
                  <a:pt x="65170" y="304043"/>
                  <a:pt x="70421" y="304043"/>
                </a:cubicBezTo>
                <a:cubicBezTo>
                  <a:pt x="75672" y="304043"/>
                  <a:pt x="79944" y="308219"/>
                  <a:pt x="79944" y="313462"/>
                </a:cubicBezTo>
                <a:lnTo>
                  <a:pt x="79944" y="324303"/>
                </a:lnTo>
                <a:lnTo>
                  <a:pt x="527695" y="324303"/>
                </a:lnTo>
                <a:lnTo>
                  <a:pt x="527695" y="59591"/>
                </a:lnTo>
                <a:lnTo>
                  <a:pt x="516926" y="59591"/>
                </a:lnTo>
                <a:cubicBezTo>
                  <a:pt x="511676" y="59591"/>
                  <a:pt x="507404" y="55326"/>
                  <a:pt x="507404" y="50083"/>
                </a:cubicBezTo>
                <a:cubicBezTo>
                  <a:pt x="507404" y="44840"/>
                  <a:pt x="511676" y="40575"/>
                  <a:pt x="516926" y="40575"/>
                </a:cubicBezTo>
                <a:close/>
                <a:moveTo>
                  <a:pt x="456057" y="40575"/>
                </a:moveTo>
                <a:lnTo>
                  <a:pt x="476342" y="40575"/>
                </a:lnTo>
                <a:cubicBezTo>
                  <a:pt x="481591" y="40575"/>
                  <a:pt x="485772" y="44833"/>
                  <a:pt x="485772" y="50066"/>
                </a:cubicBezTo>
                <a:cubicBezTo>
                  <a:pt x="485772" y="55299"/>
                  <a:pt x="481591" y="59557"/>
                  <a:pt x="476342" y="59557"/>
                </a:cubicBezTo>
                <a:lnTo>
                  <a:pt x="456057" y="59557"/>
                </a:lnTo>
                <a:cubicBezTo>
                  <a:pt x="450808" y="59557"/>
                  <a:pt x="446538" y="55299"/>
                  <a:pt x="446538" y="50066"/>
                </a:cubicBezTo>
                <a:cubicBezTo>
                  <a:pt x="446538" y="44833"/>
                  <a:pt x="450808" y="40575"/>
                  <a:pt x="456057" y="40575"/>
                </a:cubicBezTo>
                <a:close/>
                <a:moveTo>
                  <a:pt x="70420" y="40575"/>
                </a:moveTo>
                <a:lnTo>
                  <a:pt x="415442" y="40575"/>
                </a:lnTo>
                <a:cubicBezTo>
                  <a:pt x="420692" y="40575"/>
                  <a:pt x="424875" y="44841"/>
                  <a:pt x="424875" y="50084"/>
                </a:cubicBezTo>
                <a:cubicBezTo>
                  <a:pt x="424875" y="55327"/>
                  <a:pt x="420692" y="59593"/>
                  <a:pt x="415442" y="59593"/>
                </a:cubicBezTo>
                <a:lnTo>
                  <a:pt x="79942" y="59593"/>
                </a:lnTo>
                <a:lnTo>
                  <a:pt x="79942" y="272964"/>
                </a:lnTo>
                <a:cubicBezTo>
                  <a:pt x="79942" y="278207"/>
                  <a:pt x="75671" y="282473"/>
                  <a:pt x="70420" y="282473"/>
                </a:cubicBezTo>
                <a:cubicBezTo>
                  <a:pt x="65170" y="282473"/>
                  <a:pt x="60898" y="278207"/>
                  <a:pt x="60898" y="272964"/>
                </a:cubicBezTo>
                <a:lnTo>
                  <a:pt x="60898" y="50084"/>
                </a:lnTo>
                <a:cubicBezTo>
                  <a:pt x="60898" y="44841"/>
                  <a:pt x="65170" y="40575"/>
                  <a:pt x="70420" y="40575"/>
                </a:cubicBezTo>
                <a:close/>
                <a:moveTo>
                  <a:pt x="60257" y="19021"/>
                </a:moveTo>
                <a:cubicBezTo>
                  <a:pt x="48686" y="19021"/>
                  <a:pt x="39340" y="28353"/>
                  <a:pt x="39340" y="39908"/>
                </a:cubicBezTo>
                <a:lnTo>
                  <a:pt x="39340" y="364859"/>
                </a:lnTo>
                <a:lnTo>
                  <a:pt x="568299" y="364859"/>
                </a:lnTo>
                <a:lnTo>
                  <a:pt x="568299" y="39908"/>
                </a:lnTo>
                <a:cubicBezTo>
                  <a:pt x="568299" y="28353"/>
                  <a:pt x="558864" y="19021"/>
                  <a:pt x="547382" y="19021"/>
                </a:cubicBezTo>
                <a:close/>
                <a:moveTo>
                  <a:pt x="60257" y="0"/>
                </a:moveTo>
                <a:lnTo>
                  <a:pt x="547382" y="0"/>
                </a:lnTo>
                <a:cubicBezTo>
                  <a:pt x="569367" y="0"/>
                  <a:pt x="587346" y="17954"/>
                  <a:pt x="587346" y="39908"/>
                </a:cubicBezTo>
                <a:lnTo>
                  <a:pt x="587346" y="364859"/>
                </a:lnTo>
                <a:lnTo>
                  <a:pt x="598115" y="364859"/>
                </a:lnTo>
                <a:cubicBezTo>
                  <a:pt x="603367" y="364859"/>
                  <a:pt x="607639" y="369125"/>
                  <a:pt x="607639" y="374369"/>
                </a:cubicBezTo>
                <a:lnTo>
                  <a:pt x="607639" y="404767"/>
                </a:lnTo>
                <a:cubicBezTo>
                  <a:pt x="607639" y="421121"/>
                  <a:pt x="594199" y="434542"/>
                  <a:pt x="577822" y="434542"/>
                </a:cubicBezTo>
                <a:lnTo>
                  <a:pt x="29817" y="434542"/>
                </a:lnTo>
                <a:cubicBezTo>
                  <a:pt x="13351" y="434542"/>
                  <a:pt x="0" y="421121"/>
                  <a:pt x="0" y="404767"/>
                </a:cubicBezTo>
                <a:lnTo>
                  <a:pt x="0" y="374369"/>
                </a:lnTo>
                <a:cubicBezTo>
                  <a:pt x="0" y="369125"/>
                  <a:pt x="4272" y="364859"/>
                  <a:pt x="9524" y="364859"/>
                </a:cubicBezTo>
                <a:lnTo>
                  <a:pt x="20293" y="364859"/>
                </a:lnTo>
                <a:lnTo>
                  <a:pt x="20293" y="39908"/>
                </a:lnTo>
                <a:cubicBezTo>
                  <a:pt x="20293" y="17954"/>
                  <a:pt x="38183" y="0"/>
                  <a:pt x="60257" y="0"/>
                </a:cubicBezTo>
                <a:close/>
              </a:path>
            </a:pathLst>
          </a:custGeom>
          <a:solidFill>
            <a:schemeClr val="accent1"/>
          </a:solidFill>
          <a:ln>
            <a:noFill/>
          </a:ln>
        </p:spPr>
        <p:style>
          <a:lnRef idx="0">
            <a:srgbClr val="FFFFFF"/>
          </a:lnRef>
          <a:fillRef idx="0">
            <a:srgbClr val="FFFFFF"/>
          </a:fillRef>
          <a:effectRef idx="0">
            <a:srgbClr val="FFFFFF"/>
          </a:effectRef>
          <a:fontRef idx="minor"/>
        </p:style>
      </p:sp>
      <p:sp>
        <p:nvSpPr>
          <p:cNvPr id="955" name="CustomShape 45"/>
          <p:cNvSpPr/>
          <p:nvPr/>
        </p:nvSpPr>
        <p:spPr>
          <a:xfrm>
            <a:off x="5139720" y="1918800"/>
            <a:ext cx="609480" cy="608400"/>
          </a:xfrm>
          <a:custGeom>
            <a:avLst/>
            <a:gdLst/>
            <a:ahLst/>
            <a:cxnLst/>
            <a:rect l="l" t="t" r="r" b="b"/>
            <a:pathLst>
              <a:path w="607639" h="606722">
                <a:moveTo>
                  <a:pt x="311607" y="495806"/>
                </a:moveTo>
                <a:cubicBezTo>
                  <a:pt x="307155" y="497496"/>
                  <a:pt x="297716" y="506035"/>
                  <a:pt x="294510" y="514840"/>
                </a:cubicBezTo>
                <a:cubicBezTo>
                  <a:pt x="293798" y="516886"/>
                  <a:pt x="293263" y="519555"/>
                  <a:pt x="294154" y="520444"/>
                </a:cubicBezTo>
                <a:cubicBezTo>
                  <a:pt x="299942" y="526226"/>
                  <a:pt x="314545" y="526226"/>
                  <a:pt x="320333" y="520444"/>
                </a:cubicBezTo>
                <a:cubicBezTo>
                  <a:pt x="323984" y="516797"/>
                  <a:pt x="319443" y="504434"/>
                  <a:pt x="311607" y="495806"/>
                </a:cubicBezTo>
                <a:close/>
                <a:moveTo>
                  <a:pt x="312765" y="475259"/>
                </a:moveTo>
                <a:cubicBezTo>
                  <a:pt x="317395" y="475259"/>
                  <a:pt x="321402" y="476860"/>
                  <a:pt x="324519" y="479973"/>
                </a:cubicBezTo>
                <a:cubicBezTo>
                  <a:pt x="338054" y="493404"/>
                  <a:pt x="350075" y="519288"/>
                  <a:pt x="334670" y="534765"/>
                </a:cubicBezTo>
                <a:cubicBezTo>
                  <a:pt x="327902" y="541436"/>
                  <a:pt x="317929" y="545260"/>
                  <a:pt x="307244" y="545260"/>
                </a:cubicBezTo>
                <a:cubicBezTo>
                  <a:pt x="296558" y="545260"/>
                  <a:pt x="286496" y="541436"/>
                  <a:pt x="279817" y="534765"/>
                </a:cubicBezTo>
                <a:cubicBezTo>
                  <a:pt x="272872" y="527827"/>
                  <a:pt x="271536" y="517420"/>
                  <a:pt x="276166" y="506213"/>
                </a:cubicBezTo>
                <a:cubicBezTo>
                  <a:pt x="282222" y="491536"/>
                  <a:pt x="298784" y="475259"/>
                  <a:pt x="312765" y="475259"/>
                </a:cubicBezTo>
                <a:close/>
                <a:moveTo>
                  <a:pt x="481253" y="324752"/>
                </a:moveTo>
                <a:cubicBezTo>
                  <a:pt x="470927" y="324752"/>
                  <a:pt x="459265" y="328040"/>
                  <a:pt x="450719" y="330440"/>
                </a:cubicBezTo>
                <a:cubicBezTo>
                  <a:pt x="444131" y="332306"/>
                  <a:pt x="439413" y="333728"/>
                  <a:pt x="435407" y="333728"/>
                </a:cubicBezTo>
                <a:cubicBezTo>
                  <a:pt x="429977" y="333728"/>
                  <a:pt x="425169" y="339149"/>
                  <a:pt x="418315" y="347414"/>
                </a:cubicBezTo>
                <a:cubicBezTo>
                  <a:pt x="411282" y="355945"/>
                  <a:pt x="403359" y="365632"/>
                  <a:pt x="391163" y="365632"/>
                </a:cubicBezTo>
                <a:cubicBezTo>
                  <a:pt x="387513" y="365632"/>
                  <a:pt x="383863" y="364743"/>
                  <a:pt x="380303" y="362966"/>
                </a:cubicBezTo>
                <a:cubicBezTo>
                  <a:pt x="374605" y="360122"/>
                  <a:pt x="368285" y="361988"/>
                  <a:pt x="366682" y="363588"/>
                </a:cubicBezTo>
                <a:cubicBezTo>
                  <a:pt x="367127" y="363943"/>
                  <a:pt x="367929" y="364476"/>
                  <a:pt x="369086" y="365098"/>
                </a:cubicBezTo>
                <a:cubicBezTo>
                  <a:pt x="390629" y="375852"/>
                  <a:pt x="411015" y="386071"/>
                  <a:pt x="422321" y="397358"/>
                </a:cubicBezTo>
                <a:cubicBezTo>
                  <a:pt x="423389" y="398335"/>
                  <a:pt x="427929" y="400379"/>
                  <a:pt x="435585" y="400379"/>
                </a:cubicBezTo>
                <a:cubicBezTo>
                  <a:pt x="447336" y="400379"/>
                  <a:pt x="461579" y="395314"/>
                  <a:pt x="466386" y="381095"/>
                </a:cubicBezTo>
                <a:cubicBezTo>
                  <a:pt x="471372" y="365987"/>
                  <a:pt x="482232" y="355590"/>
                  <a:pt x="491045" y="347236"/>
                </a:cubicBezTo>
                <a:cubicBezTo>
                  <a:pt x="495318" y="343148"/>
                  <a:pt x="501817" y="336927"/>
                  <a:pt x="501817" y="334528"/>
                </a:cubicBezTo>
                <a:cubicBezTo>
                  <a:pt x="501817" y="334172"/>
                  <a:pt x="501372" y="332928"/>
                  <a:pt x="499146" y="330706"/>
                </a:cubicBezTo>
                <a:cubicBezTo>
                  <a:pt x="495140" y="326707"/>
                  <a:pt x="489265" y="324752"/>
                  <a:pt x="481253" y="324752"/>
                </a:cubicBezTo>
                <a:close/>
                <a:moveTo>
                  <a:pt x="481253" y="304490"/>
                </a:moveTo>
                <a:cubicBezTo>
                  <a:pt x="494695" y="304490"/>
                  <a:pt x="505556" y="308489"/>
                  <a:pt x="513479" y="316399"/>
                </a:cubicBezTo>
                <a:cubicBezTo>
                  <a:pt x="519265" y="322175"/>
                  <a:pt x="522114" y="328307"/>
                  <a:pt x="522025" y="334706"/>
                </a:cubicBezTo>
                <a:cubicBezTo>
                  <a:pt x="521936" y="345636"/>
                  <a:pt x="513746" y="353546"/>
                  <a:pt x="505022" y="361810"/>
                </a:cubicBezTo>
                <a:cubicBezTo>
                  <a:pt x="497544" y="369009"/>
                  <a:pt x="488998" y="377096"/>
                  <a:pt x="485615" y="387493"/>
                </a:cubicBezTo>
                <a:cubicBezTo>
                  <a:pt x="477425" y="411932"/>
                  <a:pt x="453478" y="420641"/>
                  <a:pt x="435585" y="420641"/>
                </a:cubicBezTo>
                <a:cubicBezTo>
                  <a:pt x="423745" y="420641"/>
                  <a:pt x="413775" y="417353"/>
                  <a:pt x="407988" y="411666"/>
                </a:cubicBezTo>
                <a:cubicBezTo>
                  <a:pt x="399086" y="402690"/>
                  <a:pt x="379234" y="392737"/>
                  <a:pt x="360006" y="383228"/>
                </a:cubicBezTo>
                <a:cubicBezTo>
                  <a:pt x="347365" y="376918"/>
                  <a:pt x="344783" y="366787"/>
                  <a:pt x="346563" y="359411"/>
                </a:cubicBezTo>
                <a:cubicBezTo>
                  <a:pt x="349056" y="348747"/>
                  <a:pt x="360362" y="341104"/>
                  <a:pt x="373448" y="341104"/>
                </a:cubicBezTo>
                <a:cubicBezTo>
                  <a:pt x="378878" y="341104"/>
                  <a:pt x="384220" y="342348"/>
                  <a:pt x="389294" y="344837"/>
                </a:cubicBezTo>
                <a:cubicBezTo>
                  <a:pt x="390095" y="345281"/>
                  <a:pt x="390718" y="345459"/>
                  <a:pt x="391163" y="345459"/>
                </a:cubicBezTo>
                <a:cubicBezTo>
                  <a:pt x="393745" y="345459"/>
                  <a:pt x="399086" y="338882"/>
                  <a:pt x="402647" y="334617"/>
                </a:cubicBezTo>
                <a:cubicBezTo>
                  <a:pt x="410392" y="325197"/>
                  <a:pt x="420006" y="313466"/>
                  <a:pt x="435407" y="313466"/>
                </a:cubicBezTo>
                <a:cubicBezTo>
                  <a:pt x="436831" y="313377"/>
                  <a:pt x="441460" y="312044"/>
                  <a:pt x="445199" y="310978"/>
                </a:cubicBezTo>
                <a:cubicBezTo>
                  <a:pt x="454814" y="308223"/>
                  <a:pt x="468078" y="304490"/>
                  <a:pt x="481253" y="304490"/>
                </a:cubicBezTo>
                <a:close/>
                <a:moveTo>
                  <a:pt x="186366" y="222860"/>
                </a:moveTo>
                <a:cubicBezTo>
                  <a:pt x="196657" y="221672"/>
                  <a:pt x="207650" y="223027"/>
                  <a:pt x="217084" y="227159"/>
                </a:cubicBezTo>
                <a:cubicBezTo>
                  <a:pt x="233550" y="234446"/>
                  <a:pt x="243073" y="249288"/>
                  <a:pt x="243073" y="267950"/>
                </a:cubicBezTo>
                <a:cubicBezTo>
                  <a:pt x="243073" y="300655"/>
                  <a:pt x="235330" y="311319"/>
                  <a:pt x="224293" y="322961"/>
                </a:cubicBezTo>
                <a:cubicBezTo>
                  <a:pt x="219487" y="328026"/>
                  <a:pt x="215304" y="332381"/>
                  <a:pt x="212189" y="341979"/>
                </a:cubicBezTo>
                <a:cubicBezTo>
                  <a:pt x="207115" y="356998"/>
                  <a:pt x="210408" y="358953"/>
                  <a:pt x="219131" y="364196"/>
                </a:cubicBezTo>
                <a:cubicBezTo>
                  <a:pt x="222602" y="366240"/>
                  <a:pt x="226518" y="368640"/>
                  <a:pt x="229990" y="372017"/>
                </a:cubicBezTo>
                <a:cubicBezTo>
                  <a:pt x="230613" y="372728"/>
                  <a:pt x="231414" y="373439"/>
                  <a:pt x="232304" y="374328"/>
                </a:cubicBezTo>
                <a:cubicBezTo>
                  <a:pt x="244497" y="385703"/>
                  <a:pt x="273068" y="412364"/>
                  <a:pt x="242183" y="484260"/>
                </a:cubicBezTo>
                <a:cubicBezTo>
                  <a:pt x="224204" y="526206"/>
                  <a:pt x="264257" y="559355"/>
                  <a:pt x="306712" y="586460"/>
                </a:cubicBezTo>
                <a:cubicBezTo>
                  <a:pt x="461759" y="584860"/>
                  <a:pt x="587346" y="458487"/>
                  <a:pt x="587346" y="303321"/>
                </a:cubicBezTo>
                <a:cubicBezTo>
                  <a:pt x="587346" y="290257"/>
                  <a:pt x="586456" y="277015"/>
                  <a:pt x="584676" y="264129"/>
                </a:cubicBezTo>
                <a:cubicBezTo>
                  <a:pt x="583875" y="258619"/>
                  <a:pt x="587791" y="253465"/>
                  <a:pt x="593309" y="252754"/>
                </a:cubicBezTo>
                <a:cubicBezTo>
                  <a:pt x="598828" y="251954"/>
                  <a:pt x="603990" y="255864"/>
                  <a:pt x="604702" y="261374"/>
                </a:cubicBezTo>
                <a:cubicBezTo>
                  <a:pt x="606660" y="275149"/>
                  <a:pt x="607639" y="289279"/>
                  <a:pt x="607639" y="303321"/>
                </a:cubicBezTo>
                <a:cubicBezTo>
                  <a:pt x="607639" y="470574"/>
                  <a:pt x="471283" y="606722"/>
                  <a:pt x="303775" y="606722"/>
                </a:cubicBezTo>
                <a:cubicBezTo>
                  <a:pt x="301906" y="606722"/>
                  <a:pt x="300037" y="606189"/>
                  <a:pt x="298435" y="605123"/>
                </a:cubicBezTo>
                <a:cubicBezTo>
                  <a:pt x="267728" y="585838"/>
                  <a:pt x="195990" y="540603"/>
                  <a:pt x="223581" y="476350"/>
                </a:cubicBezTo>
                <a:cubicBezTo>
                  <a:pt x="248859" y="417429"/>
                  <a:pt x="229100" y="398945"/>
                  <a:pt x="218508" y="389080"/>
                </a:cubicBezTo>
                <a:cubicBezTo>
                  <a:pt x="217440" y="388102"/>
                  <a:pt x="216461" y="387214"/>
                  <a:pt x="215660" y="386325"/>
                </a:cubicBezTo>
                <a:cubicBezTo>
                  <a:pt x="213969" y="384725"/>
                  <a:pt x="211388" y="383126"/>
                  <a:pt x="208717" y="381526"/>
                </a:cubicBezTo>
                <a:cubicBezTo>
                  <a:pt x="199016" y="375750"/>
                  <a:pt x="182728" y="365974"/>
                  <a:pt x="192963" y="335580"/>
                </a:cubicBezTo>
                <a:cubicBezTo>
                  <a:pt x="197503" y="321806"/>
                  <a:pt x="204267" y="314696"/>
                  <a:pt x="209607" y="309008"/>
                </a:cubicBezTo>
                <a:cubicBezTo>
                  <a:pt x="216995" y="301277"/>
                  <a:pt x="222780" y="295056"/>
                  <a:pt x="222780" y="267950"/>
                </a:cubicBezTo>
                <a:cubicBezTo>
                  <a:pt x="222780" y="257286"/>
                  <a:pt x="218152" y="249732"/>
                  <a:pt x="208895" y="245644"/>
                </a:cubicBezTo>
                <a:cubicBezTo>
                  <a:pt x="196613" y="240223"/>
                  <a:pt x="180058" y="242800"/>
                  <a:pt x="173471" y="248755"/>
                </a:cubicBezTo>
                <a:cubicBezTo>
                  <a:pt x="170801" y="251154"/>
                  <a:pt x="171068" y="253020"/>
                  <a:pt x="171602" y="254620"/>
                </a:cubicBezTo>
                <a:cubicBezTo>
                  <a:pt x="183262" y="289546"/>
                  <a:pt x="161990" y="333714"/>
                  <a:pt x="117487" y="367040"/>
                </a:cubicBezTo>
                <a:cubicBezTo>
                  <a:pt x="101377" y="379127"/>
                  <a:pt x="85000" y="378682"/>
                  <a:pt x="73874" y="365796"/>
                </a:cubicBezTo>
                <a:cubicBezTo>
                  <a:pt x="57675" y="347133"/>
                  <a:pt x="56607" y="304298"/>
                  <a:pt x="70759" y="284747"/>
                </a:cubicBezTo>
                <a:cubicBezTo>
                  <a:pt x="62482" y="281725"/>
                  <a:pt x="43702" y="278881"/>
                  <a:pt x="21272" y="279059"/>
                </a:cubicBezTo>
                <a:cubicBezTo>
                  <a:pt x="20560" y="287057"/>
                  <a:pt x="20293" y="294700"/>
                  <a:pt x="20293" y="303321"/>
                </a:cubicBezTo>
                <a:cubicBezTo>
                  <a:pt x="20293" y="433870"/>
                  <a:pt x="108764" y="546913"/>
                  <a:pt x="235508" y="578195"/>
                </a:cubicBezTo>
                <a:cubicBezTo>
                  <a:pt x="240937" y="579528"/>
                  <a:pt x="244319" y="585038"/>
                  <a:pt x="242984" y="590459"/>
                </a:cubicBezTo>
                <a:cubicBezTo>
                  <a:pt x="241827" y="595080"/>
                  <a:pt x="237644" y="598102"/>
                  <a:pt x="233105" y="598102"/>
                </a:cubicBezTo>
                <a:cubicBezTo>
                  <a:pt x="232304" y="598102"/>
                  <a:pt x="231503" y="598013"/>
                  <a:pt x="230702" y="597835"/>
                </a:cubicBezTo>
                <a:cubicBezTo>
                  <a:pt x="94880" y="564331"/>
                  <a:pt x="0" y="443202"/>
                  <a:pt x="0" y="303321"/>
                </a:cubicBezTo>
                <a:cubicBezTo>
                  <a:pt x="0" y="290701"/>
                  <a:pt x="623" y="280126"/>
                  <a:pt x="2136" y="268039"/>
                </a:cubicBezTo>
                <a:cubicBezTo>
                  <a:pt x="2136" y="267595"/>
                  <a:pt x="2403" y="267239"/>
                  <a:pt x="2492" y="266884"/>
                </a:cubicBezTo>
                <a:cubicBezTo>
                  <a:pt x="2670" y="266262"/>
                  <a:pt x="2848" y="265551"/>
                  <a:pt x="3115" y="264929"/>
                </a:cubicBezTo>
                <a:cubicBezTo>
                  <a:pt x="3382" y="264396"/>
                  <a:pt x="3738" y="263862"/>
                  <a:pt x="4094" y="263418"/>
                </a:cubicBezTo>
                <a:cubicBezTo>
                  <a:pt x="4450" y="262796"/>
                  <a:pt x="4895" y="262352"/>
                  <a:pt x="5429" y="261907"/>
                </a:cubicBezTo>
                <a:cubicBezTo>
                  <a:pt x="5874" y="261463"/>
                  <a:pt x="6319" y="261107"/>
                  <a:pt x="6853" y="260841"/>
                </a:cubicBezTo>
                <a:cubicBezTo>
                  <a:pt x="7387" y="260396"/>
                  <a:pt x="8010" y="260130"/>
                  <a:pt x="8723" y="259863"/>
                </a:cubicBezTo>
                <a:cubicBezTo>
                  <a:pt x="9257" y="259686"/>
                  <a:pt x="9880" y="259508"/>
                  <a:pt x="10503" y="259419"/>
                </a:cubicBezTo>
                <a:cubicBezTo>
                  <a:pt x="10948" y="259330"/>
                  <a:pt x="11304" y="259152"/>
                  <a:pt x="11749" y="259152"/>
                </a:cubicBezTo>
                <a:cubicBezTo>
                  <a:pt x="18958" y="258797"/>
                  <a:pt x="83131" y="256486"/>
                  <a:pt x="92387" y="277459"/>
                </a:cubicBezTo>
                <a:cubicBezTo>
                  <a:pt x="93634" y="280303"/>
                  <a:pt x="95770" y="287768"/>
                  <a:pt x="88204" y="295322"/>
                </a:cubicBezTo>
                <a:cubicBezTo>
                  <a:pt x="78948" y="304565"/>
                  <a:pt x="77969" y="339668"/>
                  <a:pt x="89183" y="352554"/>
                </a:cubicBezTo>
                <a:cubicBezTo>
                  <a:pt x="91052" y="354776"/>
                  <a:pt x="94613" y="358864"/>
                  <a:pt x="105293" y="350866"/>
                </a:cubicBezTo>
                <a:cubicBezTo>
                  <a:pt x="142230" y="323227"/>
                  <a:pt x="161100" y="287146"/>
                  <a:pt x="152377" y="261019"/>
                </a:cubicBezTo>
                <a:cubicBezTo>
                  <a:pt x="149084" y="251065"/>
                  <a:pt x="151754" y="241112"/>
                  <a:pt x="159853" y="233824"/>
                </a:cubicBezTo>
                <a:cubicBezTo>
                  <a:pt x="166484" y="227781"/>
                  <a:pt x="176075" y="224049"/>
                  <a:pt x="186366" y="222860"/>
                </a:cubicBezTo>
                <a:close/>
                <a:moveTo>
                  <a:pt x="303770" y="0"/>
                </a:moveTo>
                <a:cubicBezTo>
                  <a:pt x="329048" y="0"/>
                  <a:pt x="354060" y="3110"/>
                  <a:pt x="378270" y="9153"/>
                </a:cubicBezTo>
                <a:cubicBezTo>
                  <a:pt x="383610" y="10486"/>
                  <a:pt x="386904" y="15818"/>
                  <a:pt x="385658" y="21150"/>
                </a:cubicBezTo>
                <a:cubicBezTo>
                  <a:pt x="382542" y="35725"/>
                  <a:pt x="387794" y="44167"/>
                  <a:pt x="392956" y="52254"/>
                </a:cubicBezTo>
                <a:cubicBezTo>
                  <a:pt x="396428" y="57675"/>
                  <a:pt x="399632" y="62830"/>
                  <a:pt x="399632" y="69228"/>
                </a:cubicBezTo>
                <a:cubicBezTo>
                  <a:pt x="399632" y="116151"/>
                  <a:pt x="389396" y="139967"/>
                  <a:pt x="369280" y="139967"/>
                </a:cubicBezTo>
                <a:cubicBezTo>
                  <a:pt x="359667" y="139967"/>
                  <a:pt x="334923" y="151520"/>
                  <a:pt x="326467" y="167339"/>
                </a:cubicBezTo>
                <a:cubicBezTo>
                  <a:pt x="323085" y="173648"/>
                  <a:pt x="323263" y="179247"/>
                  <a:pt x="327001" y="184935"/>
                </a:cubicBezTo>
                <a:cubicBezTo>
                  <a:pt x="333410" y="194444"/>
                  <a:pt x="338750" y="204841"/>
                  <a:pt x="343557" y="214083"/>
                </a:cubicBezTo>
                <a:cubicBezTo>
                  <a:pt x="351033" y="228481"/>
                  <a:pt x="359489" y="244832"/>
                  <a:pt x="364741" y="242166"/>
                </a:cubicBezTo>
                <a:cubicBezTo>
                  <a:pt x="371950" y="238523"/>
                  <a:pt x="381207" y="220216"/>
                  <a:pt x="387972" y="206796"/>
                </a:cubicBezTo>
                <a:cubicBezTo>
                  <a:pt x="398831" y="185290"/>
                  <a:pt x="406575" y="169827"/>
                  <a:pt x="420371" y="170360"/>
                </a:cubicBezTo>
                <a:cubicBezTo>
                  <a:pt x="447963" y="171516"/>
                  <a:pt x="459000" y="195243"/>
                  <a:pt x="467011" y="212662"/>
                </a:cubicBezTo>
                <a:cubicBezTo>
                  <a:pt x="471194" y="221727"/>
                  <a:pt x="475556" y="231147"/>
                  <a:pt x="480451" y="233635"/>
                </a:cubicBezTo>
                <a:cubicBezTo>
                  <a:pt x="489263" y="237990"/>
                  <a:pt x="537238" y="234257"/>
                  <a:pt x="574889" y="220571"/>
                </a:cubicBezTo>
                <a:cubicBezTo>
                  <a:pt x="550234" y="139967"/>
                  <a:pt x="489708" y="73316"/>
                  <a:pt x="411203" y="41235"/>
                </a:cubicBezTo>
                <a:cubicBezTo>
                  <a:pt x="406040" y="39102"/>
                  <a:pt x="403548" y="33236"/>
                  <a:pt x="405684" y="28082"/>
                </a:cubicBezTo>
                <a:cubicBezTo>
                  <a:pt x="407821" y="22928"/>
                  <a:pt x="413695" y="20439"/>
                  <a:pt x="418858" y="22572"/>
                </a:cubicBezTo>
                <a:cubicBezTo>
                  <a:pt x="505997" y="58120"/>
                  <a:pt x="572575" y="133480"/>
                  <a:pt x="597141" y="223948"/>
                </a:cubicBezTo>
                <a:cubicBezTo>
                  <a:pt x="597230" y="224393"/>
                  <a:pt x="597141" y="224837"/>
                  <a:pt x="597141" y="225281"/>
                </a:cubicBezTo>
                <a:cubicBezTo>
                  <a:pt x="597319" y="225992"/>
                  <a:pt x="597408" y="226614"/>
                  <a:pt x="597319" y="227325"/>
                </a:cubicBezTo>
                <a:cubicBezTo>
                  <a:pt x="597319" y="227947"/>
                  <a:pt x="597141" y="228569"/>
                  <a:pt x="596963" y="229192"/>
                </a:cubicBezTo>
                <a:cubicBezTo>
                  <a:pt x="596785" y="229814"/>
                  <a:pt x="596607" y="230436"/>
                  <a:pt x="596340" y="230969"/>
                </a:cubicBezTo>
                <a:cubicBezTo>
                  <a:pt x="596073" y="231591"/>
                  <a:pt x="595717" y="232035"/>
                  <a:pt x="595272" y="232569"/>
                </a:cubicBezTo>
                <a:cubicBezTo>
                  <a:pt x="594916" y="233102"/>
                  <a:pt x="594560" y="233635"/>
                  <a:pt x="594026" y="233990"/>
                </a:cubicBezTo>
                <a:cubicBezTo>
                  <a:pt x="593581" y="234524"/>
                  <a:pt x="592958" y="234790"/>
                  <a:pt x="592335" y="235146"/>
                </a:cubicBezTo>
                <a:cubicBezTo>
                  <a:pt x="591978" y="235412"/>
                  <a:pt x="591712" y="235768"/>
                  <a:pt x="591266" y="235946"/>
                </a:cubicBezTo>
                <a:cubicBezTo>
                  <a:pt x="555485" y="251053"/>
                  <a:pt x="490954" y="261451"/>
                  <a:pt x="471461" y="251764"/>
                </a:cubicBezTo>
                <a:cubicBezTo>
                  <a:pt x="460157" y="246077"/>
                  <a:pt x="454283" y="233368"/>
                  <a:pt x="448586" y="221105"/>
                </a:cubicBezTo>
                <a:cubicBezTo>
                  <a:pt x="440309" y="203153"/>
                  <a:pt x="434167" y="191955"/>
                  <a:pt x="420905" y="190622"/>
                </a:cubicBezTo>
                <a:cubicBezTo>
                  <a:pt x="417166" y="193999"/>
                  <a:pt x="410491" y="207063"/>
                  <a:pt x="406040" y="215861"/>
                </a:cubicBezTo>
                <a:cubicBezTo>
                  <a:pt x="396695" y="234435"/>
                  <a:pt x="386993" y="253630"/>
                  <a:pt x="373820" y="260207"/>
                </a:cubicBezTo>
                <a:cubicBezTo>
                  <a:pt x="369814" y="262251"/>
                  <a:pt x="366165" y="263139"/>
                  <a:pt x="362783" y="263139"/>
                </a:cubicBezTo>
                <a:cubicBezTo>
                  <a:pt x="346138" y="263139"/>
                  <a:pt x="335279" y="242166"/>
                  <a:pt x="325488" y="223326"/>
                </a:cubicBezTo>
                <a:cubicBezTo>
                  <a:pt x="320771" y="214172"/>
                  <a:pt x="315875" y="204663"/>
                  <a:pt x="310179" y="196132"/>
                </a:cubicBezTo>
                <a:cubicBezTo>
                  <a:pt x="302257" y="184313"/>
                  <a:pt x="301723" y="170627"/>
                  <a:pt x="308666" y="157741"/>
                </a:cubicBezTo>
                <a:cubicBezTo>
                  <a:pt x="319881" y="136679"/>
                  <a:pt x="351033" y="119705"/>
                  <a:pt x="369280" y="119705"/>
                </a:cubicBezTo>
                <a:cubicBezTo>
                  <a:pt x="370882" y="119705"/>
                  <a:pt x="379338" y="110996"/>
                  <a:pt x="379338" y="69228"/>
                </a:cubicBezTo>
                <a:cubicBezTo>
                  <a:pt x="379160" y="68339"/>
                  <a:pt x="377291" y="65318"/>
                  <a:pt x="375867" y="63096"/>
                </a:cubicBezTo>
                <a:cubicBezTo>
                  <a:pt x="370793" y="55098"/>
                  <a:pt x="363673" y="43723"/>
                  <a:pt x="364563" y="26749"/>
                </a:cubicBezTo>
                <a:cubicBezTo>
                  <a:pt x="344714" y="22395"/>
                  <a:pt x="324331" y="20262"/>
                  <a:pt x="303770" y="20262"/>
                </a:cubicBezTo>
                <a:cubicBezTo>
                  <a:pt x="173106" y="20262"/>
                  <a:pt x="59977" y="108508"/>
                  <a:pt x="28557" y="234968"/>
                </a:cubicBezTo>
                <a:cubicBezTo>
                  <a:pt x="27222" y="240389"/>
                  <a:pt x="21703" y="243766"/>
                  <a:pt x="16274" y="242344"/>
                </a:cubicBezTo>
                <a:cubicBezTo>
                  <a:pt x="10844" y="241011"/>
                  <a:pt x="7551" y="235501"/>
                  <a:pt x="8886" y="230080"/>
                </a:cubicBezTo>
                <a:cubicBezTo>
                  <a:pt x="42531" y="94644"/>
                  <a:pt x="163760" y="0"/>
                  <a:pt x="303770" y="0"/>
                </a:cubicBezTo>
                <a:close/>
              </a:path>
            </a:pathLst>
          </a:custGeom>
          <a:solidFill>
            <a:schemeClr val="accent1"/>
          </a:solidFill>
          <a:ln>
            <a:noFill/>
          </a:ln>
        </p:spPr>
        <p:style>
          <a:lnRef idx="0">
            <a:srgbClr val="FFFFFF"/>
          </a:lnRef>
          <a:fillRef idx="0">
            <a:srgbClr val="FFFFFF"/>
          </a:fillRef>
          <a:effectRef idx="0">
            <a:srgbClr val="FFFFFF"/>
          </a:effectRef>
          <a:fontRef idx="minor"/>
        </p:style>
      </p:sp>
      <p:sp>
        <p:nvSpPr>
          <p:cNvPr id="956" name="CustomShape 46"/>
          <p:cNvSpPr/>
          <p:nvPr/>
        </p:nvSpPr>
        <p:spPr>
          <a:xfrm>
            <a:off x="4424040" y="3143880"/>
            <a:ext cx="609480" cy="609480"/>
          </a:xfrm>
          <a:custGeom>
            <a:avLst/>
            <a:gdLst/>
            <a:ahLst/>
            <a:cxnLst/>
            <a:rect l="l" t="t" r="r" b="b"/>
            <a:pathLst>
              <a:path w="11200" h="11200">
                <a:moveTo>
                  <a:pt x="4775" y="5250"/>
                </a:moveTo>
                <a:lnTo>
                  <a:pt x="4775" y="400"/>
                </a:lnTo>
                <a:cubicBezTo>
                  <a:pt x="4775" y="179"/>
                  <a:pt x="4954" y="0"/>
                  <a:pt x="5175" y="0"/>
                </a:cubicBezTo>
                <a:lnTo>
                  <a:pt x="10800" y="0"/>
                </a:lnTo>
                <a:cubicBezTo>
                  <a:pt x="11021" y="0"/>
                  <a:pt x="11200" y="179"/>
                  <a:pt x="11200" y="400"/>
                </a:cubicBezTo>
                <a:lnTo>
                  <a:pt x="11200" y="10800"/>
                </a:lnTo>
                <a:cubicBezTo>
                  <a:pt x="11200" y="11021"/>
                  <a:pt x="11021" y="11200"/>
                  <a:pt x="10800" y="11200"/>
                </a:cubicBezTo>
                <a:lnTo>
                  <a:pt x="5175" y="11200"/>
                </a:lnTo>
                <a:cubicBezTo>
                  <a:pt x="4954" y="11200"/>
                  <a:pt x="4775" y="11021"/>
                  <a:pt x="4775" y="10800"/>
                </a:cubicBezTo>
                <a:lnTo>
                  <a:pt x="4775" y="5950"/>
                </a:lnTo>
                <a:lnTo>
                  <a:pt x="3875" y="5950"/>
                </a:lnTo>
                <a:lnTo>
                  <a:pt x="3875" y="9700"/>
                </a:lnTo>
                <a:cubicBezTo>
                  <a:pt x="3875" y="9921"/>
                  <a:pt x="3696" y="10100"/>
                  <a:pt x="3475" y="10100"/>
                </a:cubicBezTo>
                <a:lnTo>
                  <a:pt x="2300" y="10100"/>
                </a:lnTo>
                <a:lnTo>
                  <a:pt x="2300" y="10800"/>
                </a:lnTo>
                <a:cubicBezTo>
                  <a:pt x="2300" y="11021"/>
                  <a:pt x="2121" y="11200"/>
                  <a:pt x="1900" y="11200"/>
                </a:cubicBezTo>
                <a:lnTo>
                  <a:pt x="400" y="11200"/>
                </a:lnTo>
                <a:cubicBezTo>
                  <a:pt x="179" y="11200"/>
                  <a:pt x="0" y="11021"/>
                  <a:pt x="0" y="10800"/>
                </a:cubicBezTo>
                <a:lnTo>
                  <a:pt x="0" y="8700"/>
                </a:lnTo>
                <a:cubicBezTo>
                  <a:pt x="0" y="8479"/>
                  <a:pt x="179" y="8300"/>
                  <a:pt x="400" y="8300"/>
                </a:cubicBezTo>
                <a:lnTo>
                  <a:pt x="1900" y="8300"/>
                </a:lnTo>
                <a:cubicBezTo>
                  <a:pt x="2121" y="8300"/>
                  <a:pt x="2300" y="8479"/>
                  <a:pt x="2300" y="8700"/>
                </a:cubicBezTo>
                <a:lnTo>
                  <a:pt x="2300" y="9400"/>
                </a:lnTo>
                <a:lnTo>
                  <a:pt x="3075" y="9400"/>
                </a:lnTo>
                <a:cubicBezTo>
                  <a:pt x="3130" y="9400"/>
                  <a:pt x="3175" y="9355"/>
                  <a:pt x="3175" y="9300"/>
                </a:cubicBezTo>
                <a:lnTo>
                  <a:pt x="3175" y="5950"/>
                </a:lnTo>
                <a:lnTo>
                  <a:pt x="2300" y="5950"/>
                </a:lnTo>
                <a:lnTo>
                  <a:pt x="2300" y="6650"/>
                </a:lnTo>
                <a:cubicBezTo>
                  <a:pt x="2300" y="6871"/>
                  <a:pt x="2121" y="7050"/>
                  <a:pt x="1900" y="7050"/>
                </a:cubicBezTo>
                <a:lnTo>
                  <a:pt x="400" y="7050"/>
                </a:lnTo>
                <a:cubicBezTo>
                  <a:pt x="179" y="7050"/>
                  <a:pt x="0" y="6871"/>
                  <a:pt x="0" y="6650"/>
                </a:cubicBezTo>
                <a:lnTo>
                  <a:pt x="0" y="4550"/>
                </a:lnTo>
                <a:cubicBezTo>
                  <a:pt x="0" y="4329"/>
                  <a:pt x="179" y="4150"/>
                  <a:pt x="400" y="4150"/>
                </a:cubicBezTo>
                <a:lnTo>
                  <a:pt x="1900" y="4150"/>
                </a:lnTo>
                <a:cubicBezTo>
                  <a:pt x="2121" y="4150"/>
                  <a:pt x="2300" y="4329"/>
                  <a:pt x="2300" y="4550"/>
                </a:cubicBezTo>
                <a:lnTo>
                  <a:pt x="2300" y="5250"/>
                </a:lnTo>
                <a:lnTo>
                  <a:pt x="3175" y="5250"/>
                </a:lnTo>
                <a:lnTo>
                  <a:pt x="3175" y="1900"/>
                </a:lnTo>
                <a:cubicBezTo>
                  <a:pt x="3175" y="1845"/>
                  <a:pt x="3130" y="1800"/>
                  <a:pt x="3075" y="1800"/>
                </a:cubicBezTo>
                <a:lnTo>
                  <a:pt x="2300" y="1800"/>
                </a:lnTo>
                <a:lnTo>
                  <a:pt x="2300" y="2500"/>
                </a:lnTo>
                <a:cubicBezTo>
                  <a:pt x="2300" y="2721"/>
                  <a:pt x="2121" y="2900"/>
                  <a:pt x="1900" y="2900"/>
                </a:cubicBezTo>
                <a:lnTo>
                  <a:pt x="400" y="2900"/>
                </a:lnTo>
                <a:cubicBezTo>
                  <a:pt x="179" y="2900"/>
                  <a:pt x="0" y="2721"/>
                  <a:pt x="0" y="2500"/>
                </a:cubicBezTo>
                <a:lnTo>
                  <a:pt x="0" y="400"/>
                </a:lnTo>
                <a:cubicBezTo>
                  <a:pt x="0" y="179"/>
                  <a:pt x="179" y="0"/>
                  <a:pt x="400" y="0"/>
                </a:cubicBezTo>
                <a:lnTo>
                  <a:pt x="1900" y="0"/>
                </a:lnTo>
                <a:cubicBezTo>
                  <a:pt x="2121" y="0"/>
                  <a:pt x="2300" y="179"/>
                  <a:pt x="2300" y="400"/>
                </a:cubicBezTo>
                <a:lnTo>
                  <a:pt x="2300" y="1100"/>
                </a:lnTo>
                <a:lnTo>
                  <a:pt x="3475" y="1100"/>
                </a:lnTo>
                <a:cubicBezTo>
                  <a:pt x="3696" y="1100"/>
                  <a:pt x="3875" y="1279"/>
                  <a:pt x="3875" y="1500"/>
                </a:cubicBezTo>
                <a:lnTo>
                  <a:pt x="3875" y="5250"/>
                </a:lnTo>
                <a:lnTo>
                  <a:pt x="4775" y="5250"/>
                </a:lnTo>
                <a:close/>
                <a:moveTo>
                  <a:pt x="800" y="700"/>
                </a:moveTo>
                <a:cubicBezTo>
                  <a:pt x="745" y="700"/>
                  <a:pt x="700" y="745"/>
                  <a:pt x="700" y="800"/>
                </a:cubicBezTo>
                <a:lnTo>
                  <a:pt x="700" y="2100"/>
                </a:lnTo>
                <a:cubicBezTo>
                  <a:pt x="700" y="2155"/>
                  <a:pt x="745" y="2200"/>
                  <a:pt x="800" y="2200"/>
                </a:cubicBezTo>
                <a:lnTo>
                  <a:pt x="1500" y="2200"/>
                </a:lnTo>
                <a:cubicBezTo>
                  <a:pt x="1555" y="2200"/>
                  <a:pt x="1600" y="2155"/>
                  <a:pt x="1600" y="2100"/>
                </a:cubicBezTo>
                <a:lnTo>
                  <a:pt x="1600" y="800"/>
                </a:lnTo>
                <a:cubicBezTo>
                  <a:pt x="1600" y="745"/>
                  <a:pt x="1555" y="700"/>
                  <a:pt x="1500" y="700"/>
                </a:cubicBezTo>
                <a:lnTo>
                  <a:pt x="800" y="700"/>
                </a:lnTo>
                <a:close/>
                <a:moveTo>
                  <a:pt x="800" y="4850"/>
                </a:moveTo>
                <a:cubicBezTo>
                  <a:pt x="745" y="4850"/>
                  <a:pt x="700" y="4895"/>
                  <a:pt x="700" y="4950"/>
                </a:cubicBezTo>
                <a:lnTo>
                  <a:pt x="700" y="6250"/>
                </a:lnTo>
                <a:cubicBezTo>
                  <a:pt x="700" y="6305"/>
                  <a:pt x="745" y="6350"/>
                  <a:pt x="800" y="6350"/>
                </a:cubicBezTo>
                <a:lnTo>
                  <a:pt x="1500" y="6350"/>
                </a:lnTo>
                <a:cubicBezTo>
                  <a:pt x="1555" y="6350"/>
                  <a:pt x="1600" y="6305"/>
                  <a:pt x="1600" y="6250"/>
                </a:cubicBezTo>
                <a:lnTo>
                  <a:pt x="1600" y="4950"/>
                </a:lnTo>
                <a:cubicBezTo>
                  <a:pt x="1600" y="4895"/>
                  <a:pt x="1555" y="4850"/>
                  <a:pt x="1500" y="4850"/>
                </a:cubicBezTo>
                <a:lnTo>
                  <a:pt x="800" y="4850"/>
                </a:lnTo>
                <a:close/>
                <a:moveTo>
                  <a:pt x="800" y="9000"/>
                </a:moveTo>
                <a:cubicBezTo>
                  <a:pt x="745" y="9000"/>
                  <a:pt x="700" y="9045"/>
                  <a:pt x="700" y="9100"/>
                </a:cubicBezTo>
                <a:lnTo>
                  <a:pt x="700" y="10400"/>
                </a:lnTo>
                <a:cubicBezTo>
                  <a:pt x="700" y="10455"/>
                  <a:pt x="745" y="10500"/>
                  <a:pt x="800" y="10500"/>
                </a:cubicBezTo>
                <a:lnTo>
                  <a:pt x="1500" y="10500"/>
                </a:lnTo>
                <a:cubicBezTo>
                  <a:pt x="1555" y="10500"/>
                  <a:pt x="1600" y="10455"/>
                  <a:pt x="1600" y="10400"/>
                </a:cubicBezTo>
                <a:lnTo>
                  <a:pt x="1600" y="9100"/>
                </a:lnTo>
                <a:cubicBezTo>
                  <a:pt x="1600" y="9045"/>
                  <a:pt x="1555" y="9000"/>
                  <a:pt x="1500" y="9000"/>
                </a:cubicBezTo>
                <a:lnTo>
                  <a:pt x="800" y="9000"/>
                </a:lnTo>
                <a:close/>
                <a:moveTo>
                  <a:pt x="5575" y="700"/>
                </a:moveTo>
                <a:cubicBezTo>
                  <a:pt x="5520" y="700"/>
                  <a:pt x="5475" y="745"/>
                  <a:pt x="5475" y="800"/>
                </a:cubicBezTo>
                <a:lnTo>
                  <a:pt x="5475" y="10400"/>
                </a:lnTo>
                <a:cubicBezTo>
                  <a:pt x="5475" y="10455"/>
                  <a:pt x="5520" y="10500"/>
                  <a:pt x="5575" y="10500"/>
                </a:cubicBezTo>
                <a:lnTo>
                  <a:pt x="10400" y="10500"/>
                </a:lnTo>
                <a:cubicBezTo>
                  <a:pt x="10455" y="10500"/>
                  <a:pt x="10500" y="10455"/>
                  <a:pt x="10500" y="10400"/>
                </a:cubicBezTo>
                <a:lnTo>
                  <a:pt x="10500" y="800"/>
                </a:lnTo>
                <a:cubicBezTo>
                  <a:pt x="10500" y="745"/>
                  <a:pt x="10455" y="700"/>
                  <a:pt x="10400" y="700"/>
                </a:cubicBezTo>
                <a:lnTo>
                  <a:pt x="5575" y="700"/>
                </a:lnTo>
                <a:close/>
                <a:moveTo>
                  <a:pt x="6138" y="1538"/>
                </a:moveTo>
                <a:lnTo>
                  <a:pt x="7538" y="1538"/>
                </a:lnTo>
                <a:lnTo>
                  <a:pt x="7538" y="2713"/>
                </a:lnTo>
                <a:lnTo>
                  <a:pt x="6138" y="2713"/>
                </a:lnTo>
                <a:lnTo>
                  <a:pt x="6138" y="1538"/>
                </a:lnTo>
                <a:close/>
                <a:moveTo>
                  <a:pt x="6138" y="3813"/>
                </a:moveTo>
                <a:lnTo>
                  <a:pt x="7538" y="3813"/>
                </a:lnTo>
                <a:lnTo>
                  <a:pt x="7538" y="4988"/>
                </a:lnTo>
                <a:lnTo>
                  <a:pt x="6138" y="4988"/>
                </a:lnTo>
                <a:lnTo>
                  <a:pt x="6138" y="3813"/>
                </a:lnTo>
                <a:close/>
                <a:moveTo>
                  <a:pt x="6138" y="6088"/>
                </a:moveTo>
                <a:lnTo>
                  <a:pt x="7538" y="6088"/>
                </a:lnTo>
                <a:lnTo>
                  <a:pt x="7538" y="7263"/>
                </a:lnTo>
                <a:lnTo>
                  <a:pt x="6138" y="7263"/>
                </a:lnTo>
                <a:lnTo>
                  <a:pt x="6138" y="6088"/>
                </a:lnTo>
                <a:close/>
                <a:moveTo>
                  <a:pt x="6138" y="8363"/>
                </a:moveTo>
                <a:lnTo>
                  <a:pt x="7538" y="8363"/>
                </a:lnTo>
                <a:lnTo>
                  <a:pt x="7538" y="9538"/>
                </a:lnTo>
                <a:lnTo>
                  <a:pt x="6138" y="9538"/>
                </a:lnTo>
                <a:lnTo>
                  <a:pt x="6138" y="8363"/>
                </a:lnTo>
                <a:close/>
                <a:moveTo>
                  <a:pt x="8438" y="1538"/>
                </a:moveTo>
                <a:lnTo>
                  <a:pt x="9838" y="1538"/>
                </a:lnTo>
                <a:lnTo>
                  <a:pt x="9838" y="2713"/>
                </a:lnTo>
                <a:lnTo>
                  <a:pt x="8438" y="2713"/>
                </a:lnTo>
                <a:lnTo>
                  <a:pt x="8438" y="1538"/>
                </a:lnTo>
                <a:close/>
                <a:moveTo>
                  <a:pt x="8438" y="3813"/>
                </a:moveTo>
                <a:lnTo>
                  <a:pt x="9838" y="3813"/>
                </a:lnTo>
                <a:lnTo>
                  <a:pt x="9838" y="4988"/>
                </a:lnTo>
                <a:lnTo>
                  <a:pt x="8438" y="4988"/>
                </a:lnTo>
                <a:lnTo>
                  <a:pt x="8438" y="3813"/>
                </a:lnTo>
                <a:close/>
                <a:moveTo>
                  <a:pt x="8438" y="6088"/>
                </a:moveTo>
                <a:lnTo>
                  <a:pt x="9838" y="6088"/>
                </a:lnTo>
                <a:lnTo>
                  <a:pt x="9838" y="7263"/>
                </a:lnTo>
                <a:lnTo>
                  <a:pt x="8438" y="7263"/>
                </a:lnTo>
                <a:lnTo>
                  <a:pt x="8438" y="6088"/>
                </a:lnTo>
                <a:close/>
                <a:moveTo>
                  <a:pt x="8438" y="8363"/>
                </a:moveTo>
                <a:lnTo>
                  <a:pt x="9838" y="8363"/>
                </a:lnTo>
                <a:lnTo>
                  <a:pt x="9838" y="9538"/>
                </a:lnTo>
                <a:lnTo>
                  <a:pt x="8438" y="9538"/>
                </a:lnTo>
                <a:lnTo>
                  <a:pt x="8438" y="8363"/>
                </a:lnTo>
                <a:close/>
              </a:path>
            </a:pathLst>
          </a:custGeom>
          <a:solidFill>
            <a:schemeClr val="accent1"/>
          </a:solidFill>
          <a:ln>
            <a:noFill/>
          </a:ln>
        </p:spPr>
        <p:style>
          <a:lnRef idx="0">
            <a:srgbClr val="FFFFFF"/>
          </a:lnRef>
          <a:fillRef idx="0">
            <a:srgbClr val="FFFFFF"/>
          </a:fillRef>
          <a:effectRef idx="0">
            <a:srgbClr val="FFFFFF"/>
          </a:effectRef>
          <a:fontRef idx="minor"/>
        </p:style>
      </p:sp>
      <p:pic>
        <p:nvPicPr>
          <p:cNvPr id="957" name="图片 48" descr="资源 4"/>
          <p:cNvPicPr/>
          <p:nvPr/>
        </p:nvPicPr>
        <p:blipFill>
          <a:blip r:embed="rId1"/>
          <a:stretch>
            <a:fillRect/>
          </a:stretch>
        </p:blipFill>
        <p:spPr>
          <a:xfrm>
            <a:off x="5644440" y="2769120"/>
            <a:ext cx="933120" cy="923400"/>
          </a:xfrm>
          <a:prstGeom prst="rect">
            <a:avLst/>
          </a:prstGeom>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title"/>
          </p:nvPr>
        </p:nvSpPr>
        <p:spPr>
          <a:xfrm>
            <a:off x="5016500" y="2466975"/>
            <a:ext cx="7175500" cy="882650"/>
          </a:xfrm>
        </p:spPr>
        <p:txBody>
          <a:bodyPr vert="horz" wrap="square" lIns="91440" tIns="45720" rIns="91440" bIns="45720" numCol="1" rtlCol="0" anchor="ctr" anchorCtr="0" compatLnSpc="1">
            <a:normAutofit/>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4800" b="1"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cs"/>
              </a:rPr>
              <a:t>零信任</a:t>
            </a:r>
            <a:r>
              <a:rPr kumimoji="0" lang="en-US" altLang="zh-CN" sz="4800" b="1"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cs"/>
              </a:rPr>
              <a:t>SDP</a:t>
            </a:r>
            <a:r>
              <a:rPr kumimoji="0" lang="zh-CN" altLang="en-US" sz="4800" b="1" i="0" u="none" strike="noStrike" kern="120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cs"/>
              </a:rPr>
              <a:t>应用场景</a:t>
            </a:r>
            <a:endParaRPr kumimoji="0" lang="zh-CN" altLang="en-US" sz="4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j-cs"/>
            </a:endParaRPr>
          </a:p>
        </p:txBody>
      </p:sp>
      <p:sp>
        <p:nvSpPr>
          <p:cNvPr id="32771" name="文本框 3"/>
          <p:cNvSpPr txBox="1"/>
          <p:nvPr/>
        </p:nvSpPr>
        <p:spPr>
          <a:xfrm>
            <a:off x="3070225" y="3046413"/>
            <a:ext cx="1963738" cy="82994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en-US" altLang="zh-CN" sz="2400" dirty="0">
                <a:solidFill>
                  <a:schemeClr val="bg1"/>
                </a:solidFill>
                <a:ea typeface="微软雅黑" panose="020B0503020204020204" pitchFamily="34" charset="-122"/>
                <a:sym typeface="Calibri" panose="020F0502020204030204" pitchFamily="34" charset="0"/>
              </a:rPr>
              <a:t>PART</a:t>
            </a:r>
            <a:endParaRPr lang="en-US" altLang="zh-CN" sz="2400" dirty="0">
              <a:solidFill>
                <a:schemeClr val="bg1"/>
              </a:solidFill>
              <a:ea typeface="微软雅黑" panose="020B0503020204020204" pitchFamily="34" charset="-122"/>
              <a:sym typeface="Calibri" panose="020F0502020204030204" pitchFamily="34" charset="0"/>
            </a:endParaRPr>
          </a:p>
          <a:p>
            <a:pPr marL="0" lvl="0" indent="0" algn="ctr" eaLnBrk="1" hangingPunct="1">
              <a:lnSpc>
                <a:spcPct val="100000"/>
              </a:lnSpc>
              <a:spcBef>
                <a:spcPct val="0"/>
              </a:spcBef>
              <a:buFontTx/>
              <a:buNone/>
            </a:pPr>
            <a:r>
              <a:rPr lang="en-US" altLang="zh-CN" sz="2400" dirty="0">
                <a:solidFill>
                  <a:schemeClr val="bg1"/>
                </a:solidFill>
                <a:ea typeface="微软雅黑" panose="020B0503020204020204" pitchFamily="34" charset="-122"/>
                <a:sym typeface="Calibri" panose="020F0502020204030204" pitchFamily="34" charset="0"/>
              </a:rPr>
              <a:t>08</a:t>
            </a:r>
            <a:endParaRPr lang="zh-CN" altLang="en-US" sz="2400" dirty="0">
              <a:solidFill>
                <a:schemeClr val="bg1"/>
              </a:solidFill>
              <a:ea typeface="微软雅黑" panose="020B0503020204020204" pitchFamily="34" charset="-122"/>
              <a:sym typeface="Calibri" panose="020F0502020204030204" pitchFamily="34" charset="0"/>
            </a:endParaRPr>
          </a:p>
        </p:txBody>
      </p:sp>
      <p:sp>
        <p:nvSpPr>
          <p:cNvPr id="32772" name="文本框 7"/>
          <p:cNvSpPr txBox="1"/>
          <p:nvPr/>
        </p:nvSpPr>
        <p:spPr>
          <a:xfrm>
            <a:off x="8029575" y="3505200"/>
            <a:ext cx="1339850"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600" dirty="0">
                <a:solidFill>
                  <a:srgbClr val="0070C0"/>
                </a:solidFill>
                <a:ea typeface="微软雅黑" panose="020B0503020204020204" pitchFamily="34" charset="-122"/>
                <a:sym typeface="Calibri" panose="020F0502020204030204" pitchFamily="34" charset="0"/>
              </a:rPr>
              <a:t>安全办公</a:t>
            </a:r>
            <a:endParaRPr lang="zh-CN" altLang="en-US" sz="1600" dirty="0">
              <a:solidFill>
                <a:srgbClr val="0070C0"/>
              </a:solidFill>
              <a:ea typeface="微软雅黑" panose="020B0503020204020204" pitchFamily="34" charset="-122"/>
              <a:sym typeface="Calibri" panose="020F0502020204030204" pitchFamily="34" charset="0"/>
            </a:endParaRPr>
          </a:p>
        </p:txBody>
      </p:sp>
      <p:sp>
        <p:nvSpPr>
          <p:cNvPr id="32773" name="文本框 9"/>
          <p:cNvSpPr txBox="1"/>
          <p:nvPr/>
        </p:nvSpPr>
        <p:spPr>
          <a:xfrm>
            <a:off x="6588125" y="3505200"/>
            <a:ext cx="1339850"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600" dirty="0">
                <a:solidFill>
                  <a:srgbClr val="0070C0"/>
                </a:solidFill>
                <a:ea typeface="微软雅黑" panose="020B0503020204020204" pitchFamily="34" charset="-122"/>
                <a:sym typeface="Calibri" panose="020F0502020204030204" pitchFamily="34" charset="0"/>
              </a:rPr>
              <a:t>远程办公</a:t>
            </a:r>
            <a:endParaRPr lang="zh-CN" altLang="en-US" sz="1600" dirty="0">
              <a:solidFill>
                <a:srgbClr val="0070C0"/>
              </a:solidFill>
              <a:ea typeface="微软雅黑" panose="020B0503020204020204" pitchFamily="34" charset="-122"/>
              <a:sym typeface="Calibri" panose="020F0502020204030204" pitchFamily="34" charset="0"/>
            </a:endParaRPr>
          </a:p>
        </p:txBody>
      </p:sp>
      <p:sp>
        <p:nvSpPr>
          <p:cNvPr id="32774" name="文本框 10"/>
          <p:cNvSpPr txBox="1"/>
          <p:nvPr/>
        </p:nvSpPr>
        <p:spPr>
          <a:xfrm>
            <a:off x="9472613" y="3505200"/>
            <a:ext cx="1339850" cy="3381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600" dirty="0">
                <a:solidFill>
                  <a:srgbClr val="0070C0"/>
                </a:solidFill>
                <a:ea typeface="微软雅黑" panose="020B0503020204020204" pitchFamily="34" charset="-122"/>
                <a:sym typeface="Calibri" panose="020F0502020204030204" pitchFamily="34" charset="0"/>
              </a:rPr>
              <a:t>护网行动</a:t>
            </a:r>
            <a:endParaRPr lang="zh-CN" altLang="en-US" sz="1600" dirty="0">
              <a:solidFill>
                <a:srgbClr val="0070C0"/>
              </a:solidFill>
              <a:ea typeface="微软雅黑" panose="020B0503020204020204" pitchFamily="34" charset="-122"/>
              <a:sym typeface="Calibri" panose="020F050202020403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标题 1"/>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远程办公</a:t>
            </a:r>
            <a:r>
              <a:rPr lang="en-US" altLang="zh-CN" kern="1200" dirty="0">
                <a:solidFill>
                  <a:srgbClr val="026EBE"/>
                </a:solidFill>
                <a:latin typeface="微软雅黑" panose="020B0503020204020204" pitchFamily="34" charset="-122"/>
                <a:ea typeface="微软雅黑" panose="020B0503020204020204" pitchFamily="34" charset="-122"/>
                <a:cs typeface="+mj-cs"/>
              </a:rPr>
              <a:t>——</a:t>
            </a:r>
            <a:r>
              <a:rPr lang="en-US" altLang="zh-CN" sz="2800" kern="1200" dirty="0">
                <a:solidFill>
                  <a:srgbClr val="026EBE"/>
                </a:solidFill>
                <a:latin typeface="微软雅黑" panose="020B0503020204020204" pitchFamily="34" charset="-122"/>
                <a:ea typeface="微软雅黑" panose="020B0503020204020204" pitchFamily="34" charset="-122"/>
                <a:cs typeface="+mj-cs"/>
              </a:rPr>
              <a:t>SDP</a:t>
            </a:r>
            <a:r>
              <a:rPr lang="zh-CN" altLang="en-US" sz="2800" kern="1200" dirty="0">
                <a:solidFill>
                  <a:srgbClr val="026EBE"/>
                </a:solidFill>
                <a:latin typeface="微软雅黑" panose="020B0503020204020204" pitchFamily="34" charset="-122"/>
                <a:ea typeface="微软雅黑" panose="020B0503020204020204" pitchFamily="34" charset="-122"/>
                <a:cs typeface="+mj-cs"/>
              </a:rPr>
              <a:t>完美替换</a:t>
            </a:r>
            <a:r>
              <a:rPr lang="en-US" altLang="zh-CN" sz="2800" kern="1200" dirty="0">
                <a:solidFill>
                  <a:srgbClr val="026EBE"/>
                </a:solidFill>
                <a:latin typeface="微软雅黑" panose="020B0503020204020204" pitchFamily="34" charset="-122"/>
                <a:ea typeface="微软雅黑" panose="020B0503020204020204" pitchFamily="34" charset="-122"/>
                <a:cs typeface="+mj-cs"/>
              </a:rPr>
              <a:t>VPN</a:t>
            </a:r>
            <a:endParaRPr lang="zh-CN" altLang="en-US" sz="2800"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4" name="矩形 3"/>
          <p:cNvSpPr/>
          <p:nvPr/>
        </p:nvSpPr>
        <p:spPr>
          <a:xfrm>
            <a:off x="6027738" y="1730375"/>
            <a:ext cx="2139950" cy="4552950"/>
          </a:xfrm>
          <a:prstGeom prst="rect">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6251575" y="3751263"/>
            <a:ext cx="1817688" cy="22748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517525" y="1730375"/>
            <a:ext cx="3932238" cy="4552950"/>
          </a:xfrm>
          <a:prstGeom prst="rect">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矩形 6"/>
          <p:cNvSpPr/>
          <p:nvPr/>
        </p:nvSpPr>
        <p:spPr>
          <a:xfrm>
            <a:off x="4445000" y="1730375"/>
            <a:ext cx="1604963" cy="4552950"/>
          </a:xfrm>
          <a:prstGeom prst="rec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6251575" y="1951038"/>
            <a:ext cx="1817688" cy="1582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768600" y="2740025"/>
            <a:ext cx="1355725" cy="698500"/>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a:off x="1406525" y="2740025"/>
            <a:ext cx="998538" cy="698500"/>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1" name="肘形连接符 10"/>
          <p:cNvCxnSpPr>
            <a:stCxn id="9" idx="2"/>
          </p:cNvCxnSpPr>
          <p:nvPr/>
        </p:nvCxnSpPr>
        <p:spPr>
          <a:xfrm rot="16200000" flipH="1">
            <a:off x="3629819" y="3255169"/>
            <a:ext cx="517525" cy="88423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17525" y="1319213"/>
            <a:ext cx="3927475" cy="406400"/>
          </a:xfrm>
          <a:prstGeom prst="rect">
            <a:avLst/>
          </a:prstGeom>
          <a:solidFill>
            <a:schemeClr val="accent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应用可控</a:t>
            </a:r>
            <a:endPar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4445000" y="1323975"/>
            <a:ext cx="1600200" cy="400050"/>
          </a:xfrm>
          <a:prstGeom prst="rect">
            <a:avLst/>
          </a:prstGeom>
          <a:solidFill>
            <a:schemeClr val="accent3">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通道可靠</a:t>
            </a:r>
            <a:endPar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6045200" y="1322388"/>
            <a:ext cx="2124075" cy="407988"/>
          </a:xfrm>
          <a:prstGeom prst="rect">
            <a:avLst/>
          </a:prstGeom>
          <a:solidFill>
            <a:schemeClr val="accent1">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接入可信</a:t>
            </a:r>
            <a:endParaRPr kumimoji="0" lang="zh-CN" altLang="en-US" sz="14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5" name="圆柱形 14"/>
          <p:cNvSpPr/>
          <p:nvPr/>
        </p:nvSpPr>
        <p:spPr>
          <a:xfrm rot="16200000">
            <a:off x="5198269" y="3266281"/>
            <a:ext cx="295275" cy="1373188"/>
          </a:xfrm>
          <a:prstGeom prst="can">
            <a:avLst>
              <a:gd name="adj" fmla="val 4605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3807" name="文本框 99"/>
          <p:cNvSpPr txBox="1"/>
          <p:nvPr/>
        </p:nvSpPr>
        <p:spPr>
          <a:xfrm>
            <a:off x="4578350" y="3225800"/>
            <a:ext cx="1463675" cy="60007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rPr>
              <a:t>单包认证，</a:t>
            </a:r>
            <a:endParaRPr lang="en-US" altLang="zh-CN" sz="1100" b="1" dirty="0">
              <a:solidFill>
                <a:srgbClr val="C00000"/>
              </a:solidFill>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rPr>
              <a:t>端口动态开启</a:t>
            </a:r>
            <a:endParaRPr lang="zh-CN" altLang="en-US" sz="1100" b="1" dirty="0">
              <a:solidFill>
                <a:srgbClr val="C00000"/>
              </a:solidFill>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rPr>
              <a:t>支持国密</a:t>
            </a:r>
            <a:endParaRPr lang="zh-CN" altLang="en-US" sz="1100" b="1" dirty="0">
              <a:solidFill>
                <a:srgbClr val="C00000"/>
              </a:solidFill>
              <a:latin typeface="微软雅黑" panose="020B0503020204020204" pitchFamily="34" charset="-122"/>
              <a:ea typeface="微软雅黑" panose="020B0503020204020204" pitchFamily="34" charset="-122"/>
            </a:endParaRPr>
          </a:p>
        </p:txBody>
      </p:sp>
      <p:pic>
        <p:nvPicPr>
          <p:cNvPr id="33808" name="图片 100"/>
          <p:cNvPicPr>
            <a:picLocks noChangeAspect="1"/>
          </p:cNvPicPr>
          <p:nvPr/>
        </p:nvPicPr>
        <p:blipFill>
          <a:blip r:embed="rId1"/>
          <a:stretch>
            <a:fillRect/>
          </a:stretch>
        </p:blipFill>
        <p:spPr>
          <a:xfrm>
            <a:off x="4794250" y="3846513"/>
            <a:ext cx="212725" cy="212725"/>
          </a:xfrm>
          <a:prstGeom prst="rect">
            <a:avLst/>
          </a:prstGeom>
          <a:noFill/>
          <a:ln w="9525">
            <a:noFill/>
          </a:ln>
        </p:spPr>
      </p:pic>
      <p:pic>
        <p:nvPicPr>
          <p:cNvPr id="33809" name="图片 101"/>
          <p:cNvPicPr>
            <a:picLocks noChangeAspect="1"/>
          </p:cNvPicPr>
          <p:nvPr/>
        </p:nvPicPr>
        <p:blipFill>
          <a:blip r:embed="rId1"/>
          <a:stretch>
            <a:fillRect/>
          </a:stretch>
        </p:blipFill>
        <p:spPr>
          <a:xfrm>
            <a:off x="5722938" y="3840163"/>
            <a:ext cx="212725" cy="212725"/>
          </a:xfrm>
          <a:prstGeom prst="rect">
            <a:avLst/>
          </a:prstGeom>
          <a:noFill/>
          <a:ln w="9525">
            <a:noFill/>
          </a:ln>
        </p:spPr>
      </p:pic>
      <p:sp>
        <p:nvSpPr>
          <p:cNvPr id="19" name="矩形标注 18"/>
          <p:cNvSpPr/>
          <p:nvPr/>
        </p:nvSpPr>
        <p:spPr>
          <a:xfrm>
            <a:off x="4241800" y="6026150"/>
            <a:ext cx="1082675" cy="261938"/>
          </a:xfrm>
          <a:prstGeom prst="wedgeRectCallout">
            <a:avLst>
              <a:gd name="adj1" fmla="val -30890"/>
              <a:gd name="adj2" fmla="val -14758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网络边界</a:t>
            </a:r>
            <a:endPar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3811" name="矩形 104"/>
          <p:cNvSpPr/>
          <p:nvPr/>
        </p:nvSpPr>
        <p:spPr>
          <a:xfrm>
            <a:off x="3209925" y="1933575"/>
            <a:ext cx="1189038" cy="4318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最小权限控制</a:t>
            </a:r>
            <a:endParaRPr lang="en-US" altLang="zh-CN" sz="1100" b="1" dirty="0">
              <a:solidFill>
                <a:srgbClr val="C00000"/>
              </a:solidFill>
              <a:latin typeface="微软雅黑" panose="020B0503020204020204" pitchFamily="34" charset="-122"/>
              <a:ea typeface="微软雅黑" panose="020B0503020204020204" pitchFamily="34" charset="-122"/>
              <a:sym typeface="+mn-lt"/>
            </a:endParaRPr>
          </a:p>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动态权限管理</a:t>
            </a:r>
            <a:endParaRPr lang="en-US" altLang="zh-CN" sz="1100" b="1" dirty="0">
              <a:solidFill>
                <a:srgbClr val="C00000"/>
              </a:solidFill>
              <a:latin typeface="微软雅黑" panose="020B0503020204020204" pitchFamily="34" charset="-122"/>
              <a:ea typeface="微软雅黑" panose="020B0503020204020204" pitchFamily="34" charset="-122"/>
              <a:sym typeface="+mn-lt"/>
            </a:endParaRPr>
          </a:p>
        </p:txBody>
      </p:sp>
      <p:sp>
        <p:nvSpPr>
          <p:cNvPr id="33812" name="矩形 105"/>
          <p:cNvSpPr/>
          <p:nvPr/>
        </p:nvSpPr>
        <p:spPr>
          <a:xfrm>
            <a:off x="1524000" y="2155825"/>
            <a:ext cx="1189038" cy="4318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业务隐身</a:t>
            </a:r>
            <a:endParaRPr lang="zh-CN" altLang="en-US" sz="1100" b="1" dirty="0">
              <a:solidFill>
                <a:srgbClr val="C00000"/>
              </a:solidFill>
              <a:latin typeface="微软雅黑" panose="020B0503020204020204" pitchFamily="34" charset="-122"/>
              <a:ea typeface="微软雅黑" panose="020B0503020204020204" pitchFamily="34" charset="-122"/>
              <a:sym typeface="+mn-lt"/>
            </a:endParaRPr>
          </a:p>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安全发布</a:t>
            </a:r>
            <a:endParaRPr lang="zh-CN" altLang="en-US" sz="1100" b="1" dirty="0">
              <a:solidFill>
                <a:srgbClr val="C00000"/>
              </a:solidFill>
              <a:latin typeface="微软雅黑" panose="020B0503020204020204" pitchFamily="34" charset="-122"/>
              <a:ea typeface="微软雅黑" panose="020B0503020204020204" pitchFamily="34" charset="-122"/>
              <a:sym typeface="+mn-lt"/>
            </a:endParaRPr>
          </a:p>
        </p:txBody>
      </p:sp>
      <p:pic>
        <p:nvPicPr>
          <p:cNvPr id="33813" name="图片 106"/>
          <p:cNvPicPr>
            <a:picLocks noChangeAspect="1"/>
          </p:cNvPicPr>
          <p:nvPr/>
        </p:nvPicPr>
        <p:blipFill>
          <a:blip r:embed="rId2"/>
          <a:stretch>
            <a:fillRect/>
          </a:stretch>
        </p:blipFill>
        <p:spPr>
          <a:xfrm>
            <a:off x="4144963" y="3571875"/>
            <a:ext cx="611187" cy="612775"/>
          </a:xfrm>
          <a:prstGeom prst="rect">
            <a:avLst/>
          </a:prstGeom>
          <a:noFill/>
          <a:ln w="9525">
            <a:noFill/>
          </a:ln>
        </p:spPr>
      </p:pic>
      <p:pic>
        <p:nvPicPr>
          <p:cNvPr id="33814" name="图片 111"/>
          <p:cNvPicPr>
            <a:picLocks noChangeAspect="1"/>
          </p:cNvPicPr>
          <p:nvPr/>
        </p:nvPicPr>
        <p:blipFill>
          <a:blip r:embed="rId3"/>
          <a:stretch>
            <a:fillRect/>
          </a:stretch>
        </p:blipFill>
        <p:spPr>
          <a:xfrm>
            <a:off x="5019675" y="4618038"/>
            <a:ext cx="433388" cy="433387"/>
          </a:xfrm>
          <a:prstGeom prst="rect">
            <a:avLst/>
          </a:prstGeom>
          <a:noFill/>
          <a:ln w="9525">
            <a:noFill/>
          </a:ln>
        </p:spPr>
      </p:pic>
      <p:pic>
        <p:nvPicPr>
          <p:cNvPr id="33815" name="图片 123"/>
          <p:cNvPicPr>
            <a:picLocks noChangeAspect="1"/>
          </p:cNvPicPr>
          <p:nvPr/>
        </p:nvPicPr>
        <p:blipFill>
          <a:blip r:embed="rId4"/>
          <a:stretch>
            <a:fillRect/>
          </a:stretch>
        </p:blipFill>
        <p:spPr>
          <a:xfrm>
            <a:off x="666750" y="2454275"/>
            <a:ext cx="593725" cy="593725"/>
          </a:xfrm>
          <a:prstGeom prst="rect">
            <a:avLst/>
          </a:prstGeom>
          <a:noFill/>
          <a:ln w="9525">
            <a:noFill/>
          </a:ln>
        </p:spPr>
      </p:pic>
      <p:sp>
        <p:nvSpPr>
          <p:cNvPr id="33816" name="文本框 125"/>
          <p:cNvSpPr txBox="1"/>
          <p:nvPr/>
        </p:nvSpPr>
        <p:spPr>
          <a:xfrm>
            <a:off x="615950" y="3040063"/>
            <a:ext cx="682625" cy="4318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业务</a:t>
            </a:r>
            <a:endParaRPr lang="en-US" altLang="zh-CN" sz="1100"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应用</a:t>
            </a:r>
            <a:endParaRPr lang="en-US" altLang="zh-CN" sz="1100" dirty="0">
              <a:latin typeface="微软雅黑" panose="020B0503020204020204" pitchFamily="34" charset="-122"/>
              <a:ea typeface="微软雅黑" panose="020B0503020204020204" pitchFamily="34" charset="-122"/>
            </a:endParaRPr>
          </a:p>
        </p:txBody>
      </p:sp>
      <p:sp>
        <p:nvSpPr>
          <p:cNvPr id="28" name="矩形 27"/>
          <p:cNvSpPr/>
          <p:nvPr/>
        </p:nvSpPr>
        <p:spPr>
          <a:xfrm>
            <a:off x="666750" y="2143125"/>
            <a:ext cx="1903413" cy="152400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3818" name="图片 128" descr="云_l"/>
          <p:cNvPicPr>
            <a:picLocks noChangeAspect="1"/>
          </p:cNvPicPr>
          <p:nvPr/>
        </p:nvPicPr>
        <p:blipFill>
          <a:blip r:embed="rId5"/>
          <a:stretch>
            <a:fillRect/>
          </a:stretch>
        </p:blipFill>
        <p:spPr>
          <a:xfrm>
            <a:off x="809625" y="1724025"/>
            <a:ext cx="519113" cy="517525"/>
          </a:xfrm>
          <a:prstGeom prst="rect">
            <a:avLst/>
          </a:prstGeom>
          <a:noFill/>
          <a:ln w="9525">
            <a:noFill/>
          </a:ln>
        </p:spPr>
      </p:pic>
      <p:sp>
        <p:nvSpPr>
          <p:cNvPr id="33819" name="文本框 129"/>
          <p:cNvSpPr txBox="1"/>
          <p:nvPr/>
        </p:nvSpPr>
        <p:spPr>
          <a:xfrm>
            <a:off x="1020763" y="1909763"/>
            <a:ext cx="1144587" cy="2619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云上应用</a:t>
            </a:r>
            <a:endParaRPr lang="en-US" altLang="zh-CN" sz="1100" dirty="0">
              <a:latin typeface="微软雅黑" panose="020B0503020204020204" pitchFamily="34" charset="-122"/>
              <a:ea typeface="微软雅黑" panose="020B0503020204020204" pitchFamily="34" charset="-122"/>
            </a:endParaRPr>
          </a:p>
        </p:txBody>
      </p:sp>
      <p:sp>
        <p:nvSpPr>
          <p:cNvPr id="31" name="矩形 30"/>
          <p:cNvSpPr/>
          <p:nvPr/>
        </p:nvSpPr>
        <p:spPr>
          <a:xfrm>
            <a:off x="1422400" y="4813300"/>
            <a:ext cx="998538" cy="696913"/>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3821" name="图片 135"/>
          <p:cNvPicPr>
            <a:picLocks noChangeAspect="1"/>
          </p:cNvPicPr>
          <p:nvPr/>
        </p:nvPicPr>
        <p:blipFill>
          <a:blip r:embed="rId4"/>
          <a:stretch>
            <a:fillRect/>
          </a:stretch>
        </p:blipFill>
        <p:spPr>
          <a:xfrm>
            <a:off x="682625" y="4525963"/>
            <a:ext cx="593725" cy="593725"/>
          </a:xfrm>
          <a:prstGeom prst="rect">
            <a:avLst/>
          </a:prstGeom>
          <a:noFill/>
          <a:ln w="9525">
            <a:noFill/>
          </a:ln>
        </p:spPr>
      </p:pic>
      <p:sp>
        <p:nvSpPr>
          <p:cNvPr id="33822" name="文本框 137"/>
          <p:cNvSpPr txBox="1"/>
          <p:nvPr/>
        </p:nvSpPr>
        <p:spPr>
          <a:xfrm>
            <a:off x="631825" y="5113338"/>
            <a:ext cx="684213" cy="4302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业务</a:t>
            </a:r>
            <a:endParaRPr lang="en-US" altLang="zh-CN" sz="1100"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应用</a:t>
            </a:r>
            <a:endParaRPr lang="en-US" altLang="zh-CN" sz="1100" dirty="0">
              <a:latin typeface="微软雅黑" panose="020B0503020204020204" pitchFamily="34" charset="-122"/>
              <a:ea typeface="微软雅黑" panose="020B0503020204020204" pitchFamily="34" charset="-122"/>
            </a:endParaRPr>
          </a:p>
        </p:txBody>
      </p:sp>
      <p:sp>
        <p:nvSpPr>
          <p:cNvPr id="36" name="矩形 35"/>
          <p:cNvSpPr/>
          <p:nvPr/>
        </p:nvSpPr>
        <p:spPr>
          <a:xfrm>
            <a:off x="682625" y="4214813"/>
            <a:ext cx="1903413" cy="152400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3824" name="文本框 141"/>
          <p:cNvSpPr txBox="1"/>
          <p:nvPr/>
        </p:nvSpPr>
        <p:spPr>
          <a:xfrm>
            <a:off x="1036638" y="3983038"/>
            <a:ext cx="1144587" cy="2603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数据中心</a:t>
            </a:r>
            <a:endParaRPr lang="en-US" altLang="zh-CN" sz="1100" dirty="0">
              <a:latin typeface="微软雅黑" panose="020B0503020204020204" pitchFamily="34" charset="-122"/>
              <a:ea typeface="微软雅黑" panose="020B0503020204020204" pitchFamily="34" charset="-122"/>
            </a:endParaRPr>
          </a:p>
        </p:txBody>
      </p:sp>
      <p:pic>
        <p:nvPicPr>
          <p:cNvPr id="33825" name="图片 144" descr="009房子-3"/>
          <p:cNvPicPr>
            <a:picLocks noChangeAspect="1"/>
          </p:cNvPicPr>
          <p:nvPr/>
        </p:nvPicPr>
        <p:blipFill>
          <a:blip r:embed="rId6"/>
          <a:stretch>
            <a:fillRect/>
          </a:stretch>
        </p:blipFill>
        <p:spPr>
          <a:xfrm>
            <a:off x="863600" y="3867150"/>
            <a:ext cx="387350" cy="385763"/>
          </a:xfrm>
          <a:prstGeom prst="rect">
            <a:avLst/>
          </a:prstGeom>
          <a:noFill/>
          <a:ln w="9525">
            <a:noFill/>
          </a:ln>
        </p:spPr>
      </p:pic>
      <p:cxnSp>
        <p:nvCxnSpPr>
          <p:cNvPr id="39" name="肘形连接符 38"/>
          <p:cNvCxnSpPr>
            <a:stCxn id="10" idx="3"/>
            <a:endCxn id="31" idx="3"/>
          </p:cNvCxnSpPr>
          <p:nvPr/>
        </p:nvCxnSpPr>
        <p:spPr>
          <a:xfrm>
            <a:off x="2405063" y="3089275"/>
            <a:ext cx="15875" cy="2071688"/>
          </a:xfrm>
          <a:prstGeom prst="bentConnector3">
            <a:avLst>
              <a:gd name="adj1" fmla="val 1515305"/>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10" idx="3"/>
            <a:endCxn id="31" idx="3"/>
          </p:cNvCxnSpPr>
          <p:nvPr/>
        </p:nvCxnSpPr>
        <p:spPr>
          <a:xfrm flipH="1">
            <a:off x="2649538" y="3952875"/>
            <a:ext cx="1042988" cy="0"/>
          </a:xfrm>
          <a:prstGeom prst="line">
            <a:avLst/>
          </a:prstGeom>
        </p:spPr>
        <p:style>
          <a:lnRef idx="1">
            <a:schemeClr val="accent1"/>
          </a:lnRef>
          <a:fillRef idx="0">
            <a:schemeClr val="accent1"/>
          </a:fillRef>
          <a:effectRef idx="0">
            <a:schemeClr val="accent1"/>
          </a:effectRef>
          <a:fontRef idx="minor">
            <a:schemeClr val="tx1"/>
          </a:fontRef>
        </p:style>
      </p:cxnSp>
      <p:sp>
        <p:nvSpPr>
          <p:cNvPr id="33828" name="矩形 159"/>
          <p:cNvSpPr/>
          <p:nvPr/>
        </p:nvSpPr>
        <p:spPr>
          <a:xfrm>
            <a:off x="1566863" y="4235450"/>
            <a:ext cx="1190625" cy="4302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集群部署</a:t>
            </a:r>
            <a:endParaRPr lang="en-US" altLang="zh-CN" sz="1100" b="1" dirty="0">
              <a:solidFill>
                <a:srgbClr val="C00000"/>
              </a:solidFill>
              <a:latin typeface="微软雅黑" panose="020B0503020204020204" pitchFamily="34" charset="-122"/>
              <a:ea typeface="微软雅黑" panose="020B0503020204020204" pitchFamily="34" charset="-122"/>
              <a:sym typeface="+mn-lt"/>
            </a:endParaRPr>
          </a:p>
          <a:p>
            <a:pPr marL="0" lvl="0" indent="0" algn="ctr" eaLnBrk="1" hangingPunct="1">
              <a:lnSpc>
                <a:spcPct val="100000"/>
              </a:lnSpc>
              <a:spcBef>
                <a:spcPct val="0"/>
              </a:spcBef>
              <a:buFontTx/>
              <a:buNone/>
            </a:pPr>
            <a:r>
              <a:rPr lang="zh-CN" altLang="en-US" sz="1100" b="1" dirty="0">
                <a:solidFill>
                  <a:srgbClr val="C00000"/>
                </a:solidFill>
                <a:latin typeface="微软雅黑" panose="020B0503020204020204" pitchFamily="34" charset="-122"/>
                <a:ea typeface="微软雅黑" panose="020B0503020204020204" pitchFamily="34" charset="-122"/>
                <a:sym typeface="+mn-lt"/>
              </a:rPr>
              <a:t>弹性扩容</a:t>
            </a:r>
            <a:endParaRPr lang="zh-CN" altLang="en-US" sz="1100" b="1" dirty="0">
              <a:solidFill>
                <a:srgbClr val="C00000"/>
              </a:solidFill>
              <a:latin typeface="微软雅黑" panose="020B0503020204020204" pitchFamily="34" charset="-122"/>
              <a:ea typeface="微软雅黑" panose="020B0503020204020204" pitchFamily="34" charset="-122"/>
              <a:sym typeface="+mn-lt"/>
            </a:endParaRPr>
          </a:p>
        </p:txBody>
      </p:sp>
      <p:pic>
        <p:nvPicPr>
          <p:cNvPr id="33829" name="图片 25" descr="细线条2_安界"/>
          <p:cNvPicPr>
            <a:picLocks noChangeAspect="1"/>
          </p:cNvPicPr>
          <p:nvPr/>
        </p:nvPicPr>
        <p:blipFill>
          <a:blip r:embed="rId7"/>
          <a:stretch>
            <a:fillRect/>
          </a:stretch>
        </p:blipFill>
        <p:spPr>
          <a:xfrm>
            <a:off x="1339850" y="2895600"/>
            <a:ext cx="550863" cy="514350"/>
          </a:xfrm>
          <a:prstGeom prst="rect">
            <a:avLst/>
          </a:prstGeom>
          <a:noFill/>
          <a:ln w="9525">
            <a:noFill/>
          </a:ln>
        </p:spPr>
      </p:pic>
      <p:pic>
        <p:nvPicPr>
          <p:cNvPr id="33830" name="图片 130" descr="细线条2_安界"/>
          <p:cNvPicPr>
            <a:picLocks noChangeAspect="1"/>
          </p:cNvPicPr>
          <p:nvPr/>
        </p:nvPicPr>
        <p:blipFill>
          <a:blip r:embed="rId7"/>
          <a:stretch>
            <a:fillRect/>
          </a:stretch>
        </p:blipFill>
        <p:spPr>
          <a:xfrm>
            <a:off x="1660525" y="2898775"/>
            <a:ext cx="550863" cy="514350"/>
          </a:xfrm>
          <a:prstGeom prst="rect">
            <a:avLst/>
          </a:prstGeom>
          <a:noFill/>
          <a:ln w="9525">
            <a:noFill/>
          </a:ln>
        </p:spPr>
      </p:pic>
      <p:sp>
        <p:nvSpPr>
          <p:cNvPr id="33831" name="矩形 131"/>
          <p:cNvSpPr/>
          <p:nvPr/>
        </p:nvSpPr>
        <p:spPr>
          <a:xfrm>
            <a:off x="1992313" y="3001963"/>
            <a:ext cx="474662" cy="2619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en-US" altLang="zh-CN" sz="1100" dirty="0">
                <a:latin typeface="微软雅黑" panose="020B0503020204020204" pitchFamily="34" charset="-122"/>
                <a:ea typeface="微软雅黑" panose="020B0503020204020204" pitchFamily="34" charset="-122"/>
                <a:sym typeface="+mn-lt"/>
              </a:rPr>
              <a:t>… …</a:t>
            </a:r>
            <a:endParaRPr lang="zh-CN" altLang="en-US" sz="1100" dirty="0">
              <a:latin typeface="微软雅黑" panose="020B0503020204020204" pitchFamily="34" charset="-122"/>
              <a:ea typeface="微软雅黑" panose="020B0503020204020204" pitchFamily="34" charset="-122"/>
              <a:sym typeface="+mn-lt"/>
            </a:endParaRPr>
          </a:p>
        </p:txBody>
      </p:sp>
      <p:pic>
        <p:nvPicPr>
          <p:cNvPr id="33832" name="图片 132" descr="细线条2_安界"/>
          <p:cNvPicPr>
            <a:picLocks noChangeAspect="1"/>
          </p:cNvPicPr>
          <p:nvPr/>
        </p:nvPicPr>
        <p:blipFill>
          <a:blip r:embed="rId7"/>
          <a:stretch>
            <a:fillRect/>
          </a:stretch>
        </p:blipFill>
        <p:spPr>
          <a:xfrm>
            <a:off x="1355725" y="4957763"/>
            <a:ext cx="550863" cy="514350"/>
          </a:xfrm>
          <a:prstGeom prst="rect">
            <a:avLst/>
          </a:prstGeom>
          <a:noFill/>
          <a:ln w="9525">
            <a:noFill/>
          </a:ln>
        </p:spPr>
      </p:pic>
      <p:pic>
        <p:nvPicPr>
          <p:cNvPr id="33833" name="图片 142" descr="细线条2_安界"/>
          <p:cNvPicPr>
            <a:picLocks noChangeAspect="1"/>
          </p:cNvPicPr>
          <p:nvPr/>
        </p:nvPicPr>
        <p:blipFill>
          <a:blip r:embed="rId7"/>
          <a:stretch>
            <a:fillRect/>
          </a:stretch>
        </p:blipFill>
        <p:spPr>
          <a:xfrm>
            <a:off x="1676400" y="4960938"/>
            <a:ext cx="550863" cy="514350"/>
          </a:xfrm>
          <a:prstGeom prst="rect">
            <a:avLst/>
          </a:prstGeom>
          <a:noFill/>
          <a:ln w="9525">
            <a:noFill/>
          </a:ln>
        </p:spPr>
      </p:pic>
      <p:sp>
        <p:nvSpPr>
          <p:cNvPr id="33834" name="矩形 143"/>
          <p:cNvSpPr/>
          <p:nvPr/>
        </p:nvSpPr>
        <p:spPr>
          <a:xfrm>
            <a:off x="2008188" y="5064125"/>
            <a:ext cx="474662" cy="2619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en-US" altLang="zh-CN" sz="1100" dirty="0">
                <a:latin typeface="微软雅黑" panose="020B0503020204020204" pitchFamily="34" charset="-122"/>
                <a:ea typeface="微软雅黑" panose="020B0503020204020204" pitchFamily="34" charset="-122"/>
                <a:sym typeface="+mn-lt"/>
              </a:rPr>
              <a:t>… …</a:t>
            </a:r>
            <a:endParaRPr lang="zh-CN" altLang="en-US" sz="1100" dirty="0">
              <a:latin typeface="微软雅黑" panose="020B0503020204020204" pitchFamily="34" charset="-122"/>
              <a:ea typeface="微软雅黑" panose="020B0503020204020204" pitchFamily="34" charset="-122"/>
              <a:sym typeface="+mn-lt"/>
            </a:endParaRPr>
          </a:p>
        </p:txBody>
      </p:sp>
      <p:pic>
        <p:nvPicPr>
          <p:cNvPr id="33835" name="图片 18" descr="资源 4"/>
          <p:cNvPicPr>
            <a:picLocks noChangeAspect="1"/>
          </p:cNvPicPr>
          <p:nvPr/>
        </p:nvPicPr>
        <p:blipFill>
          <a:blip r:embed="rId8"/>
          <a:stretch>
            <a:fillRect/>
          </a:stretch>
        </p:blipFill>
        <p:spPr>
          <a:xfrm>
            <a:off x="3506788" y="2873375"/>
            <a:ext cx="500062" cy="495300"/>
          </a:xfrm>
          <a:prstGeom prst="rect">
            <a:avLst/>
          </a:prstGeom>
          <a:noFill/>
          <a:ln w="9525">
            <a:noFill/>
          </a:ln>
        </p:spPr>
      </p:pic>
      <p:pic>
        <p:nvPicPr>
          <p:cNvPr id="33836" name="图片 19" descr="资源 4"/>
          <p:cNvPicPr>
            <a:picLocks noChangeAspect="1"/>
          </p:cNvPicPr>
          <p:nvPr/>
        </p:nvPicPr>
        <p:blipFill>
          <a:blip r:embed="rId8"/>
          <a:stretch>
            <a:fillRect/>
          </a:stretch>
        </p:blipFill>
        <p:spPr>
          <a:xfrm>
            <a:off x="2870200" y="2873375"/>
            <a:ext cx="500063" cy="495300"/>
          </a:xfrm>
          <a:prstGeom prst="rect">
            <a:avLst/>
          </a:prstGeom>
          <a:noFill/>
          <a:ln w="9525">
            <a:noFill/>
          </a:ln>
        </p:spPr>
      </p:pic>
      <p:sp>
        <p:nvSpPr>
          <p:cNvPr id="33837" name="文本框 20"/>
          <p:cNvSpPr txBox="1"/>
          <p:nvPr/>
        </p:nvSpPr>
        <p:spPr>
          <a:xfrm>
            <a:off x="3119438" y="2330450"/>
            <a:ext cx="742950" cy="4318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b="1" dirty="0">
                <a:latin typeface="微软雅黑" panose="020B0503020204020204" pitchFamily="34" charset="-122"/>
                <a:ea typeface="微软雅黑" panose="020B0503020204020204" pitchFamily="34" charset="-122"/>
              </a:rPr>
              <a:t>安枢</a:t>
            </a:r>
            <a:endParaRPr lang="en-US" altLang="zh-CN" sz="1100" b="1"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b="1" dirty="0">
                <a:latin typeface="微软雅黑" panose="020B0503020204020204" pitchFamily="34" charset="-122"/>
                <a:ea typeface="微软雅黑" panose="020B0503020204020204" pitchFamily="34" charset="-122"/>
              </a:rPr>
              <a:t>控制中心</a:t>
            </a:r>
            <a:endParaRPr lang="zh-CN" altLang="en-US" sz="1100" b="1" dirty="0">
              <a:latin typeface="微软雅黑" panose="020B0503020204020204" pitchFamily="34" charset="-122"/>
              <a:ea typeface="微软雅黑" panose="020B0503020204020204" pitchFamily="34" charset="-122"/>
            </a:endParaRPr>
          </a:p>
        </p:txBody>
      </p:sp>
      <p:sp>
        <p:nvSpPr>
          <p:cNvPr id="33838" name="文本框 26"/>
          <p:cNvSpPr txBox="1"/>
          <p:nvPr/>
        </p:nvSpPr>
        <p:spPr>
          <a:xfrm>
            <a:off x="1544638" y="2517775"/>
            <a:ext cx="747712" cy="42989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endParaRPr lang="zh-CN" altLang="en-US" sz="1100" b="1"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endParaRPr lang="en-US" altLang="zh-CN" sz="1100" b="1"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b="1" dirty="0">
                <a:latin typeface="微软雅黑" panose="020B0503020204020204" pitchFamily="34" charset="-122"/>
                <a:ea typeface="微软雅黑" panose="020B0503020204020204" pitchFamily="34" charset="-122"/>
              </a:rPr>
              <a:t>应用网关</a:t>
            </a:r>
            <a:endParaRPr lang="zh-CN" altLang="en-US" sz="1100" b="1" dirty="0">
              <a:latin typeface="微软雅黑" panose="020B0503020204020204" pitchFamily="34" charset="-122"/>
              <a:ea typeface="微软雅黑" panose="020B0503020204020204" pitchFamily="34" charset="-122"/>
            </a:endParaRPr>
          </a:p>
        </p:txBody>
      </p:sp>
      <p:sp>
        <p:nvSpPr>
          <p:cNvPr id="33839" name="文本框 145"/>
          <p:cNvSpPr txBox="1"/>
          <p:nvPr/>
        </p:nvSpPr>
        <p:spPr>
          <a:xfrm>
            <a:off x="1560513" y="4608513"/>
            <a:ext cx="747712" cy="42989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endParaRPr lang="zh-CN" altLang="en-US" sz="1100" b="1"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endParaRPr lang="en-US" altLang="zh-CN" sz="1100" b="1" dirty="0">
              <a:latin typeface="微软雅黑" panose="020B0503020204020204" pitchFamily="34" charset="-122"/>
              <a:ea typeface="微软雅黑" panose="020B0503020204020204" pitchFamily="34" charset="-122"/>
            </a:endParaRPr>
          </a:p>
          <a:p>
            <a:pPr marL="0" lvl="0" indent="0" algn="ctr" eaLnBrk="1" hangingPunct="1">
              <a:lnSpc>
                <a:spcPct val="100000"/>
              </a:lnSpc>
              <a:spcBef>
                <a:spcPct val="0"/>
              </a:spcBef>
              <a:buFontTx/>
              <a:buNone/>
            </a:pPr>
            <a:r>
              <a:rPr lang="zh-CN" altLang="en-US" sz="1100" b="1" dirty="0">
                <a:latin typeface="微软雅黑" panose="020B0503020204020204" pitchFamily="34" charset="-122"/>
                <a:ea typeface="微软雅黑" panose="020B0503020204020204" pitchFamily="34" charset="-122"/>
              </a:rPr>
              <a:t>应用网关</a:t>
            </a:r>
            <a:endParaRPr lang="zh-CN" altLang="en-US" sz="1100" b="1" dirty="0">
              <a:latin typeface="微软雅黑" panose="020B0503020204020204" pitchFamily="34" charset="-122"/>
              <a:ea typeface="微软雅黑" panose="020B0503020204020204" pitchFamily="34" charset="-122"/>
            </a:endParaRPr>
          </a:p>
        </p:txBody>
      </p:sp>
      <p:pic>
        <p:nvPicPr>
          <p:cNvPr id="33840" name="图片 85" descr="资源 40"/>
          <p:cNvPicPr>
            <a:picLocks noChangeAspect="1"/>
          </p:cNvPicPr>
          <p:nvPr/>
        </p:nvPicPr>
        <p:blipFill>
          <a:blip r:embed="rId9"/>
          <a:stretch>
            <a:fillRect/>
          </a:stretch>
        </p:blipFill>
        <p:spPr>
          <a:xfrm>
            <a:off x="6429375" y="2201863"/>
            <a:ext cx="342900" cy="342900"/>
          </a:xfrm>
          <a:prstGeom prst="rect">
            <a:avLst/>
          </a:prstGeom>
          <a:solidFill>
            <a:schemeClr val="bg1"/>
          </a:solidFill>
          <a:ln w="9525">
            <a:noFill/>
          </a:ln>
        </p:spPr>
      </p:pic>
      <p:pic>
        <p:nvPicPr>
          <p:cNvPr id="33841" name="图片 86" descr="资源 41"/>
          <p:cNvPicPr>
            <a:picLocks noChangeAspect="1"/>
          </p:cNvPicPr>
          <p:nvPr/>
        </p:nvPicPr>
        <p:blipFill>
          <a:blip r:embed="rId10"/>
          <a:stretch>
            <a:fillRect/>
          </a:stretch>
        </p:blipFill>
        <p:spPr>
          <a:xfrm>
            <a:off x="7486650" y="2201863"/>
            <a:ext cx="352425" cy="342900"/>
          </a:xfrm>
          <a:prstGeom prst="rect">
            <a:avLst/>
          </a:prstGeom>
          <a:solidFill>
            <a:schemeClr val="bg1"/>
          </a:solidFill>
          <a:ln w="9525">
            <a:noFill/>
          </a:ln>
        </p:spPr>
      </p:pic>
      <p:pic>
        <p:nvPicPr>
          <p:cNvPr id="33842" name="图片 88" descr="资源 43"/>
          <p:cNvPicPr>
            <a:picLocks noChangeAspect="1"/>
          </p:cNvPicPr>
          <p:nvPr/>
        </p:nvPicPr>
        <p:blipFill>
          <a:blip r:embed="rId11"/>
          <a:stretch>
            <a:fillRect/>
          </a:stretch>
        </p:blipFill>
        <p:spPr>
          <a:xfrm>
            <a:off x="6948488" y="2201863"/>
            <a:ext cx="361950" cy="342900"/>
          </a:xfrm>
          <a:prstGeom prst="rect">
            <a:avLst/>
          </a:prstGeom>
          <a:solidFill>
            <a:schemeClr val="bg1"/>
          </a:solidFill>
          <a:ln w="9525">
            <a:noFill/>
          </a:ln>
        </p:spPr>
      </p:pic>
      <p:pic>
        <p:nvPicPr>
          <p:cNvPr id="33843" name="图片 90" descr="资源 37"/>
          <p:cNvPicPr>
            <a:picLocks noChangeAspect="1"/>
          </p:cNvPicPr>
          <p:nvPr/>
        </p:nvPicPr>
        <p:blipFill>
          <a:blip r:embed="rId12"/>
          <a:stretch>
            <a:fillRect/>
          </a:stretch>
        </p:blipFill>
        <p:spPr>
          <a:xfrm>
            <a:off x="6448425" y="3911600"/>
            <a:ext cx="304800" cy="295275"/>
          </a:xfrm>
          <a:prstGeom prst="rect">
            <a:avLst/>
          </a:prstGeom>
          <a:solidFill>
            <a:schemeClr val="bg1"/>
          </a:solidFill>
          <a:ln w="9525">
            <a:noFill/>
          </a:ln>
        </p:spPr>
      </p:pic>
      <p:pic>
        <p:nvPicPr>
          <p:cNvPr id="33844" name="图片 97" descr="资源 38"/>
          <p:cNvPicPr>
            <a:picLocks noChangeAspect="1"/>
          </p:cNvPicPr>
          <p:nvPr/>
        </p:nvPicPr>
        <p:blipFill>
          <a:blip r:embed="rId13"/>
          <a:stretch>
            <a:fillRect/>
          </a:stretch>
        </p:blipFill>
        <p:spPr>
          <a:xfrm>
            <a:off x="6477000" y="4483100"/>
            <a:ext cx="247650" cy="295275"/>
          </a:xfrm>
          <a:prstGeom prst="rect">
            <a:avLst/>
          </a:prstGeom>
          <a:solidFill>
            <a:schemeClr val="bg1"/>
          </a:solidFill>
          <a:ln w="9525">
            <a:noFill/>
          </a:ln>
        </p:spPr>
      </p:pic>
      <p:pic>
        <p:nvPicPr>
          <p:cNvPr id="33845" name="图片 107" descr="资源 39"/>
          <p:cNvPicPr>
            <a:picLocks noChangeAspect="1"/>
          </p:cNvPicPr>
          <p:nvPr/>
        </p:nvPicPr>
        <p:blipFill>
          <a:blip r:embed="rId14"/>
          <a:stretch>
            <a:fillRect/>
          </a:stretch>
        </p:blipFill>
        <p:spPr>
          <a:xfrm>
            <a:off x="6419850" y="5637213"/>
            <a:ext cx="361950" cy="295275"/>
          </a:xfrm>
          <a:prstGeom prst="rect">
            <a:avLst/>
          </a:prstGeom>
          <a:solidFill>
            <a:schemeClr val="bg1"/>
          </a:solidFill>
          <a:ln w="9525">
            <a:noFill/>
          </a:ln>
        </p:spPr>
      </p:pic>
      <p:pic>
        <p:nvPicPr>
          <p:cNvPr id="33846" name="图片 108" descr="资源 42"/>
          <p:cNvPicPr>
            <a:picLocks noChangeAspect="1"/>
          </p:cNvPicPr>
          <p:nvPr/>
        </p:nvPicPr>
        <p:blipFill>
          <a:blip r:embed="rId15"/>
          <a:stretch>
            <a:fillRect/>
          </a:stretch>
        </p:blipFill>
        <p:spPr>
          <a:xfrm>
            <a:off x="6448425" y="5056188"/>
            <a:ext cx="304800" cy="304800"/>
          </a:xfrm>
          <a:prstGeom prst="rect">
            <a:avLst/>
          </a:prstGeom>
          <a:solidFill>
            <a:schemeClr val="bg1"/>
          </a:solidFill>
          <a:ln w="9525">
            <a:noFill/>
          </a:ln>
        </p:spPr>
      </p:pic>
      <p:pic>
        <p:nvPicPr>
          <p:cNvPr id="33847" name="图片 110"/>
          <p:cNvPicPr>
            <a:picLocks noChangeAspect="1"/>
          </p:cNvPicPr>
          <p:nvPr/>
        </p:nvPicPr>
        <p:blipFill>
          <a:blip r:embed="rId16"/>
          <a:stretch>
            <a:fillRect/>
          </a:stretch>
        </p:blipFill>
        <p:spPr>
          <a:xfrm>
            <a:off x="7256463" y="2973388"/>
            <a:ext cx="450850" cy="371475"/>
          </a:xfrm>
          <a:prstGeom prst="rect">
            <a:avLst/>
          </a:prstGeom>
          <a:solidFill>
            <a:schemeClr val="bg1"/>
          </a:solidFill>
          <a:ln w="9525">
            <a:noFill/>
          </a:ln>
        </p:spPr>
      </p:pic>
      <p:pic>
        <p:nvPicPr>
          <p:cNvPr id="33848" name="图片 112"/>
          <p:cNvPicPr>
            <a:picLocks noChangeAspect="1"/>
          </p:cNvPicPr>
          <p:nvPr/>
        </p:nvPicPr>
        <p:blipFill>
          <a:blip r:embed="rId17"/>
          <a:stretch>
            <a:fillRect/>
          </a:stretch>
        </p:blipFill>
        <p:spPr>
          <a:xfrm>
            <a:off x="6697663" y="2973388"/>
            <a:ext cx="363537" cy="363537"/>
          </a:xfrm>
          <a:prstGeom prst="rect">
            <a:avLst/>
          </a:prstGeom>
          <a:solidFill>
            <a:schemeClr val="bg1"/>
          </a:solidFill>
          <a:ln w="9525">
            <a:noFill/>
          </a:ln>
        </p:spPr>
      </p:pic>
      <p:sp>
        <p:nvSpPr>
          <p:cNvPr id="33849" name="文本框 113"/>
          <p:cNvSpPr txBox="1"/>
          <p:nvPr/>
        </p:nvSpPr>
        <p:spPr>
          <a:xfrm>
            <a:off x="6464300" y="1954213"/>
            <a:ext cx="1347788" cy="2619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普通浏览器</a:t>
            </a:r>
            <a:endParaRPr lang="zh-CN" altLang="en-US" sz="1100" b="1" dirty="0">
              <a:latin typeface="微软雅黑" panose="020B0503020204020204" pitchFamily="34" charset="-122"/>
              <a:ea typeface="微软雅黑" panose="020B0503020204020204" pitchFamily="34" charset="-122"/>
            </a:endParaRPr>
          </a:p>
        </p:txBody>
      </p:sp>
      <p:sp>
        <p:nvSpPr>
          <p:cNvPr id="33850" name="文本框 116"/>
          <p:cNvSpPr txBox="1"/>
          <p:nvPr/>
        </p:nvSpPr>
        <p:spPr>
          <a:xfrm>
            <a:off x="6454775" y="2646363"/>
            <a:ext cx="1347788" cy="2619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钉钉、微信</a:t>
            </a:r>
            <a:endParaRPr lang="zh-CN" altLang="en-US" sz="1100" b="1" dirty="0">
              <a:latin typeface="微软雅黑" panose="020B0503020204020204" pitchFamily="34" charset="-122"/>
              <a:ea typeface="微软雅黑" panose="020B0503020204020204" pitchFamily="34" charset="-122"/>
            </a:endParaRPr>
          </a:p>
        </p:txBody>
      </p:sp>
      <p:sp>
        <p:nvSpPr>
          <p:cNvPr id="33851" name="文本框 117"/>
          <p:cNvSpPr txBox="1"/>
          <p:nvPr/>
        </p:nvSpPr>
        <p:spPr>
          <a:xfrm>
            <a:off x="6619875" y="3933825"/>
            <a:ext cx="1347788" cy="2619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en-US" altLang="zh-CN" sz="1100" dirty="0">
                <a:latin typeface="微软雅黑" panose="020B0503020204020204" pitchFamily="34" charset="-122"/>
                <a:ea typeface="微软雅黑" panose="020B0503020204020204" pitchFamily="34" charset="-122"/>
              </a:rPr>
              <a:t>PC</a:t>
            </a:r>
            <a:r>
              <a:rPr lang="zh-CN" altLang="en-US" sz="1100" dirty="0">
                <a:latin typeface="微软雅黑" panose="020B0503020204020204" pitchFamily="34" charset="-122"/>
                <a:ea typeface="微软雅黑" panose="020B0503020204020204" pitchFamily="34" charset="-122"/>
              </a:rPr>
              <a:t>客户端</a:t>
            </a:r>
            <a:endParaRPr lang="zh-CN" altLang="en-US" sz="1100" b="1" dirty="0">
              <a:latin typeface="微软雅黑" panose="020B0503020204020204" pitchFamily="34" charset="-122"/>
              <a:ea typeface="微软雅黑" panose="020B0503020204020204" pitchFamily="34" charset="-122"/>
            </a:endParaRPr>
          </a:p>
        </p:txBody>
      </p:sp>
      <p:sp>
        <p:nvSpPr>
          <p:cNvPr id="33852" name="文本框 118"/>
          <p:cNvSpPr txBox="1"/>
          <p:nvPr/>
        </p:nvSpPr>
        <p:spPr>
          <a:xfrm>
            <a:off x="6619875" y="4473575"/>
            <a:ext cx="1347788" cy="2603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移动</a:t>
            </a:r>
            <a:r>
              <a:rPr lang="en-US" altLang="zh-CN" sz="1100" dirty="0">
                <a:latin typeface="微软雅黑" panose="020B0503020204020204" pitchFamily="34" charset="-122"/>
                <a:ea typeface="微软雅黑" panose="020B0503020204020204" pitchFamily="34" charset="-122"/>
              </a:rPr>
              <a:t>App</a:t>
            </a:r>
            <a:endParaRPr lang="zh-CN" altLang="en-US" sz="1100" b="1" dirty="0">
              <a:latin typeface="微软雅黑" panose="020B0503020204020204" pitchFamily="34" charset="-122"/>
              <a:ea typeface="微软雅黑" panose="020B0503020204020204" pitchFamily="34" charset="-122"/>
            </a:endParaRPr>
          </a:p>
        </p:txBody>
      </p:sp>
      <p:sp>
        <p:nvSpPr>
          <p:cNvPr id="33853" name="文本框 119"/>
          <p:cNvSpPr txBox="1"/>
          <p:nvPr/>
        </p:nvSpPr>
        <p:spPr>
          <a:xfrm>
            <a:off x="6616700" y="5105400"/>
            <a:ext cx="1347788" cy="2603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100" dirty="0">
                <a:latin typeface="微软雅黑" panose="020B0503020204020204" pitchFamily="34" charset="-122"/>
                <a:ea typeface="微软雅黑" panose="020B0503020204020204" pitchFamily="34" charset="-122"/>
              </a:rPr>
              <a:t>安全沙盒</a:t>
            </a:r>
            <a:endParaRPr lang="zh-CN" altLang="en-US" sz="1100" b="1" dirty="0">
              <a:latin typeface="微软雅黑" panose="020B0503020204020204" pitchFamily="34" charset="-122"/>
              <a:ea typeface="微软雅黑" panose="020B0503020204020204" pitchFamily="34" charset="-122"/>
            </a:endParaRPr>
          </a:p>
        </p:txBody>
      </p:sp>
      <p:sp>
        <p:nvSpPr>
          <p:cNvPr id="33854" name="文本框 120"/>
          <p:cNvSpPr txBox="1"/>
          <p:nvPr/>
        </p:nvSpPr>
        <p:spPr>
          <a:xfrm>
            <a:off x="6637338" y="5673725"/>
            <a:ext cx="1347787" cy="2619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en-US" altLang="zh-CN" sz="1100" dirty="0">
                <a:latin typeface="微软雅黑" panose="020B0503020204020204" pitchFamily="34" charset="-122"/>
                <a:ea typeface="微软雅黑" panose="020B0503020204020204" pitchFamily="34" charset="-122"/>
              </a:rPr>
              <a:t>SDK</a:t>
            </a:r>
            <a:endParaRPr lang="zh-CN" altLang="en-US" sz="1100" b="1" dirty="0">
              <a:latin typeface="微软雅黑" panose="020B0503020204020204" pitchFamily="34" charset="-122"/>
              <a:ea typeface="微软雅黑" panose="020B0503020204020204" pitchFamily="34" charset="-122"/>
            </a:endParaRPr>
          </a:p>
        </p:txBody>
      </p:sp>
      <p:sp>
        <p:nvSpPr>
          <p:cNvPr id="33855" name="矩形 19"/>
          <p:cNvSpPr/>
          <p:nvPr/>
        </p:nvSpPr>
        <p:spPr>
          <a:xfrm>
            <a:off x="8385175" y="2055813"/>
            <a:ext cx="3297238" cy="4619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200" dirty="0">
                <a:latin typeface="微软雅黑" panose="020B0503020204020204" pitchFamily="34" charset="-122"/>
                <a:ea typeface="微软雅黑" panose="020B0503020204020204" pitchFamily="34" charset="-122"/>
              </a:rPr>
              <a:t>       基于零信任安全设计，将所有应用隐藏（包括</a:t>
            </a:r>
            <a:r>
              <a:rPr lang="en-US" altLang="zh-CN" sz="1200" dirty="0">
                <a:latin typeface="微软雅黑" panose="020B0503020204020204" pitchFamily="34" charset="-122"/>
                <a:ea typeface="微软雅黑" panose="020B0503020204020204" pitchFamily="34" charset="-122"/>
              </a:rPr>
              <a:t>SDP</a:t>
            </a:r>
            <a:r>
              <a:rPr lang="zh-CN" altLang="en-US" sz="1200" dirty="0">
                <a:latin typeface="微软雅黑" panose="020B0503020204020204" pitchFamily="34" charset="-122"/>
                <a:ea typeface="微软雅黑" panose="020B0503020204020204" pitchFamily="34" charset="-122"/>
              </a:rPr>
              <a:t>自己），这样黑客就没有攻击点。</a:t>
            </a:r>
            <a:endParaRPr lang="zh-CN" altLang="en-US" sz="1200" dirty="0">
              <a:latin typeface="微软雅黑" panose="020B0503020204020204" pitchFamily="34" charset="-122"/>
              <a:ea typeface="微软雅黑" panose="020B0503020204020204" pitchFamily="34" charset="-122"/>
            </a:endParaRPr>
          </a:p>
        </p:txBody>
      </p:sp>
      <p:sp>
        <p:nvSpPr>
          <p:cNvPr id="33856" name="矩形 20"/>
          <p:cNvSpPr/>
          <p:nvPr/>
        </p:nvSpPr>
        <p:spPr>
          <a:xfrm>
            <a:off x="8385175" y="3748088"/>
            <a:ext cx="3297238"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200" dirty="0">
                <a:latin typeface="微软雅黑" panose="020B0503020204020204" pitchFamily="34" charset="-122"/>
                <a:ea typeface="微软雅黑" panose="020B0503020204020204" pitchFamily="34" charset="-122"/>
              </a:rPr>
              <a:t>       基于用户账号执行多因子认证，同时检测终端安全态势，评估用户接入信任等级，最小化用户权限。</a:t>
            </a:r>
            <a:endParaRPr lang="zh-CN" altLang="en-US" sz="1200" dirty="0">
              <a:latin typeface="微软雅黑" panose="020B0503020204020204" pitchFamily="34" charset="-122"/>
              <a:ea typeface="微软雅黑" panose="020B0503020204020204" pitchFamily="34" charset="-122"/>
            </a:endParaRPr>
          </a:p>
        </p:txBody>
      </p:sp>
      <p:sp>
        <p:nvSpPr>
          <p:cNvPr id="33857" name="矩形 27"/>
          <p:cNvSpPr/>
          <p:nvPr/>
        </p:nvSpPr>
        <p:spPr>
          <a:xfrm>
            <a:off x="8385175" y="5375275"/>
            <a:ext cx="3297238"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SDP</a:t>
            </a:r>
            <a:r>
              <a:rPr lang="zh-CN" altLang="en-US" sz="1200" dirty="0">
                <a:latin typeface="微软雅黑" panose="020B0503020204020204" pitchFamily="34" charset="-122"/>
                <a:ea typeface="微软雅黑" panose="020B0503020204020204" pitchFamily="34" charset="-122"/>
              </a:rPr>
              <a:t>的部署不需要改变现网结构，同时</a:t>
            </a:r>
            <a:r>
              <a:rPr lang="zh-CN" altLang="zh-CN" sz="1200" dirty="0">
                <a:latin typeface="微软雅黑" panose="020B0503020204020204" pitchFamily="34" charset="-122"/>
                <a:ea typeface="微软雅黑" panose="020B0503020204020204" pitchFamily="34" charset="-122"/>
              </a:rPr>
              <a:t>可以</a:t>
            </a:r>
            <a:r>
              <a:rPr lang="zh-CN" altLang="en-US" sz="1200" dirty="0">
                <a:latin typeface="微软雅黑" panose="020B0503020204020204" pitchFamily="34" charset="-122"/>
                <a:ea typeface="微软雅黑" panose="020B0503020204020204" pitchFamily="34" charset="-122"/>
              </a:rPr>
              <a:t>弹性扩容，大大减少管理员的人工成本。</a:t>
            </a:r>
            <a:endParaRPr lang="zh-CN" altLang="en-US" sz="1200" dirty="0">
              <a:latin typeface="微软雅黑" panose="020B0503020204020204" pitchFamily="34" charset="-122"/>
              <a:ea typeface="微软雅黑" panose="020B0503020204020204" pitchFamily="34" charset="-122"/>
            </a:endParaRPr>
          </a:p>
        </p:txBody>
      </p:sp>
      <p:sp>
        <p:nvSpPr>
          <p:cNvPr id="33858" name="矩形 33"/>
          <p:cNvSpPr/>
          <p:nvPr/>
        </p:nvSpPr>
        <p:spPr>
          <a:xfrm>
            <a:off x="9869488" y="1736725"/>
            <a:ext cx="1603375" cy="2762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隐藏应用，安全防护</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3859" name="矩形 35"/>
          <p:cNvSpPr/>
          <p:nvPr/>
        </p:nvSpPr>
        <p:spPr>
          <a:xfrm>
            <a:off x="9866313" y="3278188"/>
            <a:ext cx="1719262" cy="4619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基于身份、终端的细粒度动态权限</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3860" name="矩形 37"/>
          <p:cNvSpPr/>
          <p:nvPr/>
        </p:nvSpPr>
        <p:spPr>
          <a:xfrm>
            <a:off x="9866313" y="5019675"/>
            <a:ext cx="1624012" cy="2762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灵活部署，弹性扩容</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82" name="右箭头 81"/>
          <p:cNvSpPr/>
          <p:nvPr/>
        </p:nvSpPr>
        <p:spPr>
          <a:xfrm>
            <a:off x="8496300" y="1630363"/>
            <a:ext cx="1271588" cy="381000"/>
          </a:xfrm>
          <a:prstGeom prst="rightArrow">
            <a:avLst>
              <a:gd name="adj1" fmla="val 96659"/>
              <a:gd name="adj2" fmla="val 14851"/>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安全增强</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5" name="右箭头 84"/>
          <p:cNvSpPr/>
          <p:nvPr/>
        </p:nvSpPr>
        <p:spPr>
          <a:xfrm>
            <a:off x="8496300" y="3305175"/>
            <a:ext cx="1271588" cy="382588"/>
          </a:xfrm>
          <a:prstGeom prst="rightArrow">
            <a:avLst>
              <a:gd name="adj1" fmla="val 96659"/>
              <a:gd name="adj2" fmla="val 14851"/>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管理方便</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6" name="右箭头 85"/>
          <p:cNvSpPr/>
          <p:nvPr/>
        </p:nvSpPr>
        <p:spPr>
          <a:xfrm>
            <a:off x="8548688" y="4956175"/>
            <a:ext cx="1273175" cy="381000"/>
          </a:xfrm>
          <a:prstGeom prst="rightArrow">
            <a:avLst>
              <a:gd name="adj1" fmla="val 96659"/>
              <a:gd name="adj2" fmla="val 14851"/>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部署灵活</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1"/>
          <p:cNvSpPr>
            <a:spLocks noGrp="1"/>
          </p:cNvSpPr>
          <p:nvPr>
            <p:ph type="title"/>
          </p:nvPr>
        </p:nvSpPr>
        <p:spPr>
          <a:xfrm>
            <a:off x="247650" y="228600"/>
            <a:ext cx="7927975"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零信任</a:t>
            </a:r>
            <a:r>
              <a:rPr lang="en-US" altLang="zh-CN" kern="1200" dirty="0">
                <a:solidFill>
                  <a:srgbClr val="026EBE"/>
                </a:solidFill>
                <a:latin typeface="微软雅黑" panose="020B0503020204020204" pitchFamily="34" charset="-122"/>
                <a:ea typeface="微软雅黑" panose="020B0503020204020204" pitchFamily="34" charset="-122"/>
                <a:cs typeface="+mj-cs"/>
              </a:rPr>
              <a:t>SDP</a:t>
            </a:r>
            <a:r>
              <a:rPr lang="zh-CN" altLang="en-US" kern="1200" dirty="0">
                <a:solidFill>
                  <a:srgbClr val="026EBE"/>
                </a:solidFill>
                <a:latin typeface="微软雅黑" panose="020B0503020204020204" pitchFamily="34" charset="-122"/>
                <a:ea typeface="微软雅黑" panose="020B0503020204020204" pitchFamily="34" charset="-122"/>
                <a:cs typeface="+mj-cs"/>
              </a:rPr>
              <a:t>可完全替代</a:t>
            </a:r>
            <a:r>
              <a:rPr lang="en-US" altLang="zh-CN" kern="1200" dirty="0">
                <a:solidFill>
                  <a:srgbClr val="026EBE"/>
                </a:solidFill>
                <a:latin typeface="微软雅黑" panose="020B0503020204020204" pitchFamily="34" charset="-122"/>
                <a:ea typeface="微软雅黑" panose="020B0503020204020204" pitchFamily="34" charset="-122"/>
                <a:cs typeface="+mj-cs"/>
              </a:rPr>
              <a:t>VPN</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5" name="右箭头 4"/>
          <p:cNvSpPr/>
          <p:nvPr/>
        </p:nvSpPr>
        <p:spPr>
          <a:xfrm>
            <a:off x="4533900" y="2101850"/>
            <a:ext cx="2811463" cy="693738"/>
          </a:xfrm>
          <a:prstGeom prst="rightArrow">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安全增强</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 name="右箭头 7"/>
          <p:cNvSpPr/>
          <p:nvPr/>
        </p:nvSpPr>
        <p:spPr>
          <a:xfrm>
            <a:off x="4533900" y="3678238"/>
            <a:ext cx="2811463" cy="692150"/>
          </a:xfrm>
          <a:prstGeom prst="rightArrow">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管理方便</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1" name="右箭头 10"/>
          <p:cNvSpPr/>
          <p:nvPr/>
        </p:nvSpPr>
        <p:spPr>
          <a:xfrm>
            <a:off x="4533900" y="5253038"/>
            <a:ext cx="2811463" cy="693738"/>
          </a:xfrm>
          <a:prstGeom prst="rightArrow">
            <a:avLst/>
          </a:prstGeom>
          <a:solidFill>
            <a:srgbClr val="026EB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rPr>
              <a:t>部署灵活</a:t>
            </a:r>
            <a:endParaRPr kumimoji="0" lang="zh-CN" altLang="en-US" sz="1800" b="1"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73063" y="1612900"/>
            <a:ext cx="3992563" cy="47958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a:off x="7513638" y="1612900"/>
            <a:ext cx="3992563" cy="479583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4" name="矩形 13"/>
          <p:cNvSpPr/>
          <p:nvPr/>
        </p:nvSpPr>
        <p:spPr>
          <a:xfrm>
            <a:off x="1701800" y="1243013"/>
            <a:ext cx="1158875" cy="3698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传统</a:t>
            </a:r>
            <a:r>
              <a:rPr kumimoji="0" lang="en-US" altLang="zh-CN"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VPN</a:t>
            </a:r>
            <a:endParaRPr kumimoji="0" lang="zh-CN" altLang="zh-CN"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矩形 14"/>
          <p:cNvSpPr/>
          <p:nvPr/>
        </p:nvSpPr>
        <p:spPr>
          <a:xfrm>
            <a:off x="8699500" y="1243013"/>
            <a:ext cx="1350963" cy="3698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零信任</a:t>
            </a:r>
            <a:r>
              <a:rPr kumimoji="0" lang="en-US" altLang="zh-CN"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SDP</a:t>
            </a:r>
            <a:endParaRPr kumimoji="0" lang="zh-CN" altLang="zh-CN" sz="18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826" name="矩形 18"/>
          <p:cNvSpPr/>
          <p:nvPr/>
        </p:nvSpPr>
        <p:spPr>
          <a:xfrm>
            <a:off x="373063" y="2047875"/>
            <a:ext cx="3992562" cy="10160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VPN</a:t>
            </a:r>
            <a:r>
              <a:rPr lang="zh-CN" altLang="en-US" sz="1200" dirty="0">
                <a:latin typeface="微软雅黑" panose="020B0503020204020204" pitchFamily="34" charset="-122"/>
                <a:ea typeface="微软雅黑" panose="020B0503020204020204" pitchFamily="34" charset="-122"/>
              </a:rPr>
              <a:t>是为了解决连接的问题而设计的，其架构本身就没有考虑安全问题，所以各种漏洞频现。虽然也有</a:t>
            </a:r>
            <a:r>
              <a:rPr lang="en-US" altLang="zh-CN" sz="1200" dirty="0">
                <a:latin typeface="微软雅黑" panose="020B0503020204020204" pitchFamily="34" charset="-122"/>
                <a:ea typeface="微软雅黑" panose="020B0503020204020204" pitchFamily="34" charset="-122"/>
              </a:rPr>
              <a:t>VPN</a:t>
            </a:r>
            <a:r>
              <a:rPr lang="zh-CN" altLang="en-US" sz="1200" dirty="0">
                <a:latin typeface="微软雅黑" panose="020B0503020204020204" pitchFamily="34" charset="-122"/>
                <a:ea typeface="微软雅黑" panose="020B0503020204020204" pitchFamily="34" charset="-122"/>
              </a:rPr>
              <a:t>厂家号称可以隐藏应用，但是其</a:t>
            </a:r>
            <a:r>
              <a:rPr lang="en-US" altLang="zh-CN" sz="1200" dirty="0">
                <a:latin typeface="微软雅黑" panose="020B0503020204020204" pitchFamily="34" charset="-122"/>
                <a:ea typeface="微软雅黑" panose="020B0503020204020204" pitchFamily="34" charset="-122"/>
              </a:rPr>
              <a:t>VPN</a:t>
            </a:r>
            <a:r>
              <a:rPr lang="zh-CN" altLang="en-US" sz="1200" dirty="0">
                <a:latin typeface="微软雅黑" panose="020B0503020204020204" pitchFamily="34" charset="-122"/>
                <a:ea typeface="微软雅黑" panose="020B0503020204020204" pitchFamily="34" charset="-122"/>
              </a:rPr>
              <a:t>设备本身却是暴露的，成为黑客的攻击点，某服的</a:t>
            </a:r>
            <a:r>
              <a:rPr lang="en-US" altLang="zh-CN" sz="1200" dirty="0">
                <a:latin typeface="微软雅黑" panose="020B0503020204020204" pitchFamily="34" charset="-122"/>
                <a:ea typeface="微软雅黑" panose="020B0503020204020204" pitchFamily="34" charset="-122"/>
              </a:rPr>
              <a:t>VPN</a:t>
            </a:r>
            <a:r>
              <a:rPr lang="zh-CN" altLang="en-US" sz="1200" dirty="0">
                <a:latin typeface="微软雅黑" panose="020B0503020204020204" pitchFamily="34" charset="-122"/>
                <a:ea typeface="微软雅黑" panose="020B0503020204020204" pitchFamily="34" charset="-122"/>
              </a:rPr>
              <a:t>连续两年被黑客利用泄露大量数据足以证明这个问题。</a:t>
            </a:r>
            <a:endParaRPr lang="en-US" altLang="zh-CN" sz="1200" dirty="0">
              <a:latin typeface="微软雅黑" panose="020B0503020204020204" pitchFamily="34" charset="-122"/>
              <a:ea typeface="微软雅黑" panose="020B0503020204020204" pitchFamily="34" charset="-122"/>
            </a:endParaRPr>
          </a:p>
        </p:txBody>
      </p:sp>
      <p:sp>
        <p:nvSpPr>
          <p:cNvPr id="34827" name="矩形 19"/>
          <p:cNvSpPr/>
          <p:nvPr/>
        </p:nvSpPr>
        <p:spPr>
          <a:xfrm>
            <a:off x="7513638" y="2049463"/>
            <a:ext cx="3992562"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SDP</a:t>
            </a:r>
            <a:r>
              <a:rPr lang="zh-CN" altLang="en-US" sz="1200" dirty="0">
                <a:latin typeface="微软雅黑" panose="020B0503020204020204" pitchFamily="34" charset="-122"/>
                <a:ea typeface="微软雅黑" panose="020B0503020204020204" pitchFamily="34" charset="-122"/>
              </a:rPr>
              <a:t>架构是基于零信任安全设计的，其设计的目的就是解决应用访问的安全，</a:t>
            </a:r>
            <a:r>
              <a:rPr lang="en-US" altLang="zh-CN" sz="1200" dirty="0">
                <a:latin typeface="微软雅黑" panose="020B0503020204020204" pitchFamily="34" charset="-122"/>
                <a:ea typeface="微软雅黑" panose="020B0503020204020204" pitchFamily="34" charset="-122"/>
              </a:rPr>
              <a:t>SDP</a:t>
            </a:r>
            <a:r>
              <a:rPr lang="zh-CN" altLang="en-US" sz="1200" dirty="0">
                <a:latin typeface="微软雅黑" panose="020B0503020204020204" pitchFamily="34" charset="-122"/>
                <a:ea typeface="微软雅黑" panose="020B0503020204020204" pitchFamily="34" charset="-122"/>
              </a:rPr>
              <a:t>的应用隐藏是将所有应用隐藏（包括</a:t>
            </a:r>
            <a:r>
              <a:rPr lang="en-US" altLang="zh-CN" sz="1200" dirty="0">
                <a:latin typeface="微软雅黑" panose="020B0503020204020204" pitchFamily="34" charset="-122"/>
                <a:ea typeface="微软雅黑" panose="020B0503020204020204" pitchFamily="34" charset="-122"/>
              </a:rPr>
              <a:t>SDP</a:t>
            </a:r>
            <a:r>
              <a:rPr lang="zh-CN" altLang="en-US" sz="1200" dirty="0">
                <a:latin typeface="微软雅黑" panose="020B0503020204020204" pitchFamily="34" charset="-122"/>
                <a:ea typeface="微软雅黑" panose="020B0503020204020204" pitchFamily="34" charset="-122"/>
              </a:rPr>
              <a:t>自己），这样黑客就没有攻击点。</a:t>
            </a:r>
            <a:endParaRPr lang="zh-CN" altLang="en-US" sz="1200" dirty="0">
              <a:latin typeface="微软雅黑" panose="020B0503020204020204" pitchFamily="34" charset="-122"/>
              <a:ea typeface="微软雅黑" panose="020B0503020204020204" pitchFamily="34" charset="-122"/>
            </a:endParaRPr>
          </a:p>
        </p:txBody>
      </p:sp>
      <p:sp>
        <p:nvSpPr>
          <p:cNvPr id="34828" name="矩形 20"/>
          <p:cNvSpPr/>
          <p:nvPr/>
        </p:nvSpPr>
        <p:spPr>
          <a:xfrm>
            <a:off x="7513638" y="3762375"/>
            <a:ext cx="3992562"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SDP</a:t>
            </a:r>
            <a:r>
              <a:rPr lang="zh-CN" altLang="en-US" sz="1200" dirty="0">
                <a:latin typeface="微软雅黑" panose="020B0503020204020204" pitchFamily="34" charset="-122"/>
                <a:ea typeface="微软雅黑" panose="020B0503020204020204" pitchFamily="34" charset="-122"/>
              </a:rPr>
              <a:t>在每次对用户授权时会基于用户账号执行多因子认证，同时检测终端安全态势，评估用户接入信任等级，以信任评估等级决策授权内容。</a:t>
            </a:r>
            <a:endParaRPr lang="zh-CN" altLang="en-US" sz="1200" dirty="0">
              <a:latin typeface="微软雅黑" panose="020B0503020204020204" pitchFamily="34" charset="-122"/>
              <a:ea typeface="微软雅黑" panose="020B0503020204020204" pitchFamily="34" charset="-122"/>
            </a:endParaRPr>
          </a:p>
        </p:txBody>
      </p:sp>
      <p:sp>
        <p:nvSpPr>
          <p:cNvPr id="34829" name="矩形 21"/>
          <p:cNvSpPr/>
          <p:nvPr/>
        </p:nvSpPr>
        <p:spPr>
          <a:xfrm>
            <a:off x="376238" y="3773488"/>
            <a:ext cx="3992562"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1200" dirty="0">
                <a:latin typeface="微软雅黑" panose="020B0503020204020204" pitchFamily="34" charset="-122"/>
                <a:ea typeface="微软雅黑" panose="020B0503020204020204" pitchFamily="34" charset="-122"/>
              </a:rPr>
              <a:t>传统</a:t>
            </a:r>
            <a:r>
              <a:rPr lang="en-US" altLang="zh-CN" sz="1200" dirty="0">
                <a:latin typeface="微软雅黑" panose="020B0503020204020204" pitchFamily="34" charset="-122"/>
                <a:ea typeface="微软雅黑" panose="020B0503020204020204" pitchFamily="34" charset="-122"/>
              </a:rPr>
              <a:t>VPN</a:t>
            </a:r>
            <a:r>
              <a:rPr lang="zh-CN" altLang="en-US" sz="1200" dirty="0">
                <a:latin typeface="微软雅黑" panose="020B0503020204020204" pitchFamily="34" charset="-122"/>
                <a:ea typeface="微软雅黑" panose="020B0503020204020204" pitchFamily="34" charset="-122"/>
              </a:rPr>
              <a:t>在鉴定用户身份后即开放相应权限，缺乏整体的安全管控分析能力，容易受到弱口令、凭证丢失等方式的安全威胁。</a:t>
            </a:r>
            <a:endParaRPr lang="zh-CN" altLang="en-US" sz="1200" dirty="0">
              <a:latin typeface="微软雅黑" panose="020B0503020204020204" pitchFamily="34" charset="-122"/>
              <a:ea typeface="微软雅黑" panose="020B0503020204020204" pitchFamily="34" charset="-122"/>
            </a:endParaRPr>
          </a:p>
        </p:txBody>
      </p:sp>
      <p:sp>
        <p:nvSpPr>
          <p:cNvPr id="34830" name="矩形 26"/>
          <p:cNvSpPr/>
          <p:nvPr/>
        </p:nvSpPr>
        <p:spPr>
          <a:xfrm>
            <a:off x="369888" y="5368925"/>
            <a:ext cx="3995737" cy="8302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VPN</a:t>
            </a:r>
            <a:r>
              <a:rPr lang="zh-CN" altLang="en-US" sz="1200" dirty="0">
                <a:latin typeface="微软雅黑" panose="020B0503020204020204" pitchFamily="34" charset="-122"/>
                <a:ea typeface="微软雅黑" panose="020B0503020204020204" pitchFamily="34" charset="-122"/>
              </a:rPr>
              <a:t>的部署</a:t>
            </a:r>
            <a:r>
              <a:rPr lang="zh-CN" altLang="zh-CN" sz="1200" dirty="0">
                <a:latin typeface="微软雅黑" panose="020B0503020204020204" pitchFamily="34" charset="-122"/>
                <a:ea typeface="微软雅黑" panose="020B0503020204020204" pitchFamily="34" charset="-122"/>
              </a:rPr>
              <a:t>一般需要考虑网络的拓扑结构，</a:t>
            </a:r>
            <a:r>
              <a:rPr lang="zh-CN" altLang="en-US" sz="1200" dirty="0">
                <a:latin typeface="微软雅黑" panose="020B0503020204020204" pitchFamily="34" charset="-122"/>
                <a:ea typeface="微软雅黑" panose="020B0503020204020204" pitchFamily="34" charset="-122"/>
              </a:rPr>
              <a:t>升级往往要做设备替换，因为是网络层的应用因而客户端侧容易出现各种连接不上的问题，需要管理员投入大量精力，人力成本高。</a:t>
            </a:r>
            <a:endParaRPr lang="zh-CN" altLang="en-US" sz="1200" dirty="0">
              <a:latin typeface="微软雅黑" panose="020B0503020204020204" pitchFamily="34" charset="-122"/>
              <a:ea typeface="微软雅黑" panose="020B0503020204020204" pitchFamily="34" charset="-122"/>
            </a:endParaRPr>
          </a:p>
        </p:txBody>
      </p:sp>
      <p:sp>
        <p:nvSpPr>
          <p:cNvPr id="34831" name="矩形 27"/>
          <p:cNvSpPr/>
          <p:nvPr/>
        </p:nvSpPr>
        <p:spPr>
          <a:xfrm>
            <a:off x="7513638" y="5368925"/>
            <a:ext cx="3992562" cy="10160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en-US" altLang="zh-CN" sz="1200" dirty="0">
                <a:latin typeface="微软雅黑" panose="020B0503020204020204" pitchFamily="34" charset="-122"/>
                <a:ea typeface="微软雅黑" panose="020B0503020204020204" pitchFamily="34" charset="-122"/>
              </a:rPr>
              <a:t>       SDP</a:t>
            </a:r>
            <a:r>
              <a:rPr lang="zh-CN" altLang="en-US" sz="1200" dirty="0">
                <a:latin typeface="微软雅黑" panose="020B0503020204020204" pitchFamily="34" charset="-122"/>
                <a:ea typeface="微软雅黑" panose="020B0503020204020204" pitchFamily="34" charset="-122"/>
              </a:rPr>
              <a:t>的部署不需要改变现网结构，同时</a:t>
            </a:r>
            <a:r>
              <a:rPr lang="zh-CN" altLang="zh-CN" sz="1200" dirty="0">
                <a:latin typeface="微软雅黑" panose="020B0503020204020204" pitchFamily="34" charset="-122"/>
                <a:ea typeface="微软雅黑" panose="020B0503020204020204" pitchFamily="34" charset="-122"/>
              </a:rPr>
              <a:t>可以随时根据需要，</a:t>
            </a:r>
            <a:r>
              <a:rPr lang="zh-CN" altLang="en-US" sz="1200" dirty="0">
                <a:latin typeface="微软雅黑" panose="020B0503020204020204" pitchFamily="34" charset="-122"/>
                <a:ea typeface="微软雅黑" panose="020B0503020204020204" pitchFamily="34" charset="-122"/>
              </a:rPr>
              <a:t>通过增加设备或虚拟机弹性扩容</a:t>
            </a:r>
            <a:r>
              <a:rPr lang="zh-CN" altLang="zh-CN"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SDP</a:t>
            </a:r>
            <a:r>
              <a:rPr lang="zh-CN" altLang="en-US" sz="1200" dirty="0">
                <a:latin typeface="微软雅黑" panose="020B0503020204020204" pitchFamily="34" charset="-122"/>
                <a:ea typeface="微软雅黑" panose="020B0503020204020204" pitchFamily="34" charset="-122"/>
              </a:rPr>
              <a:t>的端侧应用直接通过企业统一门户下载，应用层软件稳定性高（想想你的微信和</a:t>
            </a:r>
            <a:r>
              <a:rPr lang="en-US" altLang="zh-CN" sz="1200" dirty="0">
                <a:latin typeface="微软雅黑" panose="020B0503020204020204" pitchFamily="34" charset="-122"/>
                <a:ea typeface="微软雅黑" panose="020B0503020204020204" pitchFamily="34" charset="-122"/>
              </a:rPr>
              <a:t>QQ</a:t>
            </a:r>
            <a:r>
              <a:rPr lang="zh-CN" altLang="en-US" sz="1200" dirty="0">
                <a:latin typeface="微软雅黑" panose="020B0503020204020204" pitchFamily="34" charset="-122"/>
                <a:ea typeface="微软雅黑" panose="020B0503020204020204" pitchFamily="34" charset="-122"/>
              </a:rPr>
              <a:t>出问题的概率），大大减少管理员的人工成本。</a:t>
            </a:r>
            <a:endParaRPr lang="zh-CN" altLang="en-US" sz="1200" dirty="0">
              <a:latin typeface="微软雅黑" panose="020B0503020204020204" pitchFamily="34" charset="-122"/>
              <a:ea typeface="微软雅黑" panose="020B0503020204020204" pitchFamily="34" charset="-122"/>
            </a:endParaRPr>
          </a:p>
        </p:txBody>
      </p:sp>
      <p:sp>
        <p:nvSpPr>
          <p:cNvPr id="34832" name="矩形 32"/>
          <p:cNvSpPr/>
          <p:nvPr/>
        </p:nvSpPr>
        <p:spPr>
          <a:xfrm>
            <a:off x="376238" y="1806575"/>
            <a:ext cx="3992562" cy="2762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漏洞多，易被攻击</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4833" name="矩形 33"/>
          <p:cNvSpPr/>
          <p:nvPr/>
        </p:nvSpPr>
        <p:spPr>
          <a:xfrm>
            <a:off x="7515225" y="1824038"/>
            <a:ext cx="3984625" cy="2778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隐藏应用，安全防护</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4834" name="矩形 34"/>
          <p:cNvSpPr/>
          <p:nvPr/>
        </p:nvSpPr>
        <p:spPr>
          <a:xfrm>
            <a:off x="382588" y="3497263"/>
            <a:ext cx="3992562" cy="2778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仅依赖身份授权</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4835" name="矩形 35"/>
          <p:cNvSpPr/>
          <p:nvPr/>
        </p:nvSpPr>
        <p:spPr>
          <a:xfrm>
            <a:off x="7521575" y="3516313"/>
            <a:ext cx="3984625" cy="2762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基于身份、终端的细粒度动态权限</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4836" name="矩形 36"/>
          <p:cNvSpPr/>
          <p:nvPr/>
        </p:nvSpPr>
        <p:spPr>
          <a:xfrm>
            <a:off x="381000" y="5122863"/>
            <a:ext cx="3992563" cy="2778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维护扩容成本高</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
        <p:nvSpPr>
          <p:cNvPr id="34837" name="矩形 37"/>
          <p:cNvSpPr/>
          <p:nvPr/>
        </p:nvSpPr>
        <p:spPr>
          <a:xfrm>
            <a:off x="7519988" y="5140325"/>
            <a:ext cx="3984625" cy="2778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FontTx/>
              <a:buNone/>
            </a:pPr>
            <a:r>
              <a:rPr lang="zh-CN" altLang="en-US" sz="1200" b="1" dirty="0">
                <a:solidFill>
                  <a:srgbClr val="C00000"/>
                </a:solidFill>
                <a:latin typeface="微软雅黑" panose="020B0503020204020204" pitchFamily="34" charset="-122"/>
                <a:ea typeface="微软雅黑" panose="020B0503020204020204" pitchFamily="34" charset="-122"/>
              </a:rPr>
              <a:t>灵活部署，弹性扩容</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16"/>
          <p:cNvSpPr>
            <a:spLocks noGrp="1"/>
          </p:cNvSpPr>
          <p:nvPr>
            <p:ph type="sldNum" sz="quarter" idx="11"/>
          </p:nvPr>
        </p:nvSpPr>
        <p:spPr/>
        <p:txBody>
          <a:bodyPr/>
          <a:lstStyle/>
          <a:p>
            <a:fld id="{0C913308-F349-4B6D-A68A-DD1791B4A57B}" type="slidenum">
              <a:rPr lang="zh-CN" altLang="en-US" sz="1780" smtClean="0">
                <a:solidFill>
                  <a:srgbClr val="0246AD"/>
                </a:solidFill>
              </a:rPr>
            </a:fld>
            <a:endParaRPr lang="zh-CN" altLang="en-US" sz="1780" dirty="0">
              <a:solidFill>
                <a:srgbClr val="0246AD"/>
              </a:solidFill>
            </a:endParaRPr>
          </a:p>
        </p:txBody>
      </p:sp>
      <p:sp>
        <p:nvSpPr>
          <p:cNvPr id="11" name="标题 10"/>
          <p:cNvSpPr>
            <a:spLocks noGrp="1"/>
          </p:cNvSpPr>
          <p:nvPr>
            <p:ph type="title"/>
          </p:nvPr>
        </p:nvSpPr>
        <p:spPr/>
        <p:txBody>
          <a:bodyPr>
            <a:normAutofit fontScale="90000"/>
          </a:bodyPr>
          <a:lstStyle/>
          <a:p>
            <a:r>
              <a:rPr lang="zh-CN" altLang="en-US" dirty="0" smtClean="0"/>
              <a:t>网络空间安全是一场全新的复杂的战争</a:t>
            </a:r>
            <a:endParaRPr lang="zh-CN" altLang="en-US" dirty="0"/>
          </a:p>
        </p:txBody>
      </p:sp>
      <p:sp>
        <p:nvSpPr>
          <p:cNvPr id="12" name="矩形 11"/>
          <p:cNvSpPr/>
          <p:nvPr/>
        </p:nvSpPr>
        <p:spPr>
          <a:xfrm>
            <a:off x="1895872" y="5597756"/>
            <a:ext cx="8400256" cy="501650"/>
          </a:xfrm>
          <a:prstGeom prst="rect">
            <a:avLst/>
          </a:prstGeom>
        </p:spPr>
        <p:txBody>
          <a:bodyPr wrap="square">
            <a:spAutoFit/>
          </a:bodyPr>
          <a:lstStyle/>
          <a:p>
            <a:pPr algn="ctr"/>
            <a:r>
              <a:rPr lang="zh-CN" altLang="en-US" sz="2665" b="1" dirty="0" smtClean="0">
                <a:solidFill>
                  <a:srgbClr val="0246AD"/>
                </a:solidFill>
                <a:latin typeface="微软雅黑" panose="020B0503020204020204" pitchFamily="34" charset="-122"/>
                <a:ea typeface="微软雅黑" panose="020B0503020204020204" pitchFamily="34" charset="-122"/>
              </a:rPr>
              <a:t>网络空间安全已经成为国际化竞争的焦点</a:t>
            </a:r>
            <a:endParaRPr lang="zh-CN" altLang="en-US" sz="2665" b="1" dirty="0">
              <a:solidFill>
                <a:srgbClr val="0246AD"/>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285841" y="1235261"/>
            <a:ext cx="9620317" cy="4362495"/>
            <a:chOff x="571472" y="843557"/>
            <a:chExt cx="7215238" cy="3271871"/>
          </a:xfrm>
        </p:grpSpPr>
        <p:sp>
          <p:nvSpPr>
            <p:cNvPr id="13" name="矩形标注 12"/>
            <p:cNvSpPr>
              <a:spLocks noChangeArrowheads="1"/>
            </p:cNvSpPr>
            <p:nvPr/>
          </p:nvSpPr>
          <p:spPr bwMode="auto">
            <a:xfrm>
              <a:off x="3470025" y="2677987"/>
              <a:ext cx="2293600" cy="1215016"/>
            </a:xfrm>
            <a:prstGeom prst="wedgeRectCallout">
              <a:avLst>
                <a:gd name="adj1" fmla="val -50010"/>
                <a:gd name="adj2" fmla="val 20311"/>
              </a:avLst>
            </a:prstGeom>
            <a:noFill/>
            <a:ln>
              <a:solidFill>
                <a:srgbClr val="0156B3"/>
              </a:solidFill>
            </a:ln>
          </p:spPr>
          <p:style>
            <a:lnRef idx="2">
              <a:schemeClr val="accent1"/>
            </a:lnRef>
            <a:fillRef idx="1">
              <a:schemeClr val="lt1"/>
            </a:fillRef>
            <a:effectRef idx="0">
              <a:schemeClr val="accent1"/>
            </a:effectRef>
            <a:fontRef idx="minor">
              <a:schemeClr val="dk1"/>
            </a:fontRef>
          </p:style>
          <p:txBody>
            <a:bodyPr anchor="ctr"/>
            <a:lstStyle/>
            <a:p>
              <a:pPr algn="just" fontAlgn="auto">
                <a:spcBef>
                  <a:spcPts val="0"/>
                </a:spcBef>
                <a:spcAft>
                  <a:spcPts val="0"/>
                </a:spcAft>
                <a:defRPr/>
              </a:pP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成立国安委，把网络安全列入国家安全高度</a:t>
              </a:r>
              <a:endPar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fontAlgn="auto">
                <a:spcBef>
                  <a:spcPts val="0"/>
                </a:spcBef>
                <a:spcAft>
                  <a:spcPts val="0"/>
                </a:spcAft>
                <a:defRPr/>
              </a:pP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网络安全和信息化小组成立，亲自任组长</a:t>
              </a:r>
              <a:endPar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4" name="Picture 2" descr="c:\users\ankki\appdata\local\360chrome\chrome\User Data\temp\201402280913508403.jpg"/>
            <p:cNvPicPr>
              <a:picLocks noChangeAspect="1" noChangeArrowheads="1"/>
            </p:cNvPicPr>
            <p:nvPr/>
          </p:nvPicPr>
          <p:blipFill rotWithShape="1">
            <a:blip r:embed="rId1" cstate="print"/>
            <a:srcRect l="24810" r="23663" b="8954"/>
            <a:stretch>
              <a:fillRect/>
            </a:stretch>
          </p:blipFill>
          <p:spPr bwMode="auto">
            <a:xfrm>
              <a:off x="3470025" y="843557"/>
              <a:ext cx="2293601" cy="1728193"/>
            </a:xfrm>
            <a:prstGeom prst="rect">
              <a:avLst/>
            </a:prstGeom>
            <a:noFill/>
            <a:ln>
              <a:solidFill>
                <a:schemeClr val="accent1"/>
              </a:solidFill>
            </a:ln>
          </p:spPr>
        </p:pic>
        <p:sp>
          <p:nvSpPr>
            <p:cNvPr id="15" name="矩形标注 14"/>
            <p:cNvSpPr>
              <a:spLocks noChangeArrowheads="1"/>
            </p:cNvSpPr>
            <p:nvPr/>
          </p:nvSpPr>
          <p:spPr bwMode="auto">
            <a:xfrm>
              <a:off x="571472" y="2677987"/>
              <a:ext cx="2143140" cy="1226986"/>
            </a:xfrm>
            <a:prstGeom prst="wedgeRectCallout">
              <a:avLst>
                <a:gd name="adj1" fmla="val -50010"/>
                <a:gd name="adj2" fmla="val 20311"/>
              </a:avLst>
            </a:prstGeom>
            <a:noFill/>
            <a:ln>
              <a:solidFill>
                <a:srgbClr val="0156B3"/>
              </a:solidFill>
            </a:ln>
          </p:spPr>
          <p:style>
            <a:lnRef idx="2">
              <a:schemeClr val="accent1"/>
            </a:lnRef>
            <a:fillRef idx="1">
              <a:schemeClr val="lt1"/>
            </a:fillRef>
            <a:effectRef idx="0">
              <a:schemeClr val="accent1"/>
            </a:effectRef>
            <a:fontRef idx="minor">
              <a:schemeClr val="dk1"/>
            </a:fontRef>
          </p:style>
          <p:txBody>
            <a:bodyPr anchor="ctr"/>
            <a:lstStyle/>
            <a:p>
              <a:pPr algn="just" fontAlgn="auto">
                <a:spcBef>
                  <a:spcPts val="0"/>
                </a:spcBef>
                <a:spcAft>
                  <a:spcPts val="0"/>
                </a:spcAft>
                <a:defRPr/>
              </a:pP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美国在</a:t>
              </a:r>
              <a:r>
                <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rPr>
                <a:t>2003</a:t>
              </a: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rPr>
                <a:t>2</a:t>
              </a: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月将信息安全提升到国家战略，</a:t>
              </a:r>
              <a:r>
                <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rPr>
                <a:t>2009</a:t>
              </a: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865" dirty="0" smtClean="0">
                  <a:solidFill>
                    <a:schemeClr val="tx1">
                      <a:lumMod val="75000"/>
                      <a:lumOff val="25000"/>
                    </a:schemeClr>
                  </a:solidFill>
                  <a:latin typeface="微软雅黑" panose="020B0503020204020204" pitchFamily="34" charset="-122"/>
                  <a:ea typeface="微软雅黑" panose="020B0503020204020204" pitchFamily="34" charset="-122"/>
                </a:rPr>
                <a:t>5</a:t>
              </a:r>
              <a:r>
                <a:rPr lang="zh-CN" altLang="en-US" sz="1865" dirty="0" smtClean="0">
                  <a:solidFill>
                    <a:schemeClr val="tx1">
                      <a:lumMod val="75000"/>
                      <a:lumOff val="25000"/>
                    </a:schemeClr>
                  </a:solidFill>
                  <a:latin typeface="微软雅黑" panose="020B0503020204020204" pitchFamily="34" charset="-122"/>
                  <a:ea typeface="微软雅黑" panose="020B0503020204020204" pitchFamily="34" charset="-122"/>
                </a:rPr>
                <a:t>月份奥巴马将网络安全问题提上政府议程。</a:t>
              </a:r>
              <a:endPar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6" name="Picture 4" descr="c:\users\ankki\appdata\local\360chrome\chrome\User Data\temp\20121108091327653.jpg"/>
            <p:cNvPicPr>
              <a:picLocks noChangeAspect="1" noChangeArrowheads="1"/>
            </p:cNvPicPr>
            <p:nvPr/>
          </p:nvPicPr>
          <p:blipFill>
            <a:blip r:embed="rId2" cstate="print"/>
            <a:srcRect l="12766" r="19149"/>
            <a:stretch>
              <a:fillRect/>
            </a:stretch>
          </p:blipFill>
          <p:spPr bwMode="auto">
            <a:xfrm>
              <a:off x="571472" y="843558"/>
              <a:ext cx="2143140" cy="1728192"/>
            </a:xfrm>
            <a:prstGeom prst="rect">
              <a:avLst/>
            </a:prstGeom>
            <a:noFill/>
            <a:ln>
              <a:solidFill>
                <a:schemeClr val="accent1"/>
              </a:solidFill>
            </a:ln>
          </p:spPr>
        </p:pic>
        <p:sp>
          <p:nvSpPr>
            <p:cNvPr id="19" name="矩形标注 6"/>
            <p:cNvSpPr>
              <a:spLocks noChangeArrowheads="1"/>
            </p:cNvSpPr>
            <p:nvPr/>
          </p:nvSpPr>
          <p:spPr bwMode="auto">
            <a:xfrm>
              <a:off x="6519038" y="2653318"/>
              <a:ext cx="1267672" cy="1462110"/>
            </a:xfrm>
            <a:prstGeom prst="wedgeRectCallout">
              <a:avLst>
                <a:gd name="adj1" fmla="val -50010"/>
                <a:gd name="adj2" fmla="val 20311"/>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zh-CN" altLang="en-US" sz="1865" b="1" dirty="0" smtClean="0">
                  <a:solidFill>
                    <a:schemeClr val="tx1">
                      <a:lumMod val="75000"/>
                      <a:lumOff val="25000"/>
                    </a:schemeClr>
                  </a:solidFill>
                  <a:latin typeface="微软雅黑" panose="020B0503020204020204" pitchFamily="34" charset="-122"/>
                  <a:ea typeface="微软雅黑" panose="020B0503020204020204" pitchFamily="34" charset="-122"/>
                </a:rPr>
                <a:t>网络安全法</a:t>
              </a:r>
              <a:endParaRPr lang="en-US" altLang="zh-CN" sz="1865"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865" b="1" dirty="0" smtClean="0">
                  <a:solidFill>
                    <a:schemeClr val="tx1">
                      <a:lumMod val="75000"/>
                      <a:lumOff val="25000"/>
                    </a:schemeClr>
                  </a:solidFill>
                  <a:latin typeface="微软雅黑" panose="020B0503020204020204" pitchFamily="34" charset="-122"/>
                  <a:ea typeface="微软雅黑" panose="020B0503020204020204" pitchFamily="34" charset="-122"/>
                </a:rPr>
                <a:t>等级保护</a:t>
              </a:r>
              <a:endParaRPr lang="en-US" altLang="zh-CN" sz="1865"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865" b="1" dirty="0" smtClean="0">
                  <a:solidFill>
                    <a:schemeClr val="tx1">
                      <a:lumMod val="75000"/>
                      <a:lumOff val="25000"/>
                    </a:schemeClr>
                  </a:solidFill>
                  <a:latin typeface="微软雅黑" panose="020B0503020204020204" pitchFamily="34" charset="-122"/>
                  <a:ea typeface="微软雅黑" panose="020B0503020204020204" pitchFamily="34" charset="-122"/>
                </a:rPr>
                <a:t>信息化规划</a:t>
              </a:r>
              <a:endParaRPr lang="en-US" altLang="zh-CN" sz="1865"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865" b="1" dirty="0" smtClean="0">
                  <a:solidFill>
                    <a:schemeClr val="tx1">
                      <a:lumMod val="75000"/>
                      <a:lumOff val="25000"/>
                    </a:schemeClr>
                  </a:solidFill>
                  <a:latin typeface="微软雅黑" panose="020B0503020204020204" pitchFamily="34" charset="-122"/>
                  <a:ea typeface="微软雅黑" panose="020B0503020204020204" pitchFamily="34" charset="-122"/>
                </a:rPr>
                <a:t>分级保护</a:t>
              </a:r>
              <a:endParaRPr lang="zh-CN" altLang="en-US" sz="1865"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865" b="1" dirty="0">
                  <a:solidFill>
                    <a:schemeClr val="tx1">
                      <a:lumMod val="75000"/>
                      <a:lumOff val="25000"/>
                    </a:schemeClr>
                  </a:solidFill>
                  <a:latin typeface="微软雅黑" panose="020B0503020204020204" pitchFamily="34" charset="-122"/>
                  <a:ea typeface="微软雅黑" panose="020B0503020204020204" pitchFamily="34" charset="-122"/>
                </a:rPr>
                <a:t>数据保护法</a:t>
              </a:r>
              <a:endParaRPr lang="zh-CN" altLang="en-US" sz="18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标题 1"/>
            <p:cNvSpPr txBox="1"/>
            <p:nvPr/>
          </p:nvSpPr>
          <p:spPr>
            <a:xfrm>
              <a:off x="6519038" y="857238"/>
              <a:ext cx="1124796" cy="1728192"/>
            </a:xfrm>
            <a:prstGeom prst="rect">
              <a:avLst/>
            </a:prstGeom>
          </p:spPr>
          <p:txBody>
            <a:bodyPr vert="horz" lIns="121920" tIns="60960" rIns="121920" bIns="60960" rtlCol="0" anchor="ct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1865" i="0" u="none" strike="noStrike" kern="1200" cap="none" spc="0" normalizeH="0" baseline="0" noProof="0" dirty="0" smtClean="0">
                  <a:ln>
                    <a:noFill/>
                  </a:ln>
                  <a:solidFill>
                    <a:schemeClr val="tx1">
                      <a:lumMod val="75000"/>
                      <a:lumOff val="25000"/>
                    </a:schemeClr>
                  </a:solidFill>
                  <a:uLnTx/>
                  <a:uFillTx/>
                  <a:latin typeface="+mn-ea"/>
                  <a:cs typeface="+mj-cs"/>
                </a:rPr>
                <a:t>中央网信办</a:t>
              </a:r>
              <a:endParaRPr kumimoji="0" lang="en-US" altLang="zh-CN" sz="1865" i="0" u="none" strike="noStrike" kern="1200" cap="none" spc="0" normalizeH="0" baseline="0" noProof="0" dirty="0" smtClean="0">
                <a:ln>
                  <a:noFill/>
                </a:ln>
                <a:solidFill>
                  <a:schemeClr val="tx1">
                    <a:lumMod val="75000"/>
                    <a:lumOff val="25000"/>
                  </a:schemeClr>
                </a:solidFill>
                <a:uLnTx/>
                <a:uFillTx/>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1865" i="0" u="none" strike="noStrike" kern="1200" cap="none" spc="0" normalizeH="0" baseline="0" noProof="0" dirty="0" smtClean="0">
                  <a:ln>
                    <a:noFill/>
                  </a:ln>
                  <a:solidFill>
                    <a:schemeClr val="tx1">
                      <a:lumMod val="75000"/>
                      <a:lumOff val="25000"/>
                    </a:schemeClr>
                  </a:solidFill>
                  <a:uLnTx/>
                  <a:uFillTx/>
                  <a:latin typeface="+mn-ea"/>
                  <a:cs typeface="+mj-cs"/>
                </a:rPr>
                <a:t>国家发改委</a:t>
              </a:r>
              <a:endParaRPr kumimoji="0" lang="en-US" altLang="zh-CN" sz="1865" i="0" u="none" strike="noStrike" kern="1200" cap="none" spc="0" normalizeH="0" baseline="0" noProof="0" dirty="0" smtClean="0">
                <a:ln>
                  <a:noFill/>
                </a:ln>
                <a:solidFill>
                  <a:schemeClr val="tx1">
                    <a:lumMod val="75000"/>
                    <a:lumOff val="25000"/>
                  </a:schemeClr>
                </a:solidFill>
                <a:uLnTx/>
                <a:uFillTx/>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lang="zh-CN" altLang="en-US" sz="1865" dirty="0" smtClean="0">
                  <a:solidFill>
                    <a:schemeClr val="tx1">
                      <a:lumMod val="75000"/>
                      <a:lumOff val="25000"/>
                    </a:schemeClr>
                  </a:solidFill>
                  <a:latin typeface="+mn-ea"/>
                  <a:cs typeface="+mj-cs"/>
                </a:rPr>
                <a:t>国家公安部</a:t>
              </a:r>
              <a:endParaRPr lang="en-US" altLang="zh-CN" sz="1865" dirty="0" smtClean="0">
                <a:solidFill>
                  <a:schemeClr val="tx1">
                    <a:lumMod val="75000"/>
                    <a:lumOff val="25000"/>
                  </a:schemeClr>
                </a:solidFill>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lang="zh-CN" altLang="en-US" sz="1865" dirty="0" smtClean="0">
                  <a:solidFill>
                    <a:schemeClr val="tx1">
                      <a:lumMod val="75000"/>
                      <a:lumOff val="25000"/>
                    </a:schemeClr>
                  </a:solidFill>
                  <a:latin typeface="+mn-ea"/>
                  <a:cs typeface="+mj-cs"/>
                </a:rPr>
                <a:t>国家工</a:t>
              </a:r>
              <a:r>
                <a:rPr lang="zh-CN" altLang="en-US" sz="1865" dirty="0">
                  <a:solidFill>
                    <a:schemeClr val="tx1">
                      <a:lumMod val="75000"/>
                      <a:lumOff val="25000"/>
                    </a:schemeClr>
                  </a:solidFill>
                  <a:latin typeface="+mn-ea"/>
                  <a:cs typeface="+mj-cs"/>
                </a:rPr>
                <a:t>信</a:t>
              </a:r>
              <a:r>
                <a:rPr lang="zh-CN" altLang="en-US" sz="1865" dirty="0" smtClean="0">
                  <a:solidFill>
                    <a:schemeClr val="tx1">
                      <a:lumMod val="75000"/>
                      <a:lumOff val="25000"/>
                    </a:schemeClr>
                  </a:solidFill>
                  <a:latin typeface="+mn-ea"/>
                  <a:cs typeface="+mj-cs"/>
                </a:rPr>
                <a:t>部</a:t>
              </a:r>
              <a:endParaRPr lang="en-US" altLang="zh-CN" sz="1865" dirty="0" smtClean="0">
                <a:solidFill>
                  <a:schemeClr val="tx1">
                    <a:lumMod val="75000"/>
                    <a:lumOff val="25000"/>
                  </a:schemeClr>
                </a:solidFill>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1865" i="0" u="none" strike="noStrike" kern="1200" cap="none" spc="0" normalizeH="0" baseline="0" noProof="0" dirty="0" smtClean="0">
                  <a:ln>
                    <a:noFill/>
                  </a:ln>
                  <a:solidFill>
                    <a:schemeClr val="tx1">
                      <a:lumMod val="75000"/>
                      <a:lumOff val="25000"/>
                    </a:schemeClr>
                  </a:solidFill>
                  <a:uLnTx/>
                  <a:uFillTx/>
                  <a:latin typeface="+mn-ea"/>
                  <a:cs typeface="+mj-cs"/>
                </a:rPr>
                <a:t>国家保密局</a:t>
              </a:r>
              <a:endParaRPr kumimoji="0" lang="en-US" altLang="zh-CN" sz="1865" i="0" u="none" strike="noStrike" kern="1200" cap="none" spc="0" normalizeH="0" baseline="0" noProof="0" dirty="0" smtClean="0">
                <a:ln>
                  <a:noFill/>
                </a:ln>
                <a:solidFill>
                  <a:schemeClr val="tx1">
                    <a:lumMod val="75000"/>
                    <a:lumOff val="25000"/>
                  </a:schemeClr>
                </a:solidFill>
                <a:uLnTx/>
                <a:uFillTx/>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lang="zh-CN" altLang="en-US" sz="1865" dirty="0" smtClean="0">
                  <a:solidFill>
                    <a:schemeClr val="tx1">
                      <a:lumMod val="75000"/>
                      <a:lumOff val="25000"/>
                    </a:schemeClr>
                  </a:solidFill>
                  <a:latin typeface="+mn-ea"/>
                  <a:cs typeface="+mj-cs"/>
                </a:rPr>
                <a:t>国家安全局</a:t>
              </a:r>
              <a:endParaRPr lang="zh-CN" altLang="en-US" sz="1865" dirty="0" smtClean="0">
                <a:solidFill>
                  <a:schemeClr val="tx1">
                    <a:lumMod val="75000"/>
                    <a:lumOff val="25000"/>
                  </a:schemeClr>
                </a:solidFill>
                <a:latin typeface="+mn-ea"/>
                <a:cs typeface="+mj-cs"/>
              </a:endParaRPr>
            </a:p>
            <a:p>
              <a:pPr marL="0" marR="0" lvl="0" indent="0" defTabSz="914400" rtl="0" eaLnBrk="1" fontAlgn="auto" latinLnBrk="0" hangingPunct="1">
                <a:lnSpc>
                  <a:spcPct val="100000"/>
                </a:lnSpc>
                <a:spcBef>
                  <a:spcPct val="0"/>
                </a:spcBef>
                <a:spcAft>
                  <a:spcPts val="0"/>
                </a:spcAft>
                <a:buClrTx/>
                <a:buSzTx/>
                <a:buFontTx/>
                <a:buNone/>
                <a:defRPr/>
              </a:pPr>
              <a:r>
                <a:rPr kumimoji="0" lang="en-US" altLang="zh-CN" sz="1865" i="0" u="none" strike="noStrike" kern="1200" cap="none" spc="0" normalizeH="0" baseline="0" noProof="0" dirty="0" smtClean="0">
                  <a:ln>
                    <a:noFill/>
                  </a:ln>
                  <a:solidFill>
                    <a:schemeClr val="tx1">
                      <a:lumMod val="75000"/>
                      <a:lumOff val="25000"/>
                    </a:schemeClr>
                  </a:solidFill>
                  <a:uLnTx/>
                  <a:uFillTx/>
                  <a:latin typeface="+mn-ea"/>
                  <a:cs typeface="+mj-cs"/>
                </a:rPr>
                <a:t>……</a:t>
              </a:r>
              <a:endParaRPr kumimoji="0" lang="zh-CN" altLang="en-US" sz="1865" i="0" u="none" strike="noStrike" kern="1200" cap="none" spc="0" normalizeH="0" baseline="0" noProof="0" dirty="0" smtClean="0">
                <a:ln>
                  <a:noFill/>
                </a:ln>
                <a:solidFill>
                  <a:schemeClr val="tx1">
                    <a:lumMod val="75000"/>
                    <a:lumOff val="25000"/>
                  </a:schemeClr>
                </a:solidFill>
                <a:uLnTx/>
                <a:uFillTx/>
                <a:latin typeface="+mn-ea"/>
                <a:cs typeface="+mj-cs"/>
              </a:endParaRPr>
            </a:p>
          </p:txBody>
        </p:sp>
      </p:grpSp>
    </p:spTree>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标题 1"/>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内部审查</a:t>
            </a:r>
            <a:r>
              <a:rPr lang="en-US" altLang="zh-CN" kern="1200" dirty="0">
                <a:solidFill>
                  <a:srgbClr val="026EBE"/>
                </a:solidFill>
                <a:latin typeface="微软雅黑" panose="020B0503020204020204" pitchFamily="34" charset="-122"/>
                <a:ea typeface="微软雅黑" panose="020B0503020204020204" pitchFamily="34" charset="-122"/>
                <a:cs typeface="+mj-cs"/>
              </a:rPr>
              <a:t>——</a:t>
            </a:r>
            <a:r>
              <a:rPr lang="zh-CN" altLang="en-US" sz="2800" kern="1200" dirty="0">
                <a:solidFill>
                  <a:srgbClr val="026EBE"/>
                </a:solidFill>
                <a:latin typeface="微软雅黑" panose="020B0503020204020204" pitchFamily="34" charset="-122"/>
                <a:ea typeface="微软雅黑" panose="020B0503020204020204" pitchFamily="34" charset="-122"/>
                <a:cs typeface="+mj-cs"/>
              </a:rPr>
              <a:t>让内鬼无处可藏</a:t>
            </a:r>
            <a:endParaRPr lang="zh-CN" altLang="en-US" sz="2800"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36867" name="图片 3"/>
          <p:cNvPicPr>
            <a:picLocks noChangeAspect="1"/>
          </p:cNvPicPr>
          <p:nvPr/>
        </p:nvPicPr>
        <p:blipFill>
          <a:blip r:embed="rId1"/>
          <a:stretch>
            <a:fillRect/>
          </a:stretch>
        </p:blipFill>
        <p:spPr>
          <a:xfrm>
            <a:off x="5910263" y="2124075"/>
            <a:ext cx="6015037" cy="3349625"/>
          </a:xfrm>
          <a:prstGeom prst="rect">
            <a:avLst/>
          </a:prstGeom>
          <a:noFill/>
          <a:ln w="9525" cap="flat" cmpd="sng">
            <a:solidFill>
              <a:schemeClr val="accent1"/>
            </a:solidFill>
            <a:prstDash val="solid"/>
            <a:miter/>
            <a:headEnd type="none" w="med" len="med"/>
            <a:tailEnd type="none" w="med" len="med"/>
          </a:ln>
        </p:spPr>
      </p:pic>
      <p:pic>
        <p:nvPicPr>
          <p:cNvPr id="36868" name="图片 4"/>
          <p:cNvPicPr>
            <a:picLocks noChangeAspect="1"/>
          </p:cNvPicPr>
          <p:nvPr/>
        </p:nvPicPr>
        <p:blipFill>
          <a:blip r:embed="rId2"/>
          <a:stretch>
            <a:fillRect/>
          </a:stretch>
        </p:blipFill>
        <p:spPr>
          <a:xfrm>
            <a:off x="247650" y="1228725"/>
            <a:ext cx="4986338" cy="2374900"/>
          </a:xfrm>
          <a:prstGeom prst="rect">
            <a:avLst/>
          </a:prstGeom>
          <a:noFill/>
          <a:ln w="9525" cap="flat" cmpd="sng">
            <a:solidFill>
              <a:schemeClr val="accent1"/>
            </a:solidFill>
            <a:prstDash val="solid"/>
            <a:miter/>
            <a:headEnd type="none" w="med" len="med"/>
            <a:tailEnd type="none" w="med" len="med"/>
          </a:ln>
        </p:spPr>
      </p:pic>
      <p:pic>
        <p:nvPicPr>
          <p:cNvPr id="36869" name="Picture 2"/>
          <p:cNvPicPr>
            <a:picLocks noChangeAspect="1"/>
          </p:cNvPicPr>
          <p:nvPr/>
        </p:nvPicPr>
        <p:blipFill>
          <a:blip r:embed="rId3"/>
          <a:stretch>
            <a:fillRect/>
          </a:stretch>
        </p:blipFill>
        <p:spPr>
          <a:xfrm>
            <a:off x="247650" y="4113213"/>
            <a:ext cx="4986338" cy="2374900"/>
          </a:xfrm>
          <a:prstGeom prst="rect">
            <a:avLst/>
          </a:prstGeom>
          <a:noFill/>
          <a:ln w="9525" cap="flat" cmpd="sng">
            <a:solidFill>
              <a:schemeClr val="accent1"/>
            </a:solidFill>
            <a:prstDash val="solid"/>
            <a:miter/>
            <a:headEnd type="none" w="med" len="med"/>
            <a:tailEnd type="none" w="med" len="med"/>
          </a:ln>
        </p:spPr>
      </p:pic>
      <p:sp>
        <p:nvSpPr>
          <p:cNvPr id="36870" name="矩形 2"/>
          <p:cNvSpPr/>
          <p:nvPr/>
        </p:nvSpPr>
        <p:spPr>
          <a:xfrm>
            <a:off x="1751013" y="879475"/>
            <a:ext cx="2236787"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2000" b="1" dirty="0">
                <a:latin typeface="微软雅黑" panose="020B0503020204020204" pitchFamily="34" charset="-122"/>
                <a:ea typeface="微软雅黑" panose="020B0503020204020204" pitchFamily="34" charset="-122"/>
              </a:rPr>
              <a:t>用户行为异常告警</a:t>
            </a:r>
            <a:endParaRPr lang="zh-CN" altLang="en-US" sz="2000" b="1" dirty="0">
              <a:latin typeface="微软雅黑" panose="020B0503020204020204" pitchFamily="34" charset="-122"/>
              <a:ea typeface="微软雅黑" panose="020B0503020204020204" pitchFamily="34" charset="-122"/>
            </a:endParaRPr>
          </a:p>
        </p:txBody>
      </p:sp>
      <p:sp>
        <p:nvSpPr>
          <p:cNvPr id="36871" name="矩形 2"/>
          <p:cNvSpPr/>
          <p:nvPr/>
        </p:nvSpPr>
        <p:spPr>
          <a:xfrm>
            <a:off x="1622425" y="3768725"/>
            <a:ext cx="2493963"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2000" b="1" dirty="0">
                <a:latin typeface="微软雅黑" panose="020B0503020204020204" pitchFamily="34" charset="-122"/>
                <a:ea typeface="微软雅黑" panose="020B0503020204020204" pitchFamily="34" charset="-122"/>
              </a:rPr>
              <a:t>数据库访问风险告警</a:t>
            </a:r>
            <a:endParaRPr lang="zh-CN" altLang="en-US" sz="2000" b="1" dirty="0">
              <a:latin typeface="微软雅黑" panose="020B0503020204020204" pitchFamily="34" charset="-122"/>
              <a:ea typeface="微软雅黑" panose="020B0503020204020204" pitchFamily="34" charset="-122"/>
            </a:endParaRPr>
          </a:p>
        </p:txBody>
      </p:sp>
      <p:cxnSp>
        <p:nvCxnSpPr>
          <p:cNvPr id="9" name="肘形连接符 8"/>
          <p:cNvCxnSpPr>
            <a:stCxn id="36868" idx="3"/>
            <a:endCxn id="36867" idx="1"/>
          </p:cNvCxnSpPr>
          <p:nvPr/>
        </p:nvCxnSpPr>
        <p:spPr>
          <a:xfrm>
            <a:off x="5233988" y="2416175"/>
            <a:ext cx="676275" cy="1382713"/>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36869" idx="3"/>
            <a:endCxn id="36867" idx="1"/>
          </p:cNvCxnSpPr>
          <p:nvPr/>
        </p:nvCxnSpPr>
        <p:spPr>
          <a:xfrm flipV="1">
            <a:off x="5233988" y="3798888"/>
            <a:ext cx="676275" cy="1501775"/>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6874" name="矩形 2"/>
          <p:cNvSpPr/>
          <p:nvPr/>
        </p:nvSpPr>
        <p:spPr>
          <a:xfrm>
            <a:off x="7104063" y="1754188"/>
            <a:ext cx="3627437"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FontTx/>
              <a:buNone/>
            </a:pPr>
            <a:r>
              <a:rPr lang="zh-CN" altLang="en-US" sz="2000" b="1" dirty="0">
                <a:latin typeface="微软雅黑" panose="020B0503020204020204" pitchFamily="34" charset="-122"/>
                <a:ea typeface="微软雅黑" panose="020B0503020204020204" pitchFamily="34" charset="-122"/>
              </a:rPr>
              <a:t>用户</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设备</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应用</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数据关联分析</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标题 1"/>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rPr>
              <a:t>护网行动</a:t>
            </a:r>
            <a:r>
              <a:rPr lang="en-US" altLang="zh-CN" kern="1200" dirty="0">
                <a:solidFill>
                  <a:srgbClr val="026EBE"/>
                </a:solidFill>
                <a:latin typeface="微软雅黑" panose="020B0503020204020204" pitchFamily="34" charset="-122"/>
                <a:ea typeface="微软雅黑" panose="020B0503020204020204" pitchFamily="34" charset="-122"/>
                <a:cs typeface="+mj-cs"/>
              </a:rPr>
              <a:t>——</a:t>
            </a:r>
            <a:r>
              <a:rPr lang="zh-CN" altLang="en-US" sz="2800" kern="1200" dirty="0">
                <a:solidFill>
                  <a:srgbClr val="026EBE"/>
                </a:solidFill>
                <a:latin typeface="微软雅黑" panose="020B0503020204020204" pitchFamily="34" charset="-122"/>
                <a:ea typeface="微软雅黑" panose="020B0503020204020204" pitchFamily="34" charset="-122"/>
                <a:cs typeface="+mj-cs"/>
              </a:rPr>
              <a:t>隐藏应用轻松应对护网行动</a:t>
            </a:r>
            <a:endParaRPr lang="zh-CN" altLang="en-US" sz="2800" kern="1200" dirty="0">
              <a:solidFill>
                <a:srgbClr val="026EBE"/>
              </a:solidFill>
              <a:latin typeface="微软雅黑" panose="020B0503020204020204" pitchFamily="34" charset="-122"/>
              <a:ea typeface="微软雅黑" panose="020B0503020204020204" pitchFamily="34" charset="-122"/>
              <a:cs typeface="+mj-cs"/>
            </a:endParaRPr>
          </a:p>
        </p:txBody>
      </p:sp>
      <p:pic>
        <p:nvPicPr>
          <p:cNvPr id="37891" name="图片 55"/>
          <p:cNvPicPr>
            <a:picLocks noChangeAspect="1"/>
          </p:cNvPicPr>
          <p:nvPr/>
        </p:nvPicPr>
        <p:blipFill>
          <a:blip r:embed="rId1"/>
          <a:stretch>
            <a:fillRect/>
          </a:stretch>
        </p:blipFill>
        <p:spPr>
          <a:xfrm>
            <a:off x="796925" y="2360613"/>
            <a:ext cx="10467975" cy="4162425"/>
          </a:xfrm>
          <a:prstGeom prst="rect">
            <a:avLst/>
          </a:prstGeom>
          <a:noFill/>
          <a:ln w="9525">
            <a:noFill/>
          </a:ln>
        </p:spPr>
      </p:pic>
      <p:sp>
        <p:nvSpPr>
          <p:cNvPr id="3" name="矩形 2"/>
          <p:cNvSpPr/>
          <p:nvPr/>
        </p:nvSpPr>
        <p:spPr>
          <a:xfrm>
            <a:off x="796925" y="1165225"/>
            <a:ext cx="10467975" cy="82994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       </a:t>
            </a:r>
            <a:r>
              <a:rPr kumimoji="0" lang="en-US" altLang="zh-CN" sz="1600" b="1" i="0" u="none" strike="noStrike" kern="1200" cap="none" spc="0" normalizeH="0" baseline="0" noProof="0" dirty="0" err="1">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SDP</a:t>
            </a: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默认关闭所有</a:t>
            </a:r>
            <a:r>
              <a:rPr kumimoji="0" lang="en-US" altLang="zh-CN"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TCP</a:t>
            </a: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端口，拒绝一切</a:t>
            </a:r>
            <a:r>
              <a:rPr kumimoji="0" lang="en-US" altLang="zh-CN"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TCP</a:t>
            </a: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连接，让服务器从网络上“隐身”；只有合法用户经过</a:t>
            </a:r>
            <a:r>
              <a:rPr kumimoji="0" lang="en-US" altLang="zh-CN"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SPA</a:t>
            </a: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认证后，才会在特定时间段内开放端口等待连接，超时自动关闭。</a:t>
            </a:r>
            <a:r>
              <a:rPr kumimoji="0" lang="en-US" altLang="zh-CN" sz="1600" b="1" i="0" u="none" strike="noStrike" kern="1200" cap="none" spc="0" normalizeH="0" baseline="0" noProof="0" dirty="0" err="1">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SDP</a:t>
            </a:r>
            <a:r>
              <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rPr>
              <a:t>的应用隐身功能不再暴露业务端口，轻松应对企业的护网行动。</a:t>
            </a:r>
            <a:endParaRPr kumimoji="0" lang="zh-CN" altLang="en-US" sz="1600" b="1" i="0" u="none" strike="noStrike" kern="1200" cap="none" spc="0" normalizeH="0" baseline="0" noProof="0" dirty="0">
              <a:ln>
                <a:noFill/>
              </a:ln>
              <a:solidFill>
                <a:srgbClr val="026EBE"/>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sym typeface="+mn-ea"/>
              </a:rPr>
              <a:t>护网行动红队常用攻击路线</a:t>
            </a:r>
            <a:endParaRPr lang="zh-CN" altLang="en-US" kern="1200" dirty="0">
              <a:solidFill>
                <a:srgbClr val="026EBE"/>
              </a:solidFill>
              <a:latin typeface="微软雅黑" panose="020B0503020204020204" pitchFamily="34" charset="-122"/>
              <a:ea typeface="微软雅黑" panose="020B0503020204020204" pitchFamily="34" charset="-122"/>
              <a:cs typeface="+mj-cs"/>
              <a:sym typeface="+mn-ea"/>
            </a:endParaRPr>
          </a:p>
        </p:txBody>
      </p:sp>
      <p:pic>
        <p:nvPicPr>
          <p:cNvPr id="38915" name="Picture 2" descr="“勒索病毒攻击步骤”的图片搜索结果"/>
          <p:cNvPicPr>
            <a:picLocks noChangeAspect="1"/>
          </p:cNvPicPr>
          <p:nvPr/>
        </p:nvPicPr>
        <p:blipFill>
          <a:blip r:embed="rId1"/>
          <a:stretch>
            <a:fillRect/>
          </a:stretch>
        </p:blipFill>
        <p:spPr>
          <a:xfrm>
            <a:off x="0" y="1763713"/>
            <a:ext cx="8418513" cy="4621212"/>
          </a:xfrm>
          <a:prstGeom prst="rect">
            <a:avLst/>
          </a:prstGeom>
          <a:noFill/>
          <a:ln w="9525">
            <a:noFill/>
          </a:ln>
        </p:spPr>
      </p:pic>
      <p:sp>
        <p:nvSpPr>
          <p:cNvPr id="8" name="矩形 7"/>
          <p:cNvSpPr/>
          <p:nvPr/>
        </p:nvSpPr>
        <p:spPr>
          <a:xfrm>
            <a:off x="8418513" y="2451100"/>
            <a:ext cx="3621088" cy="2352675"/>
          </a:xfrm>
          <a:prstGeom prst="rect">
            <a:avLst/>
          </a:prstGeom>
          <a:ln w="22225">
            <a:solidFill>
              <a:srgbClr val="026EBE"/>
            </a:solidFill>
            <a:prstDash val="dash"/>
          </a:ln>
        </p:spPr>
        <p:txBody>
          <a:bodyPr>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zh-CN" sz="1800" b="0" i="0" u="none" strike="noStrike" kern="100" cap="none" spc="0" normalizeH="0" baseline="0" noProof="0" dirty="0">
                <a:ln>
                  <a:noFill/>
                </a:ln>
                <a:solidFill>
                  <a:srgbClr val="026EBE"/>
                </a:solidFill>
                <a:effectLst/>
                <a:uLnTx/>
                <a:uFillTx/>
                <a:latin typeface="Arial" panose="020B0604020202020204"/>
                <a:ea typeface="微软雅黑" panose="020B0503020204020204" pitchFamily="34" charset="-122"/>
                <a:cs typeface="+mn-ea"/>
                <a:sym typeface="+mn-lt"/>
              </a:rPr>
              <a:t>攻击实施步骤：</a:t>
            </a:r>
            <a:endParaRPr kumimoji="0" lang="zh-CN" altLang="zh-CN" sz="1400" b="0" i="0" u="none" strike="noStrike" kern="100" cap="none" spc="0" normalizeH="0" baseline="0" noProof="0" dirty="0">
              <a:ln>
                <a:noFill/>
              </a:ln>
              <a:solidFill>
                <a:srgbClr val="026EBE"/>
              </a:solidFill>
              <a:effectLst/>
              <a:uLnTx/>
              <a:uFillTx/>
              <a:latin typeface="Arial" panose="020B0604020202020204"/>
              <a:ea typeface="微软雅黑" panose="020B0503020204020204" pitchFamily="34" charset="-122"/>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rPr>
              <a:t>1、黑客通过RDP漏洞进行爆破入侵</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rPr>
              <a:t>2、关闭当前主机上的杀毒软件</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rPr>
              <a:t>3、内网扫描，发现更多入侵资产</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rPr>
              <a:t>4、暴力破解登录密码</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rPr>
              <a:t>5、运行勒索病毒</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pitchFamily="34" charset="-122"/>
              <a:cs typeface="+mn-ea"/>
              <a:sym typeface="+mn-lt"/>
            </a:endParaRPr>
          </a:p>
        </p:txBody>
      </p:sp>
      <p:sp>
        <p:nvSpPr>
          <p:cNvPr id="9" name="矩形 8"/>
          <p:cNvSpPr/>
          <p:nvPr/>
        </p:nvSpPr>
        <p:spPr>
          <a:xfrm>
            <a:off x="682625" y="1112838"/>
            <a:ext cx="10288588" cy="6445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       在护网行动中，红队最有效的入侵方式就是通过边界设备，一旦进入内网，通过扫描发现业务端口发现有价值的服务器或寻找新的跳板，攻击重要业务。以勒索病毒为例。</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sym typeface="+mn-lt"/>
              </a:rPr>
              <a:t>不暴露业务端口，轻松护网</a:t>
            </a:r>
            <a:endParaRPr lang="zh-CN" altLang="en-US" kern="1200" dirty="0">
              <a:solidFill>
                <a:srgbClr val="026EBE"/>
              </a:solidFill>
              <a:latin typeface="微软雅黑" panose="020B0503020204020204" pitchFamily="34" charset="-122"/>
              <a:ea typeface="微软雅黑" panose="020B0503020204020204" pitchFamily="34" charset="-122"/>
              <a:cs typeface="+mj-cs"/>
              <a:sym typeface="+mn-ea"/>
            </a:endParaRPr>
          </a:p>
        </p:txBody>
      </p:sp>
      <p:sp>
        <p:nvSpPr>
          <p:cNvPr id="52" name="椭圆 51"/>
          <p:cNvSpPr/>
          <p:nvPr/>
        </p:nvSpPr>
        <p:spPr>
          <a:xfrm>
            <a:off x="3563938" y="2411413"/>
            <a:ext cx="762000" cy="749300"/>
          </a:xfrm>
          <a:prstGeom prst="ellipse">
            <a:avLst/>
          </a:prstGeom>
          <a:solidFill>
            <a:sysClr val="window" lastClr="FFFFFF"/>
          </a:solidFill>
          <a:ln w="12700" cap="flat" cmpd="sng" algn="ctr">
            <a:solidFill>
              <a:srgbClr val="FF0000"/>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FF0000"/>
                </a:solidFill>
                <a:effectLst/>
                <a:uLnTx/>
                <a:uFillTx/>
                <a:latin typeface="Arial" panose="020B0604020202020204"/>
                <a:ea typeface="微软雅黑" panose="020B0503020204020204" pitchFamily="34" charset="-122"/>
                <a:cs typeface="+mn-ea"/>
                <a:sym typeface="+mn-lt"/>
              </a:rPr>
              <a:t>TCP</a:t>
            </a:r>
            <a:r>
              <a:rPr kumimoji="0" lang="zh-CN" altLang="en-US" sz="1200" b="0" i="0" u="none" strike="noStrike" kern="0" cap="none" spc="0" normalizeH="0" baseline="0" noProof="0" dirty="0">
                <a:ln>
                  <a:noFill/>
                </a:ln>
                <a:solidFill>
                  <a:srgbClr val="FF0000"/>
                </a:solidFill>
                <a:effectLst/>
                <a:uLnTx/>
                <a:uFillTx/>
                <a:latin typeface="Arial" panose="020B0604020202020204"/>
                <a:ea typeface="微软雅黑" panose="020B0503020204020204" pitchFamily="34" charset="-122"/>
                <a:cs typeface="+mn-ea"/>
                <a:sym typeface="+mn-lt"/>
              </a:rPr>
              <a:t>端口</a:t>
            </a:r>
            <a:endParaRPr kumimoji="0" lang="zh-CN" altLang="en-US" sz="1200" b="0" i="0" u="none" strike="noStrike" kern="0" cap="none" spc="0" normalizeH="0" baseline="0" noProof="0" dirty="0">
              <a:ln>
                <a:noFill/>
              </a:ln>
              <a:solidFill>
                <a:srgbClr val="FF0000"/>
              </a:solidFill>
              <a:effectLst/>
              <a:uLnTx/>
              <a:uFillTx/>
              <a:latin typeface="Arial" panose="020B0604020202020204"/>
              <a:ea typeface="微软雅黑" panose="020B0503020204020204" pitchFamily="34" charset="-122"/>
              <a:cs typeface="+mn-ea"/>
              <a:sym typeface="+mn-lt"/>
            </a:endParaRPr>
          </a:p>
        </p:txBody>
      </p:sp>
      <p:sp>
        <p:nvSpPr>
          <p:cNvPr id="53" name="椭圆 52"/>
          <p:cNvSpPr/>
          <p:nvPr/>
        </p:nvSpPr>
        <p:spPr>
          <a:xfrm>
            <a:off x="3546475" y="3514725"/>
            <a:ext cx="762000" cy="747713"/>
          </a:xfrm>
          <a:prstGeom prst="ellipse">
            <a:avLst/>
          </a:prstGeom>
          <a:solidFill>
            <a:sysClr val="window" lastClr="FFFFFF"/>
          </a:solidFill>
          <a:ln w="12700" cap="flat" cmpd="sng" algn="ctr">
            <a:solidFill>
              <a:srgbClr val="1E87E3"/>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UDP</a:t>
            </a:r>
            <a:r>
              <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端口</a:t>
            </a:r>
            <a:endPar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endParaRPr>
          </a:p>
        </p:txBody>
      </p:sp>
      <p:cxnSp>
        <p:nvCxnSpPr>
          <p:cNvPr id="39941" name="直线连接符 14"/>
          <p:cNvCxnSpPr/>
          <p:nvPr/>
        </p:nvCxnSpPr>
        <p:spPr>
          <a:xfrm>
            <a:off x="6107113" y="1419225"/>
            <a:ext cx="0" cy="3649663"/>
          </a:xfrm>
          <a:prstGeom prst="line">
            <a:avLst/>
          </a:prstGeom>
          <a:ln w="6350" cap="flat" cmpd="sng">
            <a:solidFill>
              <a:srgbClr val="A6A6A6"/>
            </a:solidFill>
            <a:prstDash val="solid"/>
            <a:miter/>
            <a:headEnd type="none" w="med" len="med"/>
            <a:tailEnd type="none" w="med" len="med"/>
          </a:ln>
        </p:spPr>
      </p:cxnSp>
      <p:sp>
        <p:nvSpPr>
          <p:cNvPr id="55" name="右箭头 143"/>
          <p:cNvSpPr/>
          <p:nvPr/>
        </p:nvSpPr>
        <p:spPr>
          <a:xfrm>
            <a:off x="1619250" y="2657475"/>
            <a:ext cx="1892300" cy="196850"/>
          </a:xfrm>
          <a:prstGeom prst="rightArrow">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ea"/>
              <a:sym typeface="+mn-lt"/>
            </a:endParaRPr>
          </a:p>
        </p:txBody>
      </p:sp>
      <p:grpSp>
        <p:nvGrpSpPr>
          <p:cNvPr id="39943" name="组合 55"/>
          <p:cNvGrpSpPr/>
          <p:nvPr/>
        </p:nvGrpSpPr>
        <p:grpSpPr>
          <a:xfrm>
            <a:off x="2462213" y="2684463"/>
            <a:ext cx="161925" cy="176212"/>
            <a:chOff x="5029552" y="2929134"/>
            <a:chExt cx="263252" cy="301473"/>
          </a:xfrm>
        </p:grpSpPr>
        <p:cxnSp>
          <p:nvCxnSpPr>
            <p:cNvPr id="39985" name="直接连接符 2"/>
            <p:cNvCxnSpPr/>
            <p:nvPr/>
          </p:nvCxnSpPr>
          <p:spPr>
            <a:xfrm>
              <a:off x="5042711" y="2929134"/>
              <a:ext cx="250093" cy="301473"/>
            </a:xfrm>
            <a:prstGeom prst="line">
              <a:avLst/>
            </a:prstGeom>
            <a:ln w="28575" cap="flat" cmpd="sng">
              <a:solidFill>
                <a:srgbClr val="EE324D"/>
              </a:solidFill>
              <a:prstDash val="solid"/>
              <a:miter/>
              <a:headEnd type="none" w="med" len="med"/>
              <a:tailEnd type="none" w="med" len="med"/>
            </a:ln>
          </p:spPr>
        </p:cxnSp>
        <p:cxnSp>
          <p:nvCxnSpPr>
            <p:cNvPr id="39986" name="直接连接符 42"/>
            <p:cNvCxnSpPr/>
            <p:nvPr/>
          </p:nvCxnSpPr>
          <p:spPr>
            <a:xfrm flipH="1">
              <a:off x="5029552" y="2929134"/>
              <a:ext cx="250093" cy="301473"/>
            </a:xfrm>
            <a:prstGeom prst="line">
              <a:avLst/>
            </a:prstGeom>
            <a:ln w="28575" cap="flat" cmpd="sng">
              <a:solidFill>
                <a:srgbClr val="EE324D"/>
              </a:solidFill>
              <a:prstDash val="solid"/>
              <a:miter/>
              <a:headEnd type="none" w="med" len="med"/>
              <a:tailEnd type="none" w="med" len="med"/>
            </a:ln>
          </p:spPr>
        </p:cxnSp>
      </p:grpSp>
      <p:sp>
        <p:nvSpPr>
          <p:cNvPr id="59" name="文本框 58"/>
          <p:cNvSpPr txBox="1"/>
          <p:nvPr/>
        </p:nvSpPr>
        <p:spPr>
          <a:xfrm>
            <a:off x="917575" y="1141413"/>
            <a:ext cx="4302125" cy="583565"/>
          </a:xfrm>
          <a:prstGeom prst="rect">
            <a:avLst/>
          </a:prstGeom>
          <a:noFill/>
        </p:spPr>
        <p:txBody>
          <a:bodyPr wrap="none">
            <a:spAutoFit/>
          </a:bodyPr>
          <a:lstStyle/>
          <a:p>
            <a:pPr marR="0" algn="ctr" defTabSz="914400" eaLnBrk="1" fontAlgn="auto" hangingPunct="1">
              <a:spcBef>
                <a:spcPts val="0"/>
              </a:spcBef>
              <a:spcAft>
                <a:spcPts val="0"/>
              </a:spcAft>
              <a:buClrTx/>
              <a:buSzTx/>
              <a:buFontTx/>
              <a:buNone/>
              <a:defRPr/>
            </a:pPr>
            <a:r>
              <a:rPr kumimoji="0" lang="en-US" altLang="zh-CN"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 </a:t>
            </a:r>
            <a:r>
              <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默认关闭所有</a:t>
            </a:r>
            <a:r>
              <a:rPr kumimoji="0" lang="en-US" altLang="zh-CN"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TCP</a:t>
            </a:r>
            <a:r>
              <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端口，拒绝一切</a:t>
            </a:r>
            <a:r>
              <a:rPr kumimoji="0" lang="en-US" altLang="zh-CN"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TCP</a:t>
            </a:r>
            <a:r>
              <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连接，</a:t>
            </a:r>
            <a:endParaRPr kumimoji="0" lang="en-US" altLang="zh-CN"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a:p>
            <a:pPr marR="0" algn="ctr" defTabSz="914400" eaLnBrk="1" fontAlgn="auto" hangingPunct="1">
              <a:spcBef>
                <a:spcPts val="0"/>
              </a:spcBef>
              <a:spcAft>
                <a:spcPts val="0"/>
              </a:spcAft>
              <a:buClrTx/>
              <a:buSzTx/>
              <a:buFontTx/>
              <a:buNone/>
              <a:defRPr/>
            </a:pPr>
            <a:r>
              <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让服务器从网络上“隐身”</a:t>
            </a:r>
            <a:endPar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0" name="椭圆 59"/>
          <p:cNvSpPr/>
          <p:nvPr/>
        </p:nvSpPr>
        <p:spPr>
          <a:xfrm>
            <a:off x="8807450" y="2403475"/>
            <a:ext cx="762000" cy="747713"/>
          </a:xfrm>
          <a:prstGeom prst="ellipse">
            <a:avLst/>
          </a:prstGeom>
          <a:solidFill>
            <a:sysClr val="window" lastClr="FFFFFF"/>
          </a:solidFill>
          <a:ln w="12700" cap="flat" cmpd="sng" algn="ctr">
            <a:solidFill>
              <a:srgbClr val="1E87E3"/>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TCP</a:t>
            </a:r>
            <a:r>
              <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端口</a:t>
            </a:r>
            <a:endPar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endParaRPr>
          </a:p>
        </p:txBody>
      </p:sp>
      <p:sp>
        <p:nvSpPr>
          <p:cNvPr id="61" name="椭圆 60"/>
          <p:cNvSpPr/>
          <p:nvPr/>
        </p:nvSpPr>
        <p:spPr>
          <a:xfrm>
            <a:off x="8775700" y="3943350"/>
            <a:ext cx="762000" cy="747713"/>
          </a:xfrm>
          <a:prstGeom prst="ellipse">
            <a:avLst/>
          </a:prstGeom>
          <a:solidFill>
            <a:sysClr val="window" lastClr="FFFFFF"/>
          </a:solidFill>
          <a:ln w="12700" cap="flat" cmpd="sng" algn="ctr">
            <a:solidFill>
              <a:srgbClr val="1E87E3"/>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UDP</a:t>
            </a:r>
            <a:r>
              <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rPr>
              <a:t>端口</a:t>
            </a:r>
            <a:endParaRPr kumimoji="0" lang="zh-CN" altLang="en-US" sz="1200" b="0" i="0" u="none" strike="noStrike" kern="0" cap="none" spc="0" normalizeH="0" baseline="0" noProof="0" dirty="0">
              <a:ln>
                <a:noFill/>
              </a:ln>
              <a:solidFill>
                <a:srgbClr val="1E87E3"/>
              </a:solidFill>
              <a:effectLst/>
              <a:uLnTx/>
              <a:uFillTx/>
              <a:latin typeface="Arial" panose="020B0604020202020204"/>
              <a:ea typeface="微软雅黑" panose="020B0503020204020204" pitchFamily="34" charset="-122"/>
              <a:cs typeface="+mn-ea"/>
              <a:sym typeface="+mn-lt"/>
            </a:endParaRPr>
          </a:p>
        </p:txBody>
      </p:sp>
      <p:sp>
        <p:nvSpPr>
          <p:cNvPr id="62" name="文本框 61"/>
          <p:cNvSpPr txBox="1"/>
          <p:nvPr/>
        </p:nvSpPr>
        <p:spPr>
          <a:xfrm>
            <a:off x="7446963" y="1138238"/>
            <a:ext cx="2620963" cy="3381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只有合法用户知道怎么连接</a:t>
            </a:r>
            <a:endParaRPr kumimoji="0" lang="zh-CN" altLang="en-US" sz="16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3" name="右箭头 154"/>
          <p:cNvSpPr/>
          <p:nvPr/>
        </p:nvSpPr>
        <p:spPr>
          <a:xfrm rot="1929386">
            <a:off x="7037388" y="3433763"/>
            <a:ext cx="1893888" cy="196850"/>
          </a:xfrm>
          <a:prstGeom prst="rightArrow">
            <a:avLst/>
          </a:prstGeom>
          <a:solidFill>
            <a:srgbClr val="1E87E3"/>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64" name="文本框 63"/>
          <p:cNvSpPr txBox="1"/>
          <p:nvPr/>
        </p:nvSpPr>
        <p:spPr>
          <a:xfrm>
            <a:off x="6435725" y="3679825"/>
            <a:ext cx="1987550" cy="398463"/>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1</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a:t>
            </a:r>
            <a:r>
              <a:rPr kumimoji="0" lang="en-US" altLang="zh-CN"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SPA</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端口敲门</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a:t>
            </a:r>
            <a:endPar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a:p>
            <a:pPr marR="0" defTabSz="914400" eaLnBrk="1" fontAlgn="auto" hangingPunct="1">
              <a:spcBef>
                <a:spcPts val="0"/>
              </a:spcBef>
              <a:spcAft>
                <a:spcPts val="0"/>
              </a:spcAft>
              <a:buClrTx/>
              <a:buSzTx/>
              <a:buFontTx/>
              <a:buNone/>
              <a:defRPr/>
            </a:pP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发送带特定序列号标识的</a:t>
            </a: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UDP</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包</a:t>
            </a:r>
            <a:endPar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5" name="文本框 64"/>
          <p:cNvSpPr txBox="1"/>
          <p:nvPr/>
        </p:nvSpPr>
        <p:spPr>
          <a:xfrm>
            <a:off x="7046913" y="2311400"/>
            <a:ext cx="1833563" cy="24447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4</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、建立</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安全加固的</a:t>
            </a:r>
            <a:r>
              <a:rPr kumimoji="0" lang="en-US" altLang="zh-CN"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https</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连接</a:t>
            </a:r>
            <a:endParaRPr kumimoji="0" lang="en-US" altLang="zh-CN"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6" name="文本框 65"/>
          <p:cNvSpPr txBox="1"/>
          <p:nvPr/>
        </p:nvSpPr>
        <p:spPr>
          <a:xfrm>
            <a:off x="10572750" y="4298950"/>
            <a:ext cx="1433513" cy="246063"/>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2</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验证用户身份信息</a:t>
            </a:r>
            <a:endPar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7" name="右弧形箭头 158"/>
          <p:cNvSpPr/>
          <p:nvPr/>
        </p:nvSpPr>
        <p:spPr>
          <a:xfrm flipV="1">
            <a:off x="11209338" y="2486025"/>
            <a:ext cx="595313" cy="1620838"/>
          </a:xfrm>
          <a:prstGeom prst="curvedLeftArrow">
            <a:avLst>
              <a:gd name="adj1" fmla="val 11635"/>
              <a:gd name="adj2" fmla="val 28548"/>
              <a:gd name="adj3" fmla="val 18527"/>
            </a:avLst>
          </a:prstGeom>
          <a:solidFill>
            <a:srgbClr val="0077FB"/>
          </a:solidFill>
          <a:ln w="12700" cap="flat" cmpd="sng" algn="ctr">
            <a:solidFill>
              <a:srgbClr val="0077FA"/>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panose="020B0604020202020204"/>
              <a:ea typeface="微软雅黑" panose="020B0503020204020204" pitchFamily="34" charset="-122"/>
              <a:cs typeface="+mn-ea"/>
              <a:sym typeface="+mn-lt"/>
            </a:endParaRPr>
          </a:p>
        </p:txBody>
      </p:sp>
      <p:sp>
        <p:nvSpPr>
          <p:cNvPr id="68" name="文本框 67"/>
          <p:cNvSpPr txBox="1"/>
          <p:nvPr/>
        </p:nvSpPr>
        <p:spPr>
          <a:xfrm>
            <a:off x="10361613" y="2049463"/>
            <a:ext cx="1530350" cy="554038"/>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3</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、对合法用户的</a:t>
            </a:r>
            <a:r>
              <a:rPr kumimoji="0" lang="en-US" altLang="zh-CN"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IP</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暂时放行</a:t>
            </a:r>
            <a:r>
              <a:rPr kumimoji="0" lang="en-US" altLang="zh-CN"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TCP</a:t>
            </a:r>
            <a:r>
              <a:rPr kumimoji="0" lang="zh-CN" altLang="en-US" sz="1000" b="1"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端口</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（动态</a:t>
            </a:r>
            <a:r>
              <a:rPr kumimoji="0" lang="en-US" altLang="zh-CN" sz="1000" kern="1200" cap="none" spc="0" normalizeH="0" baseline="0" noProof="0" dirty="0" err="1">
                <a:solidFill>
                  <a:prstClr val="black">
                    <a:lumMod val="75000"/>
                    <a:lumOff val="25000"/>
                  </a:prstClr>
                </a:solidFill>
                <a:latin typeface="Arial" panose="020B0604020202020204"/>
                <a:ea typeface="微软雅黑" panose="020B0503020204020204" pitchFamily="34" charset="-122"/>
                <a:cs typeface="+mn-ea"/>
                <a:sym typeface="+mn-lt"/>
              </a:rPr>
              <a:t>iptables</a:t>
            </a:r>
            <a:r>
              <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a:t>
            </a:r>
            <a:endParaRPr kumimoji="0" lang="zh-CN" altLang="en-US" sz="10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69" name="文本框 68"/>
          <p:cNvSpPr txBox="1"/>
          <p:nvPr/>
        </p:nvSpPr>
        <p:spPr>
          <a:xfrm>
            <a:off x="2224088" y="2305050"/>
            <a:ext cx="639763" cy="2746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连不上</a:t>
            </a:r>
            <a:endPar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70" name="右箭头 161"/>
          <p:cNvSpPr/>
          <p:nvPr/>
        </p:nvSpPr>
        <p:spPr>
          <a:xfrm>
            <a:off x="1601788" y="3819525"/>
            <a:ext cx="1892300" cy="195263"/>
          </a:xfrm>
          <a:prstGeom prst="rightArrow">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71" name="文本框 70"/>
          <p:cNvSpPr txBox="1"/>
          <p:nvPr/>
        </p:nvSpPr>
        <p:spPr>
          <a:xfrm>
            <a:off x="2187575" y="3549650"/>
            <a:ext cx="639763" cy="27622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没反应</a:t>
            </a:r>
            <a:endPar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72" name="左右箭头 166"/>
          <p:cNvSpPr/>
          <p:nvPr/>
        </p:nvSpPr>
        <p:spPr>
          <a:xfrm>
            <a:off x="7180263" y="2663825"/>
            <a:ext cx="1484313" cy="217488"/>
          </a:xfrm>
          <a:prstGeom prst="leftRightArrow">
            <a:avLst/>
          </a:prstGeom>
          <a:solidFill>
            <a:srgbClr val="1E87E3"/>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73" name="文本框 72"/>
          <p:cNvSpPr txBox="1"/>
          <p:nvPr/>
        </p:nvSpPr>
        <p:spPr>
          <a:xfrm>
            <a:off x="2674938" y="4479925"/>
            <a:ext cx="1724025" cy="274638"/>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en-US" altLang="zh-CN"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UDP</a:t>
            </a: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端口只接收不响应</a:t>
            </a:r>
            <a:endPar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74" name="文本框 73"/>
          <p:cNvSpPr txBox="1"/>
          <p:nvPr/>
        </p:nvSpPr>
        <p:spPr>
          <a:xfrm>
            <a:off x="7208838" y="1430338"/>
            <a:ext cx="3286125" cy="276225"/>
          </a:xfrm>
          <a:prstGeom prst="rect">
            <a:avLst/>
          </a:prstGeom>
          <a:noFill/>
        </p:spPr>
        <p:txBody>
          <a:bodyPr wrap="none">
            <a:spAutoFit/>
          </a:bodyPr>
          <a:lstStyle/>
          <a:p>
            <a:pPr marR="0" defTabSz="914400" eaLnBrk="1" fontAlgn="auto" hangingPunct="1">
              <a:spcBef>
                <a:spcPts val="0"/>
              </a:spcBef>
              <a:spcAft>
                <a:spcPts val="0"/>
              </a:spcAft>
              <a:buClrTx/>
              <a:buSzTx/>
              <a:buFontTx/>
              <a:buNone/>
              <a:defRPr/>
            </a:pP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基于</a:t>
            </a:r>
            <a:r>
              <a:rPr kumimoji="0" lang="en-US" altLang="zh-CN"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SPA</a:t>
            </a: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协议以及动态</a:t>
            </a:r>
            <a:r>
              <a:rPr kumimoji="0" lang="en-US" altLang="zh-CN" sz="1200" kern="1200" cap="none" spc="0" normalizeH="0" baseline="0" noProof="0" dirty="0" err="1">
                <a:solidFill>
                  <a:prstClr val="black">
                    <a:lumMod val="75000"/>
                    <a:lumOff val="25000"/>
                  </a:prstClr>
                </a:solidFill>
                <a:latin typeface="Arial" panose="020B0604020202020204"/>
                <a:ea typeface="微软雅黑" panose="020B0503020204020204" pitchFamily="34" charset="-122"/>
                <a:cs typeface="+mn-ea"/>
                <a:sym typeface="+mn-lt"/>
              </a:rPr>
              <a:t>iptables</a:t>
            </a:r>
            <a:r>
              <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rPr>
              <a:t>的多层安全防护</a:t>
            </a:r>
            <a:endParaRPr kumimoji="0" lang="zh-CN" altLang="en-US" sz="1200" kern="1200" cap="none" spc="0" normalizeH="0" baseline="0" noProof="0" dirty="0">
              <a:solidFill>
                <a:prstClr val="black">
                  <a:lumMod val="75000"/>
                  <a:lumOff val="25000"/>
                </a:prstClr>
              </a:solidFill>
              <a:latin typeface="Arial" panose="020B0604020202020204"/>
              <a:ea typeface="微软雅黑" panose="020B0503020204020204" pitchFamily="34" charset="-122"/>
              <a:cs typeface="+mn-ea"/>
              <a:sym typeface="+mn-lt"/>
            </a:endParaRPr>
          </a:p>
        </p:txBody>
      </p:sp>
      <p:grpSp>
        <p:nvGrpSpPr>
          <p:cNvPr id="39960" name="组合 74"/>
          <p:cNvGrpSpPr/>
          <p:nvPr/>
        </p:nvGrpSpPr>
        <p:grpSpPr>
          <a:xfrm>
            <a:off x="2444750" y="3836988"/>
            <a:ext cx="161925" cy="177800"/>
            <a:chOff x="5029552" y="2929134"/>
            <a:chExt cx="263252" cy="301473"/>
          </a:xfrm>
        </p:grpSpPr>
        <p:cxnSp>
          <p:nvCxnSpPr>
            <p:cNvPr id="39983" name="直接连接符 2"/>
            <p:cNvCxnSpPr/>
            <p:nvPr/>
          </p:nvCxnSpPr>
          <p:spPr>
            <a:xfrm>
              <a:off x="5042711" y="2929134"/>
              <a:ext cx="250093" cy="301473"/>
            </a:xfrm>
            <a:prstGeom prst="line">
              <a:avLst/>
            </a:prstGeom>
            <a:ln w="28575" cap="flat" cmpd="sng">
              <a:solidFill>
                <a:srgbClr val="EE324D"/>
              </a:solidFill>
              <a:prstDash val="solid"/>
              <a:miter/>
              <a:headEnd type="none" w="med" len="med"/>
              <a:tailEnd type="none" w="med" len="med"/>
            </a:ln>
          </p:spPr>
        </p:cxnSp>
        <p:cxnSp>
          <p:nvCxnSpPr>
            <p:cNvPr id="39984" name="直接连接符 42"/>
            <p:cNvCxnSpPr/>
            <p:nvPr/>
          </p:nvCxnSpPr>
          <p:spPr>
            <a:xfrm flipH="1">
              <a:off x="5029552" y="2929134"/>
              <a:ext cx="250093" cy="301473"/>
            </a:xfrm>
            <a:prstGeom prst="line">
              <a:avLst/>
            </a:prstGeom>
            <a:ln w="28575" cap="flat" cmpd="sng">
              <a:solidFill>
                <a:srgbClr val="EE324D"/>
              </a:solidFill>
              <a:prstDash val="solid"/>
              <a:miter/>
              <a:headEnd type="none" w="med" len="med"/>
              <a:tailEnd type="none" w="med" len="med"/>
            </a:ln>
          </p:spPr>
        </p:cxnSp>
      </p:grpSp>
      <p:sp>
        <p:nvSpPr>
          <p:cNvPr id="78" name="文本框 77"/>
          <p:cNvSpPr txBox="1"/>
          <p:nvPr/>
        </p:nvSpPr>
        <p:spPr>
          <a:xfrm>
            <a:off x="6162675" y="3268663"/>
            <a:ext cx="1209675" cy="275590"/>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en-US" altLang="zh-CN" sz="1200" kern="1200" cap="none" spc="0" normalizeH="0" baseline="0" noProof="0" dirty="0">
                <a:solidFill>
                  <a:prstClr val="black"/>
                </a:solidFill>
                <a:latin typeface="Arial" panose="020B0604020202020204"/>
                <a:ea typeface="微软雅黑" panose="020B0503020204020204" pitchFamily="34" charset="-122"/>
                <a:cs typeface="+mn-ea"/>
                <a:sym typeface="+mn-lt"/>
              </a:rPr>
              <a:t> </a:t>
            </a:r>
            <a:r>
              <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rPr>
              <a:t>安众</a:t>
            </a:r>
            <a:endPar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grpSp>
        <p:nvGrpSpPr>
          <p:cNvPr id="39962" name="组合 78"/>
          <p:cNvGrpSpPr/>
          <p:nvPr/>
        </p:nvGrpSpPr>
        <p:grpSpPr>
          <a:xfrm>
            <a:off x="298450" y="3273425"/>
            <a:ext cx="1484313" cy="1204913"/>
            <a:chOff x="1770214" y="2127312"/>
            <a:chExt cx="2664350" cy="1904244"/>
          </a:xfrm>
        </p:grpSpPr>
        <p:grpSp>
          <p:nvGrpSpPr>
            <p:cNvPr id="39979" name="组合 79"/>
            <p:cNvGrpSpPr/>
            <p:nvPr/>
          </p:nvGrpSpPr>
          <p:grpSpPr>
            <a:xfrm>
              <a:off x="1770214" y="2127312"/>
              <a:ext cx="2664350" cy="1598788"/>
              <a:chOff x="2203853" y="2676600"/>
              <a:chExt cx="2664350" cy="1598787"/>
            </a:xfrm>
          </p:grpSpPr>
          <p:pic>
            <p:nvPicPr>
              <p:cNvPr id="39981" name="image8.png" descr="MacBook-Pro-mockup"/>
              <p:cNvPicPr>
                <a:picLocks noChangeAspect="1"/>
              </p:cNvPicPr>
              <p:nvPr/>
            </p:nvPicPr>
            <p:blipFill>
              <a:blip r:embed="rId1"/>
              <a:stretch>
                <a:fillRect/>
              </a:stretch>
            </p:blipFill>
            <p:spPr>
              <a:xfrm>
                <a:off x="2203853" y="2676600"/>
                <a:ext cx="2664350" cy="1598787"/>
              </a:xfrm>
              <a:prstGeom prst="rect">
                <a:avLst/>
              </a:prstGeom>
              <a:noFill/>
              <a:ln w="12700">
                <a:noFill/>
              </a:ln>
            </p:spPr>
          </p:pic>
          <p:pic>
            <p:nvPicPr>
              <p:cNvPr id="39982" name="image35.png" descr="浏览器框架"/>
              <p:cNvPicPr>
                <a:picLocks noChangeAspect="1"/>
              </p:cNvPicPr>
              <p:nvPr/>
            </p:nvPicPr>
            <p:blipFill>
              <a:blip r:embed="rId2"/>
              <a:stretch>
                <a:fillRect/>
              </a:stretch>
            </p:blipFill>
            <p:spPr>
              <a:xfrm>
                <a:off x="2767351" y="2960208"/>
                <a:ext cx="1537353" cy="969772"/>
              </a:xfrm>
              <a:prstGeom prst="rect">
                <a:avLst/>
              </a:prstGeom>
              <a:noFill/>
              <a:ln w="12700">
                <a:noFill/>
              </a:ln>
            </p:spPr>
          </p:pic>
        </p:grpSp>
        <p:sp>
          <p:nvSpPr>
            <p:cNvPr id="81" name="文本框 80"/>
            <p:cNvSpPr txBox="1"/>
            <p:nvPr/>
          </p:nvSpPr>
          <p:spPr>
            <a:xfrm>
              <a:off x="2260340" y="3484619"/>
              <a:ext cx="1780983" cy="546937"/>
            </a:xfrm>
            <a:prstGeom prst="rect">
              <a:avLst/>
            </a:prstGeom>
            <a:noFill/>
          </p:spPr>
          <p:txBody>
            <a:bodyPr>
              <a:spAutoFit/>
            </a:bodyPr>
            <a:lstStyle/>
            <a:p>
              <a:pPr marR="0" defTabSz="914400" eaLnBrk="1" fontAlgn="auto" hangingPunct="1">
                <a:lnSpc>
                  <a:spcPct val="150000"/>
                </a:lnSpc>
                <a:spcBef>
                  <a:spcPts val="0"/>
                </a:spcBef>
                <a:spcAft>
                  <a:spcPts val="0"/>
                </a:spcAft>
                <a:buClrTx/>
                <a:buSzTx/>
                <a:buFontTx/>
                <a:buNone/>
                <a:defRPr/>
              </a:pPr>
              <a:r>
                <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rPr>
                <a:t>普通浏览器</a:t>
              </a:r>
              <a:endPar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grpSp>
      <p:grpSp>
        <p:nvGrpSpPr>
          <p:cNvPr id="39963" name="组合 83"/>
          <p:cNvGrpSpPr/>
          <p:nvPr/>
        </p:nvGrpSpPr>
        <p:grpSpPr>
          <a:xfrm>
            <a:off x="330200" y="2092325"/>
            <a:ext cx="1484313" cy="1204913"/>
            <a:chOff x="1770214" y="2127312"/>
            <a:chExt cx="2664350" cy="1904244"/>
          </a:xfrm>
        </p:grpSpPr>
        <p:grpSp>
          <p:nvGrpSpPr>
            <p:cNvPr id="39975" name="组合 84"/>
            <p:cNvGrpSpPr/>
            <p:nvPr/>
          </p:nvGrpSpPr>
          <p:grpSpPr>
            <a:xfrm>
              <a:off x="1770214" y="2127312"/>
              <a:ext cx="2664350" cy="1598788"/>
              <a:chOff x="2203853" y="2676600"/>
              <a:chExt cx="2664350" cy="1598787"/>
            </a:xfrm>
          </p:grpSpPr>
          <p:pic>
            <p:nvPicPr>
              <p:cNvPr id="39977" name="image8.png" descr="MacBook-Pro-mockup"/>
              <p:cNvPicPr>
                <a:picLocks noChangeAspect="1"/>
              </p:cNvPicPr>
              <p:nvPr/>
            </p:nvPicPr>
            <p:blipFill>
              <a:blip r:embed="rId1"/>
              <a:stretch>
                <a:fillRect/>
              </a:stretch>
            </p:blipFill>
            <p:spPr>
              <a:xfrm>
                <a:off x="2203853" y="2676600"/>
                <a:ext cx="2664350" cy="1598787"/>
              </a:xfrm>
              <a:prstGeom prst="rect">
                <a:avLst/>
              </a:prstGeom>
              <a:noFill/>
              <a:ln w="12700">
                <a:noFill/>
              </a:ln>
            </p:spPr>
          </p:pic>
          <p:pic>
            <p:nvPicPr>
              <p:cNvPr id="39978" name="image35.png" descr="浏览器框架"/>
              <p:cNvPicPr>
                <a:picLocks noChangeAspect="1"/>
              </p:cNvPicPr>
              <p:nvPr/>
            </p:nvPicPr>
            <p:blipFill>
              <a:blip r:embed="rId2"/>
              <a:stretch>
                <a:fillRect/>
              </a:stretch>
            </p:blipFill>
            <p:spPr>
              <a:xfrm>
                <a:off x="2767351" y="2960208"/>
                <a:ext cx="1537353" cy="969772"/>
              </a:xfrm>
              <a:prstGeom prst="rect">
                <a:avLst/>
              </a:prstGeom>
              <a:noFill/>
              <a:ln w="12700">
                <a:noFill/>
              </a:ln>
            </p:spPr>
          </p:pic>
        </p:grpSp>
        <p:sp>
          <p:nvSpPr>
            <p:cNvPr id="86" name="文本框 85"/>
            <p:cNvSpPr txBox="1"/>
            <p:nvPr/>
          </p:nvSpPr>
          <p:spPr>
            <a:xfrm>
              <a:off x="2260340" y="3484619"/>
              <a:ext cx="1780983" cy="546937"/>
            </a:xfrm>
            <a:prstGeom prst="rect">
              <a:avLst/>
            </a:prstGeom>
            <a:noFill/>
          </p:spPr>
          <p:txBody>
            <a:bodyPr>
              <a:spAutoFit/>
            </a:bodyPr>
            <a:lstStyle/>
            <a:p>
              <a:pPr marR="0" defTabSz="914400" eaLnBrk="1" fontAlgn="auto" hangingPunct="1">
                <a:lnSpc>
                  <a:spcPct val="150000"/>
                </a:lnSpc>
                <a:spcBef>
                  <a:spcPts val="0"/>
                </a:spcBef>
                <a:spcAft>
                  <a:spcPts val="0"/>
                </a:spcAft>
                <a:buClrTx/>
                <a:buSzTx/>
                <a:buFontTx/>
                <a:buNone/>
                <a:defRPr/>
              </a:pPr>
              <a:r>
                <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rPr>
                <a:t>普通浏览器</a:t>
              </a:r>
              <a:endPar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grpSp>
      <p:cxnSp>
        <p:nvCxnSpPr>
          <p:cNvPr id="39964" name="肘形连接符 17"/>
          <p:cNvCxnSpPr/>
          <p:nvPr/>
        </p:nvCxnSpPr>
        <p:spPr>
          <a:xfrm rot="-5400000" flipH="1">
            <a:off x="4130675" y="3414713"/>
            <a:ext cx="1200150" cy="12700"/>
          </a:xfrm>
          <a:prstGeom prst="bentConnector5">
            <a:avLst>
              <a:gd name="adj1" fmla="val -60065"/>
              <a:gd name="adj2" fmla="val 9319542"/>
              <a:gd name="adj3" fmla="val 129926"/>
            </a:avLst>
          </a:prstGeom>
          <a:ln w="19050" cap="flat" cmpd="sng">
            <a:solidFill>
              <a:srgbClr val="8DC339"/>
            </a:solidFill>
            <a:prstDash val="solid"/>
            <a:miter/>
            <a:headEnd type="none" w="med" len="med"/>
            <a:tailEnd type="none" w="med" len="med"/>
          </a:ln>
        </p:spPr>
      </p:cxnSp>
      <p:sp>
        <p:nvSpPr>
          <p:cNvPr id="90" name="文本框 89"/>
          <p:cNvSpPr txBox="1"/>
          <p:nvPr/>
        </p:nvSpPr>
        <p:spPr>
          <a:xfrm>
            <a:off x="5164138" y="4067175"/>
            <a:ext cx="942975" cy="274638"/>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rPr>
              <a:t>服务器</a:t>
            </a:r>
            <a:endParaRPr kumimoji="0" lang="zh-CN" altLang="en-US" sz="1200"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sp>
        <p:nvSpPr>
          <p:cNvPr id="91" name="文本框 90"/>
          <p:cNvSpPr txBox="1"/>
          <p:nvPr/>
        </p:nvSpPr>
        <p:spPr>
          <a:xfrm>
            <a:off x="4497388" y="3819525"/>
            <a:ext cx="523875" cy="275590"/>
          </a:xfrm>
          <a:prstGeom prst="rect">
            <a:avLst/>
          </a:prstGeom>
          <a:noFill/>
        </p:spPr>
        <p:txBody>
          <a:bodyPr>
            <a:spAutoFit/>
          </a:bodyPr>
          <a:lstStyle/>
          <a:p>
            <a:pPr marR="0" defTabSz="914400" eaLnBrk="1" fontAlgn="auto" hangingPunct="1">
              <a:spcBef>
                <a:spcPts val="0"/>
              </a:spcBef>
              <a:spcAft>
                <a:spcPts val="0"/>
              </a:spcAft>
              <a:buClrTx/>
              <a:buSzTx/>
              <a:buFontTx/>
              <a:buNone/>
              <a:defRPr/>
            </a:pPr>
            <a:endParaRPr kumimoji="0" lang="zh-CN" altLang="en-US" sz="1200" b="1"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sp>
        <p:nvSpPr>
          <p:cNvPr id="92" name="矩形 91"/>
          <p:cNvSpPr/>
          <p:nvPr/>
        </p:nvSpPr>
        <p:spPr>
          <a:xfrm>
            <a:off x="2870200" y="5440363"/>
            <a:ext cx="7689850" cy="646113"/>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默认关闭所有</a:t>
            </a:r>
            <a:r>
              <a:rPr kumimoji="0" lang="en-US" altLang="zh-CN"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TCP</a:t>
            </a: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端口，所有</a:t>
            </a:r>
            <a:r>
              <a:rPr kumimoji="0" lang="en-US" altLang="zh-CN"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TCP</a:t>
            </a: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连接不做响应，业务不再暴露 </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经过</a:t>
            </a:r>
            <a:r>
              <a:rPr kumimoji="0" lang="en-US" altLang="zh-CN"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SPA</a:t>
            </a: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rPr>
              <a:t>认证后，在特定时间段内开放端口等待连接，超时自动关闭</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ea"/>
              <a:sym typeface="+mn-lt"/>
            </a:endParaRPr>
          </a:p>
        </p:txBody>
      </p:sp>
      <p:sp>
        <p:nvSpPr>
          <p:cNvPr id="93" name="文本框 92"/>
          <p:cNvSpPr txBox="1"/>
          <p:nvPr/>
        </p:nvSpPr>
        <p:spPr>
          <a:xfrm>
            <a:off x="10333038" y="4022725"/>
            <a:ext cx="522288" cy="275590"/>
          </a:xfrm>
          <a:prstGeom prst="rect">
            <a:avLst/>
          </a:prstGeom>
          <a:noFill/>
        </p:spPr>
        <p:txBody>
          <a:bodyPr>
            <a:spAutoFit/>
          </a:bodyPr>
          <a:lstStyle/>
          <a:p>
            <a:pPr marR="0" defTabSz="914400" eaLnBrk="1" fontAlgn="auto" hangingPunct="1">
              <a:spcBef>
                <a:spcPts val="0"/>
              </a:spcBef>
              <a:spcAft>
                <a:spcPts val="0"/>
              </a:spcAft>
              <a:buClrTx/>
              <a:buSzTx/>
              <a:buFontTx/>
              <a:buNone/>
              <a:defRPr/>
            </a:pPr>
            <a:endParaRPr kumimoji="0" lang="zh-CN" altLang="en-US" sz="1200" b="1" kern="1200" cap="none" spc="0" normalizeH="0" baseline="0" noProof="0" dirty="0">
              <a:solidFill>
                <a:prstClr val="black"/>
              </a:solidFill>
              <a:latin typeface="Arial" panose="020B0604020202020204"/>
              <a:ea typeface="微软雅黑" panose="020B0503020204020204" pitchFamily="34" charset="-122"/>
              <a:cs typeface="+mn-ea"/>
              <a:sym typeface="+mn-lt"/>
            </a:endParaRPr>
          </a:p>
        </p:txBody>
      </p:sp>
      <p:pic>
        <p:nvPicPr>
          <p:cNvPr id="39969" name="图片 93" descr="资源 3"/>
          <p:cNvPicPr>
            <a:picLocks noChangeAspect="1"/>
          </p:cNvPicPr>
          <p:nvPr/>
        </p:nvPicPr>
        <p:blipFill>
          <a:blip r:embed="rId3"/>
          <a:stretch>
            <a:fillRect/>
          </a:stretch>
        </p:blipFill>
        <p:spPr>
          <a:xfrm>
            <a:off x="10093325" y="2679700"/>
            <a:ext cx="977900" cy="1333500"/>
          </a:xfrm>
          <a:prstGeom prst="rect">
            <a:avLst/>
          </a:prstGeom>
          <a:noFill/>
          <a:ln w="9525">
            <a:noFill/>
          </a:ln>
        </p:spPr>
      </p:pic>
      <p:pic>
        <p:nvPicPr>
          <p:cNvPr id="39970" name="图片 94" descr="图标SVG_手机客户端"/>
          <p:cNvPicPr>
            <a:picLocks noChangeAspect="1"/>
          </p:cNvPicPr>
          <p:nvPr/>
        </p:nvPicPr>
        <p:blipFill>
          <a:blip r:embed="rId4"/>
          <a:stretch>
            <a:fillRect/>
          </a:stretch>
        </p:blipFill>
        <p:spPr>
          <a:xfrm>
            <a:off x="6065838" y="2309813"/>
            <a:ext cx="1143000" cy="1143000"/>
          </a:xfrm>
          <a:prstGeom prst="rect">
            <a:avLst/>
          </a:prstGeom>
          <a:noFill/>
          <a:ln w="9525">
            <a:noFill/>
          </a:ln>
        </p:spPr>
      </p:pic>
      <p:pic>
        <p:nvPicPr>
          <p:cNvPr id="39971" name="图片 95" descr="资源 3"/>
          <p:cNvPicPr>
            <a:picLocks noChangeAspect="1"/>
          </p:cNvPicPr>
          <p:nvPr/>
        </p:nvPicPr>
        <p:blipFill>
          <a:blip r:embed="rId5"/>
          <a:stretch>
            <a:fillRect/>
          </a:stretch>
        </p:blipFill>
        <p:spPr>
          <a:xfrm>
            <a:off x="4325938" y="2819400"/>
            <a:ext cx="757237" cy="1035050"/>
          </a:xfrm>
          <a:prstGeom prst="rect">
            <a:avLst/>
          </a:prstGeom>
          <a:noFill/>
          <a:ln w="9525">
            <a:noFill/>
          </a:ln>
        </p:spPr>
      </p:pic>
      <p:pic>
        <p:nvPicPr>
          <p:cNvPr id="39972" name="图片 96" descr="图标SVG_服务器"/>
          <p:cNvPicPr>
            <a:picLocks noChangeAspect="1"/>
          </p:cNvPicPr>
          <p:nvPr/>
        </p:nvPicPr>
        <p:blipFill>
          <a:blip r:embed="rId6"/>
          <a:stretch>
            <a:fillRect/>
          </a:stretch>
        </p:blipFill>
        <p:spPr>
          <a:xfrm>
            <a:off x="5118100" y="2127250"/>
            <a:ext cx="727075" cy="727075"/>
          </a:xfrm>
          <a:prstGeom prst="rect">
            <a:avLst/>
          </a:prstGeom>
          <a:noFill/>
          <a:ln w="9525">
            <a:noFill/>
          </a:ln>
        </p:spPr>
      </p:pic>
      <p:pic>
        <p:nvPicPr>
          <p:cNvPr id="39973" name="图片 97" descr="图标SVG_服务器"/>
          <p:cNvPicPr>
            <a:picLocks noChangeAspect="1"/>
          </p:cNvPicPr>
          <p:nvPr/>
        </p:nvPicPr>
        <p:blipFill>
          <a:blip r:embed="rId6"/>
          <a:stretch>
            <a:fillRect/>
          </a:stretch>
        </p:blipFill>
        <p:spPr>
          <a:xfrm>
            <a:off x="5118100" y="2760663"/>
            <a:ext cx="727075" cy="728662"/>
          </a:xfrm>
          <a:prstGeom prst="rect">
            <a:avLst/>
          </a:prstGeom>
          <a:noFill/>
          <a:ln w="9525">
            <a:noFill/>
          </a:ln>
        </p:spPr>
      </p:pic>
      <p:pic>
        <p:nvPicPr>
          <p:cNvPr id="39974" name="图片 98" descr="图标SVG_服务器"/>
          <p:cNvPicPr>
            <a:picLocks noChangeAspect="1"/>
          </p:cNvPicPr>
          <p:nvPr/>
        </p:nvPicPr>
        <p:blipFill>
          <a:blip r:embed="rId6"/>
          <a:stretch>
            <a:fillRect/>
          </a:stretch>
        </p:blipFill>
        <p:spPr>
          <a:xfrm>
            <a:off x="5118100" y="3397250"/>
            <a:ext cx="727075" cy="727075"/>
          </a:xfrm>
          <a:prstGeom prst="rect">
            <a:avLst/>
          </a:prstGeom>
          <a:noFill/>
          <a:ln w="9525">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016500" y="2466975"/>
            <a:ext cx="6592570" cy="882650"/>
          </a:xfrm>
        </p:spPr>
        <p:txBody>
          <a:bodyPr rtlCol="0">
            <a:normAutofit/>
          </a:bodyPr>
          <a:lstStyle/>
          <a:p>
            <a:pPr fontAlgn="auto">
              <a:spcAft>
                <a:spcPts val="0"/>
              </a:spcAft>
              <a:defRPr/>
            </a:pPr>
            <a:r>
              <a:rPr lang="zh-CN" altLang="en-US" dirty="0" smtClean="0">
                <a:solidFill>
                  <a:schemeClr val="tx1">
                    <a:lumMod val="85000"/>
                    <a:lumOff val="15000"/>
                  </a:schemeClr>
                </a:solidFill>
              </a:rPr>
              <a:t>零信任</a:t>
            </a:r>
            <a:r>
              <a:rPr lang="zh-CN" dirty="0">
                <a:solidFill>
                  <a:schemeClr val="tx1">
                    <a:lumMod val="85000"/>
                    <a:lumOff val="15000"/>
                  </a:schemeClr>
                </a:solidFill>
                <a:sym typeface="+mn-ea"/>
              </a:rPr>
              <a:t>安全</a:t>
            </a:r>
            <a:r>
              <a:rPr lang="en-US" altLang="zh-CN" dirty="0">
                <a:solidFill>
                  <a:schemeClr val="tx1">
                    <a:lumMod val="85000"/>
                    <a:lumOff val="15000"/>
                  </a:schemeClr>
                </a:solidFill>
                <a:sym typeface="+mn-ea"/>
              </a:rPr>
              <a:t>Q&amp;A</a:t>
            </a:r>
            <a:endParaRPr lang="en-US" altLang="zh-CN" dirty="0">
              <a:solidFill>
                <a:schemeClr val="tx1">
                  <a:lumMod val="85000"/>
                  <a:lumOff val="15000"/>
                </a:schemeClr>
              </a:solidFill>
              <a:sym typeface="+mn-ea"/>
            </a:endParaRPr>
          </a:p>
        </p:txBody>
      </p:sp>
      <p:sp>
        <p:nvSpPr>
          <p:cNvPr id="4" name="文本框 3"/>
          <p:cNvSpPr txBox="1"/>
          <p:nvPr/>
        </p:nvSpPr>
        <p:spPr>
          <a:xfrm>
            <a:off x="3070225" y="3046413"/>
            <a:ext cx="1963738" cy="829945"/>
          </a:xfrm>
          <a:prstGeom prst="rect">
            <a:avLst/>
          </a:prstGeom>
          <a:noFill/>
        </p:spPr>
        <p:txBody>
          <a:bodyPr>
            <a:spAutoFit/>
          </a:bodyPr>
          <a:lstStyle/>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PART</a:t>
            </a:r>
            <a:endParaRPr lang="en-US" altLang="zh-CN" sz="2400" dirty="0">
              <a:solidFill>
                <a:schemeClr val="bg1"/>
              </a:solidFill>
              <a:latin typeface="+mn-lt"/>
              <a:ea typeface="微软雅黑" panose="020B0503020204020204" pitchFamily="34" charset="-122"/>
              <a:cs typeface="+mn-ea"/>
              <a:sym typeface="+mn-lt"/>
            </a:endParaRPr>
          </a:p>
          <a:p>
            <a:pPr algn="ctr" eaLnBrk="1" fontAlgn="auto" hangingPunct="1">
              <a:spcBef>
                <a:spcPts val="0"/>
              </a:spcBef>
              <a:spcAft>
                <a:spcPts val="0"/>
              </a:spcAft>
              <a:defRPr/>
            </a:pPr>
            <a:r>
              <a:rPr lang="en-US" altLang="zh-CN" sz="2400" dirty="0">
                <a:solidFill>
                  <a:schemeClr val="bg1"/>
                </a:solidFill>
                <a:latin typeface="+mn-lt"/>
                <a:ea typeface="微软雅黑" panose="020B0503020204020204" pitchFamily="34" charset="-122"/>
                <a:cs typeface="+mn-ea"/>
                <a:sym typeface="+mn-lt"/>
              </a:rPr>
              <a:t>09</a:t>
            </a:r>
            <a:endParaRPr lang="zh-CN" altLang="en-US" sz="2400" dirty="0">
              <a:solidFill>
                <a:schemeClr val="bg1"/>
              </a:solidFill>
              <a:latin typeface="+mn-lt"/>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sym typeface="+mn-lt"/>
              </a:rPr>
              <a:t>基础问题</a:t>
            </a:r>
            <a:endParaRPr lang="zh-CN" altLang="en-US" kern="1200" dirty="0">
              <a:solidFill>
                <a:srgbClr val="026EBE"/>
              </a:solidFill>
              <a:latin typeface="微软雅黑" panose="020B0503020204020204" pitchFamily="34" charset="-122"/>
              <a:ea typeface="微软雅黑" panose="020B0503020204020204" pitchFamily="34" charset="-122"/>
              <a:cs typeface="+mj-cs"/>
              <a:sym typeface="+mn-ea"/>
            </a:endParaRPr>
          </a:p>
        </p:txBody>
      </p:sp>
      <p:sp>
        <p:nvSpPr>
          <p:cNvPr id="100" name="文本框 99"/>
          <p:cNvSpPr txBox="1"/>
          <p:nvPr/>
        </p:nvSpPr>
        <p:spPr>
          <a:xfrm>
            <a:off x="938530" y="1190625"/>
            <a:ext cx="10325100" cy="4765675"/>
          </a:xfrm>
          <a:prstGeom prst="rect">
            <a:avLst/>
          </a:prstGeom>
          <a:noFill/>
          <a:ln w="9525">
            <a:noFill/>
          </a:ln>
        </p:spPr>
        <p:txBody>
          <a:bodyPr wrap="square">
            <a:spAutoFit/>
          </a:bodyPr>
          <a:p>
            <a:pPr marL="0" indent="0" latinLnBrk="0">
              <a:lnSpc>
                <a:spcPct val="150000"/>
              </a:lnSpc>
              <a:spcBef>
                <a:spcPts val="600"/>
              </a:spcBef>
            </a:pPr>
            <a:r>
              <a:rPr lang="zh-CN" sz="1200" b="0">
                <a:solidFill>
                  <a:srgbClr val="171A1D"/>
                </a:solidFill>
                <a:ea typeface="宋体" panose="02010600030101010101" pitchFamily="2" charset="-122"/>
              </a:rPr>
              <a:t>1）零信任安全是什么？答：零信任既不是技术也不是产品，而是一种新一代的网络安全防护理念。它的核心思想是“持续验证，永不信任”，默认不信任企业网络内外的任何人员、设备和应用，基于身份认证和授权重新构建访问控制的信任基础，从而确保身份可信、设备可信、应用可信和链路可信。2）企业进行</a:t>
            </a:r>
            <a:r>
              <a:rPr lang="zh-CN" sz="1200" b="0">
                <a:solidFill>
                  <a:srgbClr val="172B4D"/>
                </a:solidFill>
                <a:ea typeface="宋体" panose="02010600030101010101" pitchFamily="2" charset="-122"/>
              </a:rPr>
              <a:t>零信任改造需要花费多长时间？</a:t>
            </a:r>
            <a:r>
              <a:rPr lang="en-US" sz="1200" b="0">
                <a:solidFill>
                  <a:srgbClr val="172B4D"/>
                </a:solidFill>
                <a:latin typeface="宋体" panose="02010600030101010101" pitchFamily="2" charset="-122"/>
              </a:rPr>
              <a:t> </a:t>
            </a:r>
            <a:r>
              <a:rPr lang="zh-CN" sz="1200" b="0">
                <a:solidFill>
                  <a:srgbClr val="172B4D"/>
                </a:solidFill>
                <a:ea typeface="宋体" panose="02010600030101010101" pitchFamily="2" charset="-122"/>
              </a:rPr>
              <a:t>答：零信任改造并不是一蹴而就，需要结合用户的业务现状、需求来做评估，并且零信任改造会改变用户一定的使用习惯，所以建议先以小范围的业务部门、业务系统做试点，在逐步进行推广。3）如何保证S</a:t>
            </a:r>
            <a:r>
              <a:rPr lang="en-US" sz="1200" b="0">
                <a:solidFill>
                  <a:srgbClr val="172B4D"/>
                </a:solidFill>
                <a:latin typeface="宋体" panose="02010600030101010101" pitchFamily="2" charset="-122"/>
              </a:rPr>
              <a:t>DP</a:t>
            </a:r>
            <a:r>
              <a:rPr lang="zh-CN" sz="1200" b="0">
                <a:solidFill>
                  <a:srgbClr val="172B4D"/>
                </a:solidFill>
                <a:ea typeface="宋体" panose="02010600030101010101" pitchFamily="2" charset="-122"/>
              </a:rPr>
              <a:t>产品本身安全性？</a:t>
            </a:r>
            <a:r>
              <a:rPr lang="en-US" sz="1200" b="0">
                <a:solidFill>
                  <a:srgbClr val="172B4D"/>
                </a:solidFill>
                <a:latin typeface="宋体" panose="02010600030101010101" pitchFamily="2" charset="-122"/>
              </a:rPr>
              <a:t> </a:t>
            </a:r>
            <a:r>
              <a:rPr lang="zh-CN" sz="1200" b="0">
                <a:solidFill>
                  <a:srgbClr val="172B4D"/>
                </a:solidFill>
                <a:ea typeface="宋体" panose="02010600030101010101" pitchFamily="2" charset="-122"/>
              </a:rPr>
              <a:t>答：①管理通道和用户通道端口隔离，管理通道使用ACL白名单；②操作系统安全，使用无高风险漏洞CentOS版本，配置监听非知名端口，防暴力破解，裁剪root权限登陆和账号密码登陆，使用证书登陆，裁剪弱安全算法；③web应用安全，应用端口隐藏只对鉴权用户开放，增加sql注入攻击，xss攻击特征匹配；④软件发布安全，软件发布版本使用GPG签名；</a:t>
            </a:r>
            <a:r>
              <a:rPr lang="en-US" sz="1200" b="0">
                <a:solidFill>
                  <a:srgbClr val="172B4D"/>
                </a:solidFill>
                <a:latin typeface="宋体" panose="02010600030101010101" pitchFamily="2" charset="-122"/>
              </a:rPr>
              <a:t>⑤SSL</a:t>
            </a:r>
            <a:r>
              <a:rPr lang="zh-CN" sz="1200" b="0">
                <a:solidFill>
                  <a:srgbClr val="172B4D"/>
                </a:solidFill>
                <a:ea typeface="宋体" panose="02010600030101010101" pitchFamily="2" charset="-122"/>
              </a:rPr>
              <a:t>安全，使用最新版本openssl版本进行ssl通信。4）零信任与下一代防火墙的关系，是冲突或相互为冗余的关系？答：防火墙仍然解决的是边界安全，防火墙仍然是基于已知的风险的保护。零信任是先认证，后连接，而防火墙是先连接，后认证。5）零信任可以解决互联网访问、内网访问两方面的安全吗</a:t>
            </a:r>
            <a:r>
              <a:rPr lang="en-US" sz="1200" b="0">
                <a:solidFill>
                  <a:srgbClr val="172B4D"/>
                </a:solidFill>
                <a:latin typeface="宋体" panose="02010600030101010101" pitchFamily="2" charset="-122"/>
              </a:rPr>
              <a:t>?</a:t>
            </a:r>
            <a:r>
              <a:rPr lang="zh-CN" sz="1050" b="0">
                <a:solidFill>
                  <a:srgbClr val="172B4D"/>
                </a:solidFill>
                <a:latin typeface="Calibri" panose="020F0502020204030204" pitchFamily="34" charset="0"/>
                <a:ea typeface="宋体" panose="02010600030101010101" pitchFamily="2" charset="-122"/>
              </a:rPr>
              <a:t>答：零信任本身解决访问安全，根据部署方式的不同，可能针对性地解决互联网访问内网的安全，也可以同时解决内网的访问安全，可能涉及进行的</a:t>
            </a:r>
            <a:r>
              <a:rPr lang="en-US" sz="1050" b="0">
                <a:solidFill>
                  <a:srgbClr val="172B4D"/>
                </a:solidFill>
                <a:latin typeface="Calibri" panose="020F0502020204030204" pitchFamily="34" charset="0"/>
                <a:ea typeface="宋体" panose="02010600030101010101" pitchFamily="2" charset="-122"/>
                <a:cs typeface="Times New Roman" panose="02020603050405020304" pitchFamily="18" charset="0"/>
              </a:rPr>
              <a:t>IT</a:t>
            </a:r>
            <a:r>
              <a:rPr lang="zh-CN" sz="1050" b="0">
                <a:solidFill>
                  <a:srgbClr val="172B4D"/>
                </a:solidFill>
                <a:ea typeface="宋体" panose="02010600030101010101" pitchFamily="2" charset="-122"/>
              </a:rPr>
              <a:t>架构调整。</a:t>
            </a:r>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zh-CN" altLang="en-US" kern="1200" dirty="0">
                <a:solidFill>
                  <a:srgbClr val="026EBE"/>
                </a:solidFill>
                <a:latin typeface="微软雅黑" panose="020B0503020204020204" pitchFamily="34" charset="-122"/>
                <a:ea typeface="微软雅黑" panose="020B0503020204020204" pitchFamily="34" charset="-122"/>
                <a:cs typeface="+mj-cs"/>
                <a:sym typeface="+mn-lt"/>
              </a:rPr>
              <a:t>现场问答</a:t>
            </a:r>
            <a:endParaRPr lang="zh-CN" altLang="en-US" kern="1200" dirty="0">
              <a:solidFill>
                <a:srgbClr val="026EBE"/>
              </a:solidFill>
              <a:latin typeface="微软雅黑" panose="020B0503020204020204" pitchFamily="34" charset="-122"/>
              <a:ea typeface="微软雅黑" panose="020B0503020204020204" pitchFamily="34" charset="-122"/>
              <a:cs typeface="+mj-cs"/>
              <a:sym typeface="+mn-ea"/>
            </a:endParaRPr>
          </a:p>
        </p:txBody>
      </p:sp>
      <p:pic>
        <p:nvPicPr>
          <p:cNvPr id="2" name="图片 1"/>
          <p:cNvPicPr/>
          <p:nvPr/>
        </p:nvPicPr>
        <p:blipFill>
          <a:blip r:embed="rId1" r:link="rId2"/>
          <a:stretch>
            <a:fillRect/>
          </a:stretch>
        </p:blipFill>
        <p:spPr>
          <a:xfrm>
            <a:off x="3952240" y="1595120"/>
            <a:ext cx="3792855" cy="2905760"/>
          </a:xfrm>
          <a:prstGeom prst="rect">
            <a:avLst/>
          </a:prstGeom>
          <a:noFill/>
          <a:ln w="9525">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157663" y="2301875"/>
            <a:ext cx="3362325" cy="1861185"/>
          </a:xfrm>
          <a:prstGeom prst="rect">
            <a:avLst/>
          </a:prstGeom>
          <a:noFill/>
        </p:spPr>
        <p:txBody>
          <a:bodyPr>
            <a:spAutoFit/>
          </a:bodyPr>
          <a:lstStyle/>
          <a:p>
            <a:pPr algn="ctr" eaLnBrk="1" fontAlgn="auto" hangingPunct="1">
              <a:spcBef>
                <a:spcPts val="0"/>
              </a:spcBef>
              <a:spcAft>
                <a:spcPts val="0"/>
              </a:spcAft>
              <a:defRPr/>
            </a:pPr>
            <a:r>
              <a:rPr lang="zh-CN" altLang="en-US" sz="11500" dirty="0">
                <a:solidFill>
                  <a:schemeClr val="bg1"/>
                </a:solidFill>
                <a:latin typeface="微软雅黑" panose="020B0503020204020204" pitchFamily="34" charset="-122"/>
                <a:ea typeface="微软雅黑" panose="020B0503020204020204" pitchFamily="34" charset="-122"/>
                <a:cs typeface="+mn-ea"/>
                <a:sym typeface="+mn-lt"/>
              </a:rPr>
              <a:t>谢谢</a:t>
            </a:r>
            <a:endParaRPr lang="zh-CN" altLang="en-US" sz="115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429324" y="2469791"/>
            <a:ext cx="5268559" cy="882685"/>
          </a:xfrm>
        </p:spPr>
        <p:txBody>
          <a:bodyPr>
            <a:normAutofit fontScale="90000"/>
          </a:bodyPr>
          <a:lstStyle/>
          <a:p>
            <a:r>
              <a:rPr lang="zh-CN" altLang="en-US" dirty="0">
                <a:solidFill>
                  <a:schemeClr val="tx1">
                    <a:lumMod val="85000"/>
                    <a:lumOff val="15000"/>
                  </a:schemeClr>
                </a:solidFill>
              </a:rPr>
              <a:t>网络空间面对的威胁</a:t>
            </a:r>
            <a:endParaRPr lang="zh-CN" altLang="en-US" dirty="0">
              <a:solidFill>
                <a:schemeClr val="tx1">
                  <a:lumMod val="85000"/>
                  <a:lumOff val="15000"/>
                </a:schemeClr>
              </a:solidFill>
            </a:endParaRPr>
          </a:p>
        </p:txBody>
      </p:sp>
      <p:sp>
        <p:nvSpPr>
          <p:cNvPr id="4" name="文本框 3"/>
          <p:cNvSpPr txBox="1"/>
          <p:nvPr/>
        </p:nvSpPr>
        <p:spPr>
          <a:xfrm>
            <a:off x="3070710" y="3046924"/>
            <a:ext cx="1963492" cy="829945"/>
          </a:xfrm>
          <a:prstGeom prst="rect">
            <a:avLst/>
          </a:prstGeom>
          <a:noFill/>
        </p:spPr>
        <p:txBody>
          <a:bodyPr wrap="square" rtlCol="0">
            <a:spAutoFit/>
          </a:bodyPr>
          <a:lstStyle/>
          <a:p>
            <a:pPr algn="ctr"/>
            <a:r>
              <a:rPr lang="en-US" altLang="zh-CN" sz="2400" dirty="0">
                <a:solidFill>
                  <a:schemeClr val="bg1"/>
                </a:solidFill>
                <a:ea typeface="微软雅黑" panose="020B0503020204020204" pitchFamily="34" charset="-122"/>
                <a:cs typeface="+mn-ea"/>
                <a:sym typeface="+mn-lt"/>
              </a:rPr>
              <a:t>PART</a:t>
            </a:r>
            <a:endParaRPr lang="en-US" altLang="zh-CN" sz="2400" dirty="0">
              <a:solidFill>
                <a:schemeClr val="bg1"/>
              </a:solidFill>
              <a:ea typeface="微软雅黑" panose="020B0503020204020204" pitchFamily="34" charset="-122"/>
              <a:cs typeface="+mn-ea"/>
              <a:sym typeface="+mn-lt"/>
            </a:endParaRPr>
          </a:p>
          <a:p>
            <a:pPr algn="ctr"/>
            <a:r>
              <a:rPr lang="en-US" altLang="zh-CN" sz="2400" dirty="0">
                <a:solidFill>
                  <a:schemeClr val="bg1"/>
                </a:solidFill>
                <a:ea typeface="微软雅黑" panose="020B0503020204020204" pitchFamily="34" charset="-122"/>
                <a:cs typeface="+mn-ea"/>
                <a:sym typeface="+mn-lt"/>
              </a:rPr>
              <a:t>02</a:t>
            </a:r>
            <a:endParaRPr lang="zh-CN" altLang="en-US" sz="2400" dirty="0">
              <a:solidFill>
                <a:schemeClr val="bg1"/>
              </a:solidFill>
              <a:ea typeface="微软雅黑" panose="020B0503020204020204" pitchFamily="34" charset="-122"/>
              <a:cs typeface="+mn-ea"/>
              <a:sym typeface="+mn-lt"/>
            </a:endParaRPr>
          </a:p>
        </p:txBody>
      </p:sp>
      <p:sp>
        <p:nvSpPr>
          <p:cNvPr id="5" name="文本框 4"/>
          <p:cNvSpPr txBox="1"/>
          <p:nvPr/>
        </p:nvSpPr>
        <p:spPr>
          <a:xfrm>
            <a:off x="6171292" y="3498962"/>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病毒</a:t>
            </a:r>
            <a:endParaRPr lang="zh-CN" altLang="en-US" sz="1600" dirty="0">
              <a:solidFill>
                <a:srgbClr val="0070C0"/>
              </a:solidFill>
              <a:ea typeface="微软雅黑" panose="020B0503020204020204" pitchFamily="34" charset="-122"/>
              <a:cs typeface="+mn-ea"/>
              <a:sym typeface="+mn-lt"/>
            </a:endParaRPr>
          </a:p>
        </p:txBody>
      </p:sp>
      <p:sp>
        <p:nvSpPr>
          <p:cNvPr id="6" name="文本框 5"/>
          <p:cNvSpPr txBox="1"/>
          <p:nvPr/>
        </p:nvSpPr>
        <p:spPr>
          <a:xfrm>
            <a:off x="7308382" y="3498962"/>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木马</a:t>
            </a:r>
            <a:endParaRPr lang="zh-CN" altLang="en-US" sz="1600" dirty="0">
              <a:solidFill>
                <a:srgbClr val="0070C0"/>
              </a:solidFill>
              <a:ea typeface="微软雅黑" panose="020B0503020204020204" pitchFamily="34" charset="-122"/>
              <a:cs typeface="+mn-ea"/>
              <a:sym typeface="+mn-lt"/>
            </a:endParaRPr>
          </a:p>
        </p:txBody>
      </p:sp>
      <p:sp>
        <p:nvSpPr>
          <p:cNvPr id="7" name="文本框 6"/>
          <p:cNvSpPr txBox="1"/>
          <p:nvPr/>
        </p:nvSpPr>
        <p:spPr>
          <a:xfrm>
            <a:off x="8345299" y="3509198"/>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漏洞</a:t>
            </a:r>
            <a:endParaRPr lang="zh-CN" altLang="en-US" sz="1600" dirty="0">
              <a:solidFill>
                <a:srgbClr val="0070C0"/>
              </a:solidFill>
              <a:ea typeface="微软雅黑" panose="020B0503020204020204" pitchFamily="34" charset="-122"/>
              <a:cs typeface="+mn-ea"/>
              <a:sym typeface="+mn-lt"/>
            </a:endParaRPr>
          </a:p>
        </p:txBody>
      </p:sp>
      <p:sp>
        <p:nvSpPr>
          <p:cNvPr id="8" name="文本框 7"/>
          <p:cNvSpPr txBox="1"/>
          <p:nvPr/>
        </p:nvSpPr>
        <p:spPr>
          <a:xfrm>
            <a:off x="9482389" y="351943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攻防</a:t>
            </a:r>
            <a:endParaRPr lang="zh-CN" altLang="en-US" sz="1600" dirty="0">
              <a:solidFill>
                <a:srgbClr val="0070C0"/>
              </a:solidFill>
              <a:ea typeface="微软雅黑" panose="020B0503020204020204" pitchFamily="34" charset="-122"/>
              <a:cs typeface="+mn-ea"/>
              <a:sym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图片 30"/>
          <p:cNvPicPr>
            <a:picLocks noChangeAspect="1"/>
          </p:cNvPicPr>
          <p:nvPr/>
        </p:nvPicPr>
        <p:blipFill>
          <a:blip r:embed="rId1"/>
          <a:stretch>
            <a:fillRect/>
          </a:stretch>
        </p:blipFill>
        <p:spPr>
          <a:xfrm>
            <a:off x="10107613" y="2425700"/>
            <a:ext cx="2003425" cy="1335088"/>
          </a:xfrm>
          <a:prstGeom prst="rect">
            <a:avLst/>
          </a:prstGeom>
          <a:noFill/>
          <a:ln w="9525">
            <a:noFill/>
          </a:ln>
        </p:spPr>
      </p:pic>
      <p:pic>
        <p:nvPicPr>
          <p:cNvPr id="13315" name="图片 44"/>
          <p:cNvPicPr>
            <a:picLocks noChangeAspect="1"/>
          </p:cNvPicPr>
          <p:nvPr/>
        </p:nvPicPr>
        <p:blipFill>
          <a:blip r:embed="rId2"/>
          <a:stretch>
            <a:fillRect/>
          </a:stretch>
        </p:blipFill>
        <p:spPr>
          <a:xfrm>
            <a:off x="10110788" y="2432050"/>
            <a:ext cx="2000250" cy="1308100"/>
          </a:xfrm>
          <a:prstGeom prst="rect">
            <a:avLst/>
          </a:prstGeom>
          <a:noFill/>
          <a:ln w="9525">
            <a:noFill/>
          </a:ln>
        </p:spPr>
      </p:pic>
      <p:pic>
        <p:nvPicPr>
          <p:cNvPr id="13316" name="图片 40"/>
          <p:cNvPicPr>
            <a:picLocks noChangeAspect="1"/>
          </p:cNvPicPr>
          <p:nvPr/>
        </p:nvPicPr>
        <p:blipFill>
          <a:blip r:embed="rId3"/>
          <a:stretch>
            <a:fillRect/>
          </a:stretch>
        </p:blipFill>
        <p:spPr>
          <a:xfrm>
            <a:off x="10106025" y="5087938"/>
            <a:ext cx="2006600" cy="1344612"/>
          </a:xfrm>
          <a:prstGeom prst="rect">
            <a:avLst/>
          </a:prstGeom>
          <a:noFill/>
          <a:ln w="9525">
            <a:noFill/>
          </a:ln>
        </p:spPr>
      </p:pic>
      <p:pic>
        <p:nvPicPr>
          <p:cNvPr id="13317" name="图片 39"/>
          <p:cNvPicPr>
            <a:picLocks noChangeAspect="1"/>
          </p:cNvPicPr>
          <p:nvPr/>
        </p:nvPicPr>
        <p:blipFill>
          <a:blip r:embed="rId4"/>
          <a:stretch>
            <a:fillRect/>
          </a:stretch>
        </p:blipFill>
        <p:spPr>
          <a:xfrm>
            <a:off x="8102600" y="3754438"/>
            <a:ext cx="2005013" cy="1333500"/>
          </a:xfrm>
          <a:prstGeom prst="rect">
            <a:avLst/>
          </a:prstGeom>
          <a:noFill/>
          <a:ln w="9525">
            <a:noFill/>
          </a:ln>
        </p:spPr>
      </p:pic>
      <p:pic>
        <p:nvPicPr>
          <p:cNvPr id="13318" name="图片 37"/>
          <p:cNvPicPr>
            <a:picLocks noChangeAspect="1"/>
          </p:cNvPicPr>
          <p:nvPr/>
        </p:nvPicPr>
        <p:blipFill>
          <a:blip r:embed="rId5"/>
          <a:stretch>
            <a:fillRect/>
          </a:stretch>
        </p:blipFill>
        <p:spPr>
          <a:xfrm>
            <a:off x="4094163" y="3754438"/>
            <a:ext cx="2005012" cy="1344612"/>
          </a:xfrm>
          <a:prstGeom prst="rect">
            <a:avLst/>
          </a:prstGeom>
          <a:noFill/>
          <a:ln w="9525">
            <a:noFill/>
          </a:ln>
        </p:spPr>
      </p:pic>
      <p:pic>
        <p:nvPicPr>
          <p:cNvPr id="13319" name="图片 38"/>
          <p:cNvPicPr>
            <a:picLocks noChangeAspect="1"/>
          </p:cNvPicPr>
          <p:nvPr/>
        </p:nvPicPr>
        <p:blipFill>
          <a:blip r:embed="rId6"/>
          <a:stretch>
            <a:fillRect/>
          </a:stretch>
        </p:blipFill>
        <p:spPr>
          <a:xfrm>
            <a:off x="6099175" y="5095875"/>
            <a:ext cx="2003425" cy="1336675"/>
          </a:xfrm>
          <a:prstGeom prst="rect">
            <a:avLst/>
          </a:prstGeom>
          <a:noFill/>
          <a:ln w="9525">
            <a:noFill/>
          </a:ln>
        </p:spPr>
      </p:pic>
      <p:pic>
        <p:nvPicPr>
          <p:cNvPr id="13320" name="图片 27"/>
          <p:cNvPicPr>
            <a:picLocks noChangeAspect="1"/>
          </p:cNvPicPr>
          <p:nvPr/>
        </p:nvPicPr>
        <p:blipFill>
          <a:blip r:embed="rId7"/>
          <a:stretch>
            <a:fillRect/>
          </a:stretch>
        </p:blipFill>
        <p:spPr>
          <a:xfrm>
            <a:off x="8104188" y="1079500"/>
            <a:ext cx="2005012" cy="1349375"/>
          </a:xfrm>
          <a:prstGeom prst="rect">
            <a:avLst/>
          </a:prstGeom>
          <a:noFill/>
          <a:ln w="9525">
            <a:noFill/>
          </a:ln>
        </p:spPr>
      </p:pic>
      <p:pic>
        <p:nvPicPr>
          <p:cNvPr id="13321" name="图片 29"/>
          <p:cNvPicPr>
            <a:picLocks noChangeAspect="1"/>
          </p:cNvPicPr>
          <p:nvPr/>
        </p:nvPicPr>
        <p:blipFill>
          <a:blip r:embed="rId8"/>
          <a:stretch>
            <a:fillRect/>
          </a:stretch>
        </p:blipFill>
        <p:spPr>
          <a:xfrm>
            <a:off x="6099175" y="2417763"/>
            <a:ext cx="2005013" cy="1327150"/>
          </a:xfrm>
          <a:prstGeom prst="rect">
            <a:avLst/>
          </a:prstGeom>
          <a:noFill/>
          <a:ln w="9525">
            <a:noFill/>
          </a:ln>
        </p:spPr>
      </p:pic>
      <p:pic>
        <p:nvPicPr>
          <p:cNvPr id="13322" name="图片 5"/>
          <p:cNvPicPr>
            <a:picLocks noChangeAspect="1"/>
          </p:cNvPicPr>
          <p:nvPr/>
        </p:nvPicPr>
        <p:blipFill>
          <a:blip r:embed="rId9"/>
          <a:stretch>
            <a:fillRect/>
          </a:stretch>
        </p:blipFill>
        <p:spPr>
          <a:xfrm>
            <a:off x="2090738" y="2430463"/>
            <a:ext cx="2005012" cy="1331912"/>
          </a:xfrm>
          <a:prstGeom prst="rect">
            <a:avLst/>
          </a:prstGeom>
          <a:noFill/>
          <a:ln w="9525">
            <a:noFill/>
          </a:ln>
        </p:spPr>
      </p:pic>
      <p:pic>
        <p:nvPicPr>
          <p:cNvPr id="13323" name="图片 6"/>
          <p:cNvPicPr>
            <a:picLocks noChangeAspect="1"/>
          </p:cNvPicPr>
          <p:nvPr/>
        </p:nvPicPr>
        <p:blipFill>
          <a:blip r:embed="rId10"/>
          <a:stretch>
            <a:fillRect/>
          </a:stretch>
        </p:blipFill>
        <p:spPr>
          <a:xfrm>
            <a:off x="4095750" y="1079500"/>
            <a:ext cx="2003425" cy="1349375"/>
          </a:xfrm>
          <a:prstGeom prst="rect">
            <a:avLst/>
          </a:prstGeom>
          <a:noFill/>
          <a:ln w="9525">
            <a:noFill/>
          </a:ln>
        </p:spPr>
      </p:pic>
      <p:pic>
        <p:nvPicPr>
          <p:cNvPr id="13324" name="图片 2"/>
          <p:cNvPicPr>
            <a:picLocks noChangeAspect="1"/>
          </p:cNvPicPr>
          <p:nvPr/>
        </p:nvPicPr>
        <p:blipFill>
          <a:blip r:embed="rId11"/>
          <a:stretch>
            <a:fillRect/>
          </a:stretch>
        </p:blipFill>
        <p:spPr>
          <a:xfrm>
            <a:off x="87313" y="1084263"/>
            <a:ext cx="2003425" cy="1344612"/>
          </a:xfrm>
          <a:prstGeom prst="rect">
            <a:avLst/>
          </a:prstGeom>
          <a:noFill/>
          <a:ln w="9525">
            <a:noFill/>
          </a:ln>
        </p:spPr>
      </p:pic>
      <p:pic>
        <p:nvPicPr>
          <p:cNvPr id="13325" name="图片 28"/>
          <p:cNvPicPr>
            <a:picLocks noChangeAspect="1"/>
          </p:cNvPicPr>
          <p:nvPr/>
        </p:nvPicPr>
        <p:blipFill>
          <a:blip r:embed="rId12"/>
          <a:stretch>
            <a:fillRect/>
          </a:stretch>
        </p:blipFill>
        <p:spPr>
          <a:xfrm>
            <a:off x="8104188" y="1092200"/>
            <a:ext cx="2005012" cy="1343025"/>
          </a:xfrm>
          <a:prstGeom prst="rect">
            <a:avLst/>
          </a:prstGeom>
          <a:noFill/>
          <a:ln w="9525">
            <a:noFill/>
          </a:ln>
        </p:spPr>
      </p:pic>
      <p:pic>
        <p:nvPicPr>
          <p:cNvPr id="13326" name="图片 36"/>
          <p:cNvPicPr>
            <a:picLocks noChangeAspect="1"/>
          </p:cNvPicPr>
          <p:nvPr/>
        </p:nvPicPr>
        <p:blipFill>
          <a:blip r:embed="rId13"/>
          <a:stretch>
            <a:fillRect/>
          </a:stretch>
        </p:blipFill>
        <p:spPr>
          <a:xfrm>
            <a:off x="85725" y="3765550"/>
            <a:ext cx="2003425" cy="1322388"/>
          </a:xfrm>
          <a:prstGeom prst="rect">
            <a:avLst/>
          </a:prstGeom>
          <a:noFill/>
          <a:ln w="9525">
            <a:noFill/>
          </a:ln>
        </p:spPr>
      </p:pic>
      <p:sp>
        <p:nvSpPr>
          <p:cNvPr id="13327" name="标题 3"/>
          <p:cNvSpPr>
            <a:spLocks noGrp="1"/>
          </p:cNvSpPr>
          <p:nvPr>
            <p:ph type="title"/>
          </p:nvPr>
        </p:nvSpPr>
        <p:spPr>
          <a:xfrm>
            <a:off x="247650" y="228600"/>
            <a:ext cx="11106150" cy="730250"/>
          </a:xfrm>
        </p:spPr>
        <p:txBody>
          <a:bodyPr vert="horz" wrap="square" lIns="91440" tIns="45720" rIns="91440" bIns="45720" anchor="ctr" anchorCtr="0"/>
          <a:p>
            <a:pPr eaLnBrk="1" hangingPunct="1"/>
            <a:r>
              <a:rPr lang="en-US" altLang="zh-CN" kern="1200" dirty="0">
                <a:solidFill>
                  <a:srgbClr val="026EBE"/>
                </a:solidFill>
                <a:latin typeface="微软雅黑" panose="020B0503020204020204" pitchFamily="34" charset="-122"/>
                <a:ea typeface="微软雅黑" panose="020B0503020204020204" pitchFamily="34" charset="-122"/>
                <a:cs typeface="+mj-cs"/>
              </a:rPr>
              <a:t>2020</a:t>
            </a:r>
            <a:r>
              <a:rPr lang="zh-CN" altLang="en-US" kern="1200" dirty="0">
                <a:solidFill>
                  <a:srgbClr val="026EBE"/>
                </a:solidFill>
                <a:latin typeface="微软雅黑" panose="020B0503020204020204" pitchFamily="34" charset="-122"/>
                <a:ea typeface="微软雅黑" panose="020B0503020204020204" pitchFamily="34" charset="-122"/>
                <a:cs typeface="+mj-cs"/>
              </a:rPr>
              <a:t>网络安全事件</a:t>
            </a:r>
            <a:endParaRPr lang="zh-CN" altLang="en-US" kern="1200" dirty="0">
              <a:solidFill>
                <a:srgbClr val="026EBE"/>
              </a:solidFill>
              <a:latin typeface="微软雅黑" panose="020B0503020204020204" pitchFamily="34" charset="-122"/>
              <a:ea typeface="微软雅黑" panose="020B0503020204020204" pitchFamily="34" charset="-122"/>
              <a:cs typeface="+mj-cs"/>
            </a:endParaRPr>
          </a:p>
        </p:txBody>
      </p:sp>
      <p:sp>
        <p:nvSpPr>
          <p:cNvPr id="11" name="矩形 10"/>
          <p:cNvSpPr/>
          <p:nvPr/>
        </p:nvSpPr>
        <p:spPr>
          <a:xfrm>
            <a:off x="87313" y="2430463"/>
            <a:ext cx="2003425" cy="1343025"/>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21</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日，</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土耳其黑客组织图兰军</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宣称第二天下午三点</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对中国站点发起攻击</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，在</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个月内攻击篡改了至少一百多个中国网站。</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2090738" y="1103313"/>
            <a:ext cx="2005013" cy="1325563"/>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月，在中国境内疫情期间，境外多个国家和地区对中国发动网络攻击，</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越南“海莲花”黑客组织</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利用疫情话题</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攻击我国政府机构，窃取情报</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p:nvPr/>
        </p:nvSpPr>
        <p:spPr>
          <a:xfrm>
            <a:off x="4095750" y="2430463"/>
            <a:ext cx="2003425" cy="1252538"/>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3</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26</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日</a:t>
            </a:r>
            <a:r>
              <a:rPr kumimoji="0" lang="en-US" altLang="zh-CN" sz="1000" b="1" i="0" u="none" strike="noStrike" kern="120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mn-cs"/>
              </a:rPr>
              <a:t>Github</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和京东等</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多家网站</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由于中间人攻击无法正常访问</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，出现大面积网络劫持事件。</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19" name="矩形 18"/>
          <p:cNvSpPr/>
          <p:nvPr/>
        </p:nvSpPr>
        <p:spPr>
          <a:xfrm>
            <a:off x="8104188" y="2430463"/>
            <a:ext cx="2005013" cy="1309688"/>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中国</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在意大利、英国、巴基斯坦、以色列等多达</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19</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个国家的</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驻外机构的</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VPN</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系统遭到攻击</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，黑客攻击了约</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个</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VPN</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服务器并注入恶意软件，大量数据泄密。</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6099175" y="1077913"/>
            <a:ext cx="2005013" cy="1339850"/>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3</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月，有用户发现</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5.38</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亿条</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新浪微博用户信息在暗网出售</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，其中</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1.72</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亿条有账户基本信息，包括用户身份证号、手机号、密码、生日等私密信息。</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10107613" y="1160463"/>
            <a:ext cx="2005013" cy="1262063"/>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5</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7</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日，</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无锡市公安局</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召开新闻通气会，发布</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破获全国首起“暗网”平台案件</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。男子王某在“暗网”上搭建淫秽网站、注册会员达</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60506</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名，简直是低配版“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N</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号房”。</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85725" y="5095875"/>
            <a:ext cx="2003425" cy="1196975"/>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5</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黑客组织攻击了</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明尼阿波利斯市</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警察局</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和芝加哥警察广播电台，曝光</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2016</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年的法庭文件披露了</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特朗普</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在纽约</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party</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上</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强奸</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13</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岁少女</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并威胁受害者保持沉默。</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095750" y="5089525"/>
            <a:ext cx="2003425" cy="1117600"/>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6</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月，中国</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台湾</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发生重大个人数据泄露事件，</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84%</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公民信息出现在暗网</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，目前中国台湾人口为</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2380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万人，这差不多意味着全体台湾人民的个人数据都遭到了泄露。</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6099175" y="3751263"/>
            <a:ext cx="2005013" cy="1336675"/>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美国天然气管道运营商</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在</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遭到勒索软件攻击</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后关闭压缩设施达两天之久。据悉，攻击始于钓鱼软件内的恶意链接，攻击者从</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IT</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网络渗透到作业</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OT</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网络，并植入勒索软件。</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8104188" y="5089525"/>
            <a:ext cx="2005013" cy="1401763"/>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葡萄牙跨国能源公司</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EDP</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a:t>
            </a:r>
            <a:r>
              <a:rPr kumimoji="0" lang="en-US" altLang="zh-CN" sz="1000" b="0" i="0" u="none" strike="noStrike" kern="1200" cap="none" spc="0" normalizeH="0" baseline="0" noProof="0" dirty="0" err="1">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Energias</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 de Portugal</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遭到勒索软件攻击</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。攻击者获取</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EDP</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公司</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10TB</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的敏感数据文件，并且索要了</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1580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的比特币赎金（折合约</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1090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万美元</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/990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万欧元）</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36" name="矩形 35"/>
          <p:cNvSpPr/>
          <p:nvPr/>
        </p:nvSpPr>
        <p:spPr>
          <a:xfrm>
            <a:off x="10109200" y="3903663"/>
            <a:ext cx="2003425" cy="1184275"/>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6</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日，</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NN</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黑客组织</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宣布利用</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SQL</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注入、代码执行、特权升级等多种方式，</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成功入侵了意大利电子邮件服务商</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Email.it</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，并在推特上发布数据出售的暗网地址。</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pic>
        <p:nvPicPr>
          <p:cNvPr id="13339" name="图片 41"/>
          <p:cNvPicPr>
            <a:picLocks noChangeAspect="1"/>
          </p:cNvPicPr>
          <p:nvPr/>
        </p:nvPicPr>
        <p:blipFill>
          <a:blip r:embed="rId14"/>
          <a:stretch>
            <a:fillRect/>
          </a:stretch>
        </p:blipFill>
        <p:spPr>
          <a:xfrm>
            <a:off x="2089150" y="5099050"/>
            <a:ext cx="2003425" cy="1327150"/>
          </a:xfrm>
          <a:prstGeom prst="rect">
            <a:avLst/>
          </a:prstGeom>
          <a:noFill/>
          <a:ln w="9525">
            <a:noFill/>
          </a:ln>
        </p:spPr>
      </p:pic>
      <p:sp>
        <p:nvSpPr>
          <p:cNvPr id="43" name="矩形 42"/>
          <p:cNvSpPr/>
          <p:nvPr/>
        </p:nvSpPr>
        <p:spPr>
          <a:xfrm>
            <a:off x="2089150" y="3763963"/>
            <a:ext cx="2003425" cy="1335088"/>
          </a:xfrm>
          <a:prstGeom prst="rect">
            <a:avLst/>
          </a:prstGeom>
        </p:spPr>
        <p:txBody>
          <a:bodyPr anchor="b"/>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2020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ZOOM</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云存储空间中</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15000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个视频被任意观看，超</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50</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万个</a:t>
            </a:r>
            <a:r>
              <a:rPr kumimoji="0" lang="en-US" altLang="zh-CN"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ZOOM</a:t>
            </a:r>
            <a:r>
              <a:rPr kumimoji="0" lang="zh-CN" altLang="en-US" sz="1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账户泄露</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在暗网出售，受漏洞影响</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zoom</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市值迅速蒸发</a:t>
            </a:r>
            <a:r>
              <a:rPr kumimoji="0" lang="en-US" altLang="zh-CN"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58</a:t>
            </a:r>
            <a:r>
              <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rPr>
              <a:t>亿美元。</a:t>
            </a:r>
            <a:endParaRPr kumimoji="0" lang="zh-CN" altLang="en-US" sz="1000" b="0" i="0" u="none" strike="noStrike" kern="1200" cap="none" spc="0" normalizeH="0" baseline="0" noProof="0" dirty="0">
              <a:ln>
                <a:noFill/>
              </a:ln>
              <a:solidFill>
                <a:schemeClr val="bg2">
                  <a:lumMod val="50000"/>
                </a:scheme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lstStyle/>
          <a:p>
            <a:r>
              <a:rPr lang="zh-CN" altLang="en-US" dirty="0"/>
              <a:t>病毒</a:t>
            </a:r>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0888" y="1368620"/>
            <a:ext cx="2277792" cy="1882006"/>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3358680" y="1929752"/>
            <a:ext cx="2737320" cy="1077218"/>
          </a:xfrm>
          <a:prstGeom prst="rect">
            <a:avLst/>
          </a:prstGeom>
          <a:noFill/>
        </p:spPr>
        <p:txBody>
          <a:bodyPr wrap="square">
            <a:spAutoFit/>
          </a:bodyPr>
          <a:lstStyle/>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历史上影响力最大的病毒</a:t>
            </a:r>
            <a:endParaRPr lang="en-US" altLang="zh-CN" sz="1600" b="0" i="0" dirty="0">
              <a:solidFill>
                <a:srgbClr val="333333"/>
              </a:solidFill>
              <a:effectLst/>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全知科技：方兴</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b="0" i="0" dirty="0">
                <a:solidFill>
                  <a:srgbClr val="333333"/>
                </a:solidFill>
                <a:effectLst/>
                <a:latin typeface="微软雅黑" panose="020B0503020204020204" pitchFamily="34" charset="-122"/>
                <a:ea typeface="微软雅黑" panose="020B0503020204020204" pitchFamily="34" charset="-122"/>
              </a:rPr>
              <a:t>微软</a:t>
            </a:r>
            <a:r>
              <a:rPr lang="en-US" altLang="zh-CN" sz="1600" b="0" i="0" dirty="0">
                <a:solidFill>
                  <a:srgbClr val="333333"/>
                </a:solidFill>
                <a:effectLst/>
                <a:latin typeface="微软雅黑" panose="020B0503020204020204" pitchFamily="34" charset="-122"/>
                <a:ea typeface="微软雅黑" panose="020B0503020204020204" pitchFamily="34" charset="-122"/>
              </a:rPr>
              <a:t>RPC</a:t>
            </a:r>
            <a:r>
              <a:rPr lang="zh-CN" altLang="en-US" sz="1600" b="0" i="0" dirty="0">
                <a:solidFill>
                  <a:srgbClr val="333333"/>
                </a:solidFill>
                <a:effectLst/>
                <a:latin typeface="微软雅黑" panose="020B0503020204020204" pitchFamily="34" charset="-122"/>
                <a:ea typeface="微软雅黑" panose="020B0503020204020204" pitchFamily="34" charset="-122"/>
              </a:rPr>
              <a:t>漏洞</a:t>
            </a:r>
            <a:r>
              <a:rPr lang="zh-CN" altLang="en-US" sz="1600" dirty="0">
                <a:solidFill>
                  <a:srgbClr val="333333"/>
                </a:solidFill>
                <a:latin typeface="微软雅黑" panose="020B0503020204020204" pitchFamily="34" charset="-122"/>
                <a:ea typeface="微软雅黑" panose="020B0503020204020204" pitchFamily="34" charset="-122"/>
              </a:rPr>
              <a:t>，发送</a:t>
            </a:r>
            <a:r>
              <a:rPr lang="en-US" altLang="zh-CN" sz="1600" dirty="0">
                <a:solidFill>
                  <a:srgbClr val="333333"/>
                </a:solidFill>
                <a:latin typeface="微软雅黑" panose="020B0503020204020204" pitchFamily="34" charset="-122"/>
                <a:ea typeface="微软雅黑" panose="020B0503020204020204" pitchFamily="34" charset="-122"/>
              </a:rPr>
              <a:t>TCP</a:t>
            </a:r>
            <a:r>
              <a:rPr lang="zh-CN" altLang="en-US" sz="1600" dirty="0">
                <a:solidFill>
                  <a:srgbClr val="333333"/>
                </a:solidFill>
                <a:latin typeface="微软雅黑" panose="020B0503020204020204" pitchFamily="34" charset="-122"/>
                <a:ea typeface="微软雅黑" panose="020B0503020204020204" pitchFamily="34" charset="-122"/>
              </a:rPr>
              <a:t>报文序列</a:t>
            </a:r>
            <a:endParaRPr lang="zh-CN" altLang="en-US" sz="1600" dirty="0">
              <a:latin typeface="微软雅黑" panose="020B0503020204020204" pitchFamily="34" charset="-122"/>
              <a:ea typeface="微软雅黑" panose="020B0503020204020204" pitchFamily="34" charset="-122"/>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2398" y="1337931"/>
            <a:ext cx="3227294" cy="1882006"/>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p:cNvSpPr txBox="1"/>
          <p:nvPr/>
        </p:nvSpPr>
        <p:spPr>
          <a:xfrm>
            <a:off x="9679692" y="2422195"/>
            <a:ext cx="1955045" cy="584775"/>
          </a:xfrm>
          <a:prstGeom prst="rect">
            <a:avLst/>
          </a:prstGeom>
          <a:noFill/>
        </p:spPr>
        <p:txBody>
          <a:bodyPr wrap="square">
            <a:spAutoFit/>
          </a:bodyPr>
          <a:lstStyle/>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国内知名度最高</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蠕虫病毒</a:t>
            </a:r>
            <a:endParaRPr lang="en-US" altLang="zh-CN" sz="1600" dirty="0">
              <a:solidFill>
                <a:srgbClr val="333333"/>
              </a:solidFill>
              <a:latin typeface="微软雅黑" panose="020B0503020204020204" pitchFamily="34" charset="-122"/>
              <a:ea typeface="微软雅黑" panose="020B0503020204020204" pitchFamily="34" charset="-122"/>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435" y="3660023"/>
            <a:ext cx="3896425" cy="2739267"/>
          </a:xfrm>
          <a:prstGeom prst="rect">
            <a:avLst/>
          </a:prstGeom>
          <a:noFill/>
          <a:extLst>
            <a:ext uri="{909E8E84-426E-40DD-AFC4-6F175D3DCCD1}">
              <a14:hiddenFill xmlns:a14="http://schemas.microsoft.com/office/drawing/2010/main">
                <a:solidFill>
                  <a:srgbClr val="FFFFFF"/>
                </a:solidFill>
              </a14:hiddenFill>
            </a:ext>
          </a:extLst>
        </p:spPr>
      </p:pic>
      <p:sp>
        <p:nvSpPr>
          <p:cNvPr id="12" name="文本框 11"/>
          <p:cNvSpPr txBox="1"/>
          <p:nvPr/>
        </p:nvSpPr>
        <p:spPr>
          <a:xfrm>
            <a:off x="5357270" y="4717466"/>
            <a:ext cx="5210254" cy="1077218"/>
          </a:xfrm>
          <a:prstGeom prst="rect">
            <a:avLst/>
          </a:prstGeom>
          <a:noFill/>
        </p:spPr>
        <p:txBody>
          <a:bodyPr wrap="square">
            <a:spAutoFit/>
          </a:bodyPr>
          <a:lstStyle/>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全球影响最大的勒索病毒</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b="1" dirty="0">
                <a:solidFill>
                  <a:srgbClr val="FF0000"/>
                </a:solidFill>
                <a:latin typeface="微软雅黑" panose="020B0503020204020204" pitchFamily="34" charset="-122"/>
                <a:ea typeface="微软雅黑" panose="020B0503020204020204" pitchFamily="34" charset="-122"/>
              </a:rPr>
              <a:t>影子经纪人</a:t>
            </a:r>
            <a:r>
              <a:rPr lang="en-US" altLang="zh-CN" sz="1600" dirty="0">
                <a:solidFill>
                  <a:srgbClr val="333333"/>
                </a:solidFill>
                <a:latin typeface="微软雅黑" panose="020B0503020204020204" pitchFamily="34" charset="-122"/>
                <a:ea typeface="微软雅黑" panose="020B0503020204020204" pitchFamily="34" charset="-122"/>
              </a:rPr>
              <a:t>Shadow Brokers</a:t>
            </a:r>
            <a:r>
              <a:rPr lang="zh-CN" altLang="en-US" sz="1600" dirty="0">
                <a:solidFill>
                  <a:srgbClr val="333333"/>
                </a:solidFill>
                <a:latin typeface="微软雅黑" panose="020B0503020204020204" pitchFamily="34" charset="-122"/>
                <a:ea typeface="微软雅黑" panose="020B0503020204020204" pitchFamily="34" charset="-122"/>
              </a:rPr>
              <a:t>公布</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军用攻击武器，</a:t>
            </a:r>
            <a:r>
              <a:rPr lang="zh-CN" altLang="en-US" sz="1600" b="1" dirty="0">
                <a:solidFill>
                  <a:srgbClr val="FF0000"/>
                </a:solidFill>
                <a:latin typeface="微软雅黑" panose="020B0503020204020204" pitchFamily="34" charset="-122"/>
                <a:ea typeface="微软雅黑" panose="020B0503020204020204" pitchFamily="34" charset="-122"/>
              </a:rPr>
              <a:t>方程式组织</a:t>
            </a:r>
            <a:r>
              <a:rPr lang="en-US" altLang="zh-CN" sz="1600" b="1" dirty="0">
                <a:solidFill>
                  <a:srgbClr val="FF0000"/>
                </a:solidFill>
                <a:latin typeface="微软雅黑" panose="020B0503020204020204" pitchFamily="34" charset="-122"/>
                <a:ea typeface="微软雅黑" panose="020B0503020204020204" pitchFamily="34" charset="-122"/>
              </a:rPr>
              <a:t>(NSA)</a:t>
            </a:r>
            <a:r>
              <a:rPr lang="zh-CN" altLang="en-US" sz="1600" dirty="0">
                <a:solidFill>
                  <a:srgbClr val="333333"/>
                </a:solidFill>
                <a:latin typeface="微软雅黑" panose="020B0503020204020204" pitchFamily="34" charset="-122"/>
                <a:ea typeface="微软雅黑" panose="020B0503020204020204" pitchFamily="34" charset="-122"/>
              </a:rPr>
              <a:t>的漏洞攻击武器</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sz="1600" b="0" i="0" dirty="0">
                <a:solidFill>
                  <a:srgbClr val="333333"/>
                </a:solidFill>
                <a:effectLst/>
                <a:latin typeface="微软雅黑" panose="020B0503020204020204" pitchFamily="34" charset="-122"/>
                <a:ea typeface="微软雅黑" panose="020B0503020204020204" pitchFamily="34" charset="-122"/>
              </a:rPr>
              <a:t>加密文件并勒索比特币</a:t>
            </a:r>
            <a:endParaRPr lang="zh-CN" altLang="en-US" sz="16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3460237" y="1330073"/>
            <a:ext cx="1373020" cy="369332"/>
          </a:xfrm>
          <a:prstGeom prst="rect">
            <a:avLst/>
          </a:prstGeom>
          <a:noFill/>
        </p:spPr>
        <p:txBody>
          <a:bodyPr wrap="square">
            <a:spAutoFit/>
          </a:bodyPr>
          <a:lstStyle/>
          <a:p>
            <a:r>
              <a:rPr lang="zh-CN" altLang="en-US" b="1" dirty="0">
                <a:solidFill>
                  <a:srgbClr val="333333"/>
                </a:solidFill>
                <a:latin typeface="微软雅黑" panose="020B0503020204020204" pitchFamily="34" charset="-122"/>
                <a:ea typeface="微软雅黑" panose="020B0503020204020204" pitchFamily="34" charset="-122"/>
              </a:rPr>
              <a:t>冲击波</a:t>
            </a:r>
            <a:endParaRPr lang="zh-CN" altLang="en-US" b="1"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9814654" y="1383387"/>
            <a:ext cx="1373020" cy="369332"/>
          </a:xfrm>
          <a:prstGeom prst="rect">
            <a:avLst/>
          </a:prstGeom>
          <a:noFill/>
        </p:spPr>
        <p:txBody>
          <a:bodyPr wrap="square">
            <a:spAutoFit/>
          </a:bodyPr>
          <a:lstStyle/>
          <a:p>
            <a:r>
              <a:rPr lang="zh-CN" altLang="en-US" b="1" dirty="0">
                <a:solidFill>
                  <a:srgbClr val="333333"/>
                </a:solidFill>
                <a:latin typeface="微软雅黑" panose="020B0503020204020204" pitchFamily="34" charset="-122"/>
                <a:ea typeface="微软雅黑" panose="020B0503020204020204" pitchFamily="34" charset="-122"/>
              </a:rPr>
              <a:t>熊猫烧香</a:t>
            </a:r>
            <a:endParaRPr lang="zh-CN" altLang="en-US"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5357270" y="3977499"/>
            <a:ext cx="1418377" cy="369332"/>
          </a:xfrm>
          <a:prstGeom prst="rect">
            <a:avLst/>
          </a:prstGeom>
          <a:noFill/>
        </p:spPr>
        <p:txBody>
          <a:bodyPr wrap="square">
            <a:spAutoFit/>
          </a:bodyPr>
          <a:lstStyle/>
          <a:p>
            <a:r>
              <a:rPr lang="zh-CN" altLang="en-US" b="1" dirty="0">
                <a:solidFill>
                  <a:srgbClr val="333333"/>
                </a:solidFill>
                <a:latin typeface="微软雅黑" panose="020B0503020204020204" pitchFamily="34" charset="-122"/>
                <a:ea typeface="微软雅黑" panose="020B0503020204020204" pitchFamily="34" charset="-122"/>
              </a:rPr>
              <a:t>永恒之蓝</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advTm="3000"/>
    </mc:Choice>
    <mc:Fallback>
      <p:transition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a:bodyPr>
          <a:lstStyle/>
          <a:p>
            <a:r>
              <a:rPr lang="zh-CN" altLang="en-US" dirty="0">
                <a:latin typeface="+mj-ea"/>
              </a:rPr>
              <a:t>木马</a:t>
            </a:r>
            <a:endParaRPr lang="zh-CN" altLang="en-US" dirty="0"/>
          </a:p>
        </p:txBody>
      </p:sp>
      <p:sp>
        <p:nvSpPr>
          <p:cNvPr id="2" name="矩形 1"/>
          <p:cNvSpPr/>
          <p:nvPr>
            <p:custDataLst>
              <p:tags r:id="rId1"/>
            </p:custDataLst>
          </p:nvPr>
        </p:nvSpPr>
        <p:spPr>
          <a:xfrm>
            <a:off x="-12700" y="447675"/>
            <a:ext cx="260985" cy="260985"/>
          </a:xfrm>
          <a:prstGeom prst="rect">
            <a:avLst/>
          </a:prstGeom>
          <a:solidFill>
            <a:srgbClr val="026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1726" y="1553037"/>
            <a:ext cx="2881401" cy="27776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237" y="1616457"/>
            <a:ext cx="4224593" cy="2777670"/>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1729482" y="4924521"/>
            <a:ext cx="8540696" cy="923330"/>
          </a:xfrm>
          <a:prstGeom prst="rect">
            <a:avLst/>
          </a:prstGeom>
          <a:noFill/>
        </p:spPr>
        <p:txBody>
          <a:bodyPr wrap="square">
            <a:spAutoFit/>
          </a:bodyPr>
          <a:lstStyle/>
          <a:p>
            <a:pPr marL="285750" indent="-285750">
              <a:buFont typeface="Wingdings" panose="05000000000000000000" pitchFamily="2" charset="2"/>
              <a:buChar char="l"/>
            </a:pPr>
            <a:r>
              <a:rPr lang="zh-CN" altLang="en-US" b="0" i="0" dirty="0">
                <a:solidFill>
                  <a:srgbClr val="1A1A1A"/>
                </a:solidFill>
                <a:effectLst/>
                <a:latin typeface="微软雅黑" panose="020B0503020204020204" pitchFamily="34" charset="-122"/>
                <a:ea typeface="微软雅黑" panose="020B0503020204020204" pitchFamily="34" charset="-122"/>
              </a:rPr>
              <a:t>“木马病毒”（</a:t>
            </a:r>
            <a:r>
              <a:rPr lang="en-US" altLang="zh-CN" b="0" i="0" dirty="0">
                <a:solidFill>
                  <a:srgbClr val="1A1A1A"/>
                </a:solidFill>
                <a:effectLst/>
                <a:latin typeface="微软雅黑" panose="020B0503020204020204" pitchFamily="34" charset="-122"/>
                <a:ea typeface="微软雅黑" panose="020B0503020204020204" pitchFamily="34" charset="-122"/>
              </a:rPr>
              <a:t>Trojan</a:t>
            </a:r>
            <a:r>
              <a:rPr lang="zh-CN" altLang="en-US" b="0" i="0" dirty="0">
                <a:solidFill>
                  <a:srgbClr val="1A1A1A"/>
                </a:solidFill>
                <a:effectLst/>
                <a:latin typeface="微软雅黑" panose="020B0503020204020204" pitchFamily="34" charset="-122"/>
                <a:ea typeface="微软雅黑" panose="020B0503020204020204" pitchFamily="34" charset="-122"/>
              </a:rPr>
              <a:t>）属于计算机病毒的一个子分类，除了木马病毒以外还有“后门病毒”、“蠕虫病毒”</a:t>
            </a:r>
            <a:endParaRPr lang="en-US" altLang="zh-CN" b="0" i="0" dirty="0">
              <a:solidFill>
                <a:srgbClr val="1A1A1A"/>
              </a:solidFill>
              <a:effectLst/>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l"/>
            </a:pPr>
            <a:r>
              <a:rPr lang="zh-CN" altLang="en-US" dirty="0">
                <a:solidFill>
                  <a:srgbClr val="1A1A1A"/>
                </a:solidFill>
                <a:latin typeface="微软雅黑" panose="020B0503020204020204" pitchFamily="34" charset="-122"/>
                <a:ea typeface="微软雅黑" panose="020B0503020204020204" pitchFamily="34" charset="-122"/>
              </a:rPr>
              <a:t>病毒以破坏为主，木马以潜伏并伺机获得经济利益为主</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xml><?xml version="1.0" encoding="utf-8"?>
<p:tagLst xmlns:p="http://schemas.openxmlformats.org/presentationml/2006/main">
  <p:tag name="KSO_WM_SLIDE_ID" val="diagram20200864_1"/>
  <p:tag name="KSO_WM_TEMPLATE_SUBCATEGORY" val="11"/>
  <p:tag name="KSO_WM_SLIDE_TYPE" val="text"/>
  <p:tag name="KSO_WM_SLIDE_SUBTYPE" val="pureTxt"/>
  <p:tag name="KSO_WM_SLIDE_ITEM_CNT" val="0"/>
  <p:tag name="KSO_WM_SLIDE_INDEX" val="1"/>
  <p:tag name="KSO_WM_UNIT_SHOW_EDIT_AREA_INDICATION" val="1"/>
  <p:tag name="KSO_WM_SLIDE_SIZE" val="864*454"/>
  <p:tag name="KSO_WM_SLIDE_POSITION" val="47*37"/>
  <p:tag name="KSO_WM_TAG_VERSION" val="1.0"/>
  <p:tag name="KSO_WM_BEAUTIFY_FLAG" val="#wm#"/>
  <p:tag name="KSO_WM_TEMPLATE_CATEGORY" val="diagram"/>
  <p:tag name="KSO_WM_TEMPLATE_INDEX" val="20200864"/>
  <p:tag name="KSO_WM_SLIDE_LAYOUT" val="a_f"/>
  <p:tag name="KSO_WM_SLIDE_LAYOUT_CNT" val="1_1"/>
  <p:tag name="KSO_WM_SLIDE_LAYOUT_INFO" val="{&quot;direction&quot;:0,&quot;horizontalAlign&quot;:-1,&quot;verticalAlign&quot;:-1,&quot;type&quot;:0,&quot;diagramDirection&quot;:0,&quot;canSetOverLayout&quot;:0,&quot;isOverLayout&quot;:0,&quot;normalSize&quot;:{&quot;size1&quot;:26.0},&quot;minSize&quot;:{&quot;size1&quot;:26.0},&quot;maxSize&quot;:{&quot;size1&quot;:26.0},&quot;edge&quot;:{&quot;left&quot;:true,&quot;top&quot;:true,&quot;right&quot;:true,&quot;bottom&quot;:true},&quot;backgroundInfo&quot;:[{&quot;type&quot;:&quot;general&quot;,&quot;left&quot;:0.0,&quot;top&quot;:0.0,&quot;right&quot;:0.0,&quot;bottom&quot;:0.0},{&quot;type&quot;:&quot;frame&quot;,&quot;left&quot;:0.0,&quot;top&quot;:0.0,&quot;right&quot;:0.0,&quot;bottom&quot;:0.0}],&quot;subLayout&quot;:[{&quot;direction&quot;:0,&quot;horizontalAlign&quot;:0,&quot;verticalAlign&quot;:1,&quot;type&quot;:0,&quot;diagramDirection&quot;:0,&quot;canSetOverLayout&quot;:0,&quot;isOverLayout&quot;:0,&quot;margin&quot;:{&quot;left&quot;:1.69,&quot;top&quot;:1.319,&quot;right&quot;:1.69,&quot;bottom&quot;:0.163},&quot;edge&quot;:{&quot;left&quot;:true,&quot;top&quot;:true,&quot;right&quot;:true,&quot;bottom&quot;:false}},{&quot;direction&quot;:0,&quot;horizontalAlign&quot;:0,&quot;verticalAlign&quot;:1,&quot;type&quot;:0,&quot;diagramDirection&quot;:0,&quot;canSetOverLayout&quot;:0,&quot;isOverLayout&quot;:0,&quot;margin&quot;:{&quot;left&quot;:1.69,&quot;top&quot;:0.026,&quot;right&quot;:1.69,&quot;bottom&quot;:1.69},&quot;edge&quot;:{&quot;left&quot;:true,&quot;top&quot;:false,&quot;right&quot;:true,&quot;bottom&quot;:true}}]}"/>
  <p:tag name="KSO_WM_SLIDE_CAN_ADD_NAVIGATION" val="1"/>
  <p:tag name="KSO_WM_SLIDE_BACKGROUND" val="[&quot;general&quot;,&quot;frame&quot;]"/>
  <p:tag name="KSO_WM_SLIDE_RATIO" val="1.777778"/>
  <p:tag name="KSO_WM_TEMPLATE_MASTER_TYPE" val="0"/>
  <p:tag name="KSO_WM_TEMPLATE_COLOR_TYPE" val="1"/>
</p:tagLst>
</file>

<file path=ppt/tags/tag14.xml><?xml version="1.0" encoding="utf-8"?>
<p:tagLst xmlns:p="http://schemas.openxmlformats.org/presentationml/2006/main">
  <p:tag name="REFSHAPE" val="81078444"/>
</p:tagLst>
</file>

<file path=ppt/tags/tag15.xml><?xml version="1.0" encoding="utf-8"?>
<p:tagLst xmlns:p="http://schemas.openxmlformats.org/presentationml/2006/main">
  <p:tag name="REFSHAPE" val="82265468"/>
</p:tagLst>
</file>

<file path=ppt/tags/tag16.xml><?xml version="1.0" encoding="utf-8"?>
<p:tagLst xmlns:p="http://schemas.openxmlformats.org/presentationml/2006/main">
  <p:tag name="REFSHAPE" val="82265468"/>
</p:tagLst>
</file>

<file path=ppt/tags/tag17.xml><?xml version="1.0" encoding="utf-8"?>
<p:tagLst xmlns:p="http://schemas.openxmlformats.org/presentationml/2006/main">
  <p:tag name="REFSHAPE" val="82265468"/>
</p:tagLst>
</file>

<file path=ppt/tags/tag18.xml><?xml version="1.0" encoding="utf-8"?>
<p:tagLst xmlns:p="http://schemas.openxmlformats.org/presentationml/2006/main">
  <p:tag name="REFSHAPE" val="82265468"/>
</p:tagLst>
</file>

<file path=ppt/tags/tag19.xml><?xml version="1.0" encoding="utf-8"?>
<p:tagLst xmlns:p="http://schemas.openxmlformats.org/presentationml/2006/main">
  <p:tag name="REFSHAPE" val="8226546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REFSHAPE" val="82265468"/>
</p:tagLst>
</file>

<file path=ppt/tags/tag21.xml><?xml version="1.0" encoding="utf-8"?>
<p:tagLst xmlns:p="http://schemas.openxmlformats.org/presentationml/2006/main">
  <p:tag name="REFSHAPE" val="82265468"/>
</p:tagLst>
</file>

<file path=ppt/tags/tag22.xml><?xml version="1.0" encoding="utf-8"?>
<p:tagLst xmlns:p="http://schemas.openxmlformats.org/presentationml/2006/main">
  <p:tag name="ISLIDE.ICON" val="#393601;#372820;#393919;#373902;#399441;#379423;#379488;#372900;"/>
</p:tagLst>
</file>

<file path=ppt/tags/tag23.xml><?xml version="1.0" encoding="utf-8"?>
<p:tagLst xmlns:p="http://schemas.openxmlformats.org/presentationml/2006/main">
  <p:tag name="REFSHAPE" val="82265468"/>
</p:tagLst>
</file>

<file path=ppt/tags/tag24.xml><?xml version="1.0" encoding="utf-8"?>
<p:tagLst xmlns:p="http://schemas.openxmlformats.org/presentationml/2006/main">
  <p:tag name="REFSHAPE" val="82265468"/>
</p:tagLst>
</file>

<file path=ppt/tags/tag25.xml><?xml version="1.0" encoding="utf-8"?>
<p:tagLst xmlns:p="http://schemas.openxmlformats.org/presentationml/2006/main">
  <p:tag name="ISLIDE.ICON" val="#153574;#66249;#137403;#62004;#402182;#142303;"/>
</p:tagLst>
</file>

<file path=ppt/tags/tag26.xml><?xml version="1.0" encoding="utf-8"?>
<p:tagLst xmlns:p="http://schemas.openxmlformats.org/presentationml/2006/main">
  <p:tag name="REFSHAPE" val="82265468"/>
</p:tagLst>
</file>

<file path=ppt/tags/tag27.xml><?xml version="1.0" encoding="utf-8"?>
<p:tagLst xmlns:p="http://schemas.openxmlformats.org/presentationml/2006/main">
  <p:tag name="REFSHAPE" val="82265468"/>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KSO_WM_UNIT_PLACING_PICTURE_USER_VIEWPORT" val="{&quot;height&quot;:3671,&quot;width&quot;:6981}"/>
</p:tagLst>
</file>

<file path=ppt/tags/tag36.xml><?xml version="1.0" encoding="utf-8"?>
<p:tagLst xmlns:p="http://schemas.openxmlformats.org/presentationml/2006/main">
  <p:tag name="KSO_WM_UNIT_PLACING_PICTURE_USER_VIEWPORT" val="{&quot;height&quot;:5535,&quot;width&quot;:8925}"/>
</p:tagLst>
</file>

<file path=ppt/tags/tag37.xml><?xml version="1.0" encoding="utf-8"?>
<p:tagLst xmlns:p="http://schemas.openxmlformats.org/presentationml/2006/main">
  <p:tag name="REFSHAPE" val="82265468"/>
</p:tagLst>
</file>

<file path=ppt/tags/tag38.xml><?xml version="1.0" encoding="utf-8"?>
<p:tagLst xmlns:p="http://schemas.openxmlformats.org/presentationml/2006/main">
  <p:tag name="REFSHAPE" val="82265468"/>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9717</Words>
  <Application>WPS 演示</Application>
  <PresentationFormat>宽屏</PresentationFormat>
  <Paragraphs>1229</Paragraphs>
  <Slides>57</Slides>
  <Notes>12</Notes>
  <HiddenSlides>0</HiddenSlides>
  <MMClips>0</MMClips>
  <ScaleCrop>false</ScaleCrop>
  <HeadingPairs>
    <vt:vector size="6" baseType="variant">
      <vt:variant>
        <vt:lpstr>已用的字体</vt:lpstr>
      </vt:variant>
      <vt:variant>
        <vt:i4>19</vt:i4>
      </vt:variant>
      <vt:variant>
        <vt:lpstr>主题</vt:lpstr>
      </vt:variant>
      <vt:variant>
        <vt:i4>4</vt:i4>
      </vt:variant>
      <vt:variant>
        <vt:lpstr>幻灯片标题</vt:lpstr>
      </vt:variant>
      <vt:variant>
        <vt:i4>57</vt:i4>
      </vt:variant>
    </vt:vector>
  </HeadingPairs>
  <TitlesOfParts>
    <vt:vector size="80" baseType="lpstr">
      <vt:lpstr>Arial</vt:lpstr>
      <vt:lpstr>宋体</vt:lpstr>
      <vt:lpstr>Wingdings</vt:lpstr>
      <vt:lpstr>Calibri</vt:lpstr>
      <vt:lpstr>Calibri Light</vt:lpstr>
      <vt:lpstr>微软雅黑</vt:lpstr>
      <vt:lpstr>Kozuka Gothic Pro M</vt:lpstr>
      <vt:lpstr>Segoe Print</vt:lpstr>
      <vt:lpstr>Calibri</vt:lpstr>
      <vt:lpstr>Arial Black</vt:lpstr>
      <vt:lpstr>Times New Roman</vt:lpstr>
      <vt:lpstr>等线</vt:lpstr>
      <vt:lpstr>Arial Unicode MS</vt:lpstr>
      <vt:lpstr>Times New Roman</vt:lpstr>
      <vt:lpstr>PingFang SC</vt:lpstr>
      <vt:lpstr>思源黑体 CN Normal</vt:lpstr>
      <vt:lpstr>黑体</vt:lpstr>
      <vt:lpstr>Arial</vt:lpstr>
      <vt:lpstr>Noto Serif CJK SC</vt:lpstr>
      <vt:lpstr>Office 主题</vt:lpstr>
      <vt:lpstr>1_Office 主题</vt:lpstr>
      <vt:lpstr>2_Office 主题</vt:lpstr>
      <vt:lpstr>3_Office 主题</vt:lpstr>
      <vt:lpstr>零信任网络安全 </vt:lpstr>
      <vt:lpstr>目录</vt:lpstr>
      <vt:lpstr>网络安全的地位</vt:lpstr>
      <vt:lpstr>PowerPoint 演示文稿</vt:lpstr>
      <vt:lpstr>网络空间安全是一场全新的复杂的战争</vt:lpstr>
      <vt:lpstr>网络空间面对的威胁</vt:lpstr>
      <vt:lpstr>2020网络安全事件</vt:lpstr>
      <vt:lpstr>病毒</vt:lpstr>
      <vt:lpstr>木马</vt:lpstr>
      <vt:lpstr>漏洞</vt:lpstr>
      <vt:lpstr>CVE 漏洞 TOP25（2019）</vt:lpstr>
      <vt:lpstr>DDoS</vt:lpstr>
      <vt:lpstr>APT(Advanced Persistent Threat 高级持续性威胁)</vt:lpstr>
      <vt:lpstr>攻防</vt:lpstr>
      <vt:lpstr>主流安全产品介绍</vt:lpstr>
      <vt:lpstr>网络安全全景范围</vt:lpstr>
      <vt:lpstr>PowerPoint 演示文稿</vt:lpstr>
      <vt:lpstr>PowerPoint 演示文稿</vt:lpstr>
      <vt:lpstr>入侵检测系统（IDS）</vt:lpstr>
      <vt:lpstr>入侵防御系统（IPS)</vt:lpstr>
      <vt:lpstr>PowerPoint 演示文稿</vt:lpstr>
      <vt:lpstr>PowerPoint 演示文稿</vt:lpstr>
      <vt:lpstr>PowerPoint 演示文稿</vt:lpstr>
      <vt:lpstr>零信任发展历程</vt:lpstr>
      <vt:lpstr>PowerPoint 演示文稿</vt:lpstr>
      <vt:lpstr>PowerPoint 演示文稿</vt:lpstr>
      <vt:lpstr>零信任领域典型厂商</vt:lpstr>
      <vt:lpstr>零信任三大技术</vt:lpstr>
      <vt:lpstr>PowerPoint 演示文稿</vt:lpstr>
      <vt:lpstr>PowerPoint 演示文稿</vt:lpstr>
      <vt:lpstr>PowerPoint 演示文稿</vt:lpstr>
      <vt:lpstr>易安联SDP解决方案</vt:lpstr>
      <vt:lpstr>零信任SDP体系形态</vt:lpstr>
      <vt:lpstr>传统网络安全面临巨大挑战</vt:lpstr>
      <vt:lpstr>传统边界安全防护模型</vt:lpstr>
      <vt:lpstr>零信任SDP安全防护模型</vt:lpstr>
      <vt:lpstr>PowerPoint 演示文稿</vt:lpstr>
      <vt:lpstr>PowerPoint 演示文稿</vt:lpstr>
      <vt:lpstr>PowerPoint 演示文稿</vt:lpstr>
      <vt:lpstr>PowerPoint 演示文稿</vt:lpstr>
      <vt:lpstr>零信任的落地目标</vt:lpstr>
      <vt:lpstr>零信任AI大数据态势感知</vt:lpstr>
      <vt:lpstr>基于AI及大数据双引擎智能建模</vt:lpstr>
      <vt:lpstr>关联挖掘——态势感知解决方案</vt:lpstr>
      <vt:lpstr>安全大屏——自定义大屏、可视化全局审计分析</vt:lpstr>
      <vt:lpstr>PowerPoint 演示文稿</vt:lpstr>
      <vt:lpstr>零信任SDP应用场景</vt:lpstr>
      <vt:lpstr>远程办公——SDP完美替换VPN</vt:lpstr>
      <vt:lpstr>零信任SDP可完全替代VPN</vt:lpstr>
      <vt:lpstr>内部审查——让内鬼无处可藏</vt:lpstr>
      <vt:lpstr>护网行动——隐藏应用轻松应对护网行动</vt:lpstr>
      <vt:lpstr>护网行动红队常用攻击路线</vt:lpstr>
      <vt:lpstr>不暴露业务端口，轻松护网</vt:lpstr>
      <vt:lpstr>零信任安全Q&amp;A</vt:lpstr>
      <vt:lpstr>基础问题</vt:lpstr>
      <vt:lpstr>现场问答</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enlink</cp:lastModifiedBy>
  <cp:revision>583</cp:revision>
  <dcterms:created xsi:type="dcterms:W3CDTF">2020-07-07T14:03:00Z</dcterms:created>
  <dcterms:modified xsi:type="dcterms:W3CDTF">2021-08-10T09:24:13Z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CFBE8C4FBAAA4ED39D9E48857C3EC73C</vt:lpwstr>
  </property>
</Properties>
</file>