
<file path=[Content_Types].xml><?xml version="1.0" encoding="utf-8"?>
<Types xmlns="http://schemas.openxmlformats.org/package/2006/content-types">
  <Default Extension="emf" ContentType="image/x-emf"/>
  <Default Extension="gif" ContentType="image/gif"/>
  <Default Extension="jpeg" ContentType="image/jpeg"/>
  <Default Extension="jpg" ContentType="image/png"/>
  <Default Extension="png" ContentType="image/png"/>
  <Default Extension="rels" ContentType="application/vnd.openxmlformats-package.relationships+xml"/>
  <Default Extension="tif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59.jp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6"/>
  </p:notesMasterIdLst>
  <p:sldIdLst>
    <p:sldId id="258" r:id="rId2"/>
    <p:sldId id="959" r:id="rId3"/>
    <p:sldId id="1617" r:id="rId4"/>
    <p:sldId id="1621" r:id="rId5"/>
    <p:sldId id="259" r:id="rId6"/>
    <p:sldId id="745" r:id="rId7"/>
    <p:sldId id="777" r:id="rId8"/>
    <p:sldId id="779" r:id="rId9"/>
    <p:sldId id="957" r:id="rId10"/>
    <p:sldId id="952" r:id="rId11"/>
    <p:sldId id="332" r:id="rId12"/>
    <p:sldId id="348" r:id="rId13"/>
    <p:sldId id="953" r:id="rId14"/>
    <p:sldId id="324" r:id="rId15"/>
    <p:sldId id="350" r:id="rId16"/>
    <p:sldId id="325" r:id="rId17"/>
    <p:sldId id="351" r:id="rId18"/>
    <p:sldId id="326" r:id="rId19"/>
    <p:sldId id="330" r:id="rId20"/>
    <p:sldId id="335" r:id="rId21"/>
    <p:sldId id="336" r:id="rId22"/>
    <p:sldId id="315" r:id="rId23"/>
    <p:sldId id="337" r:id="rId24"/>
    <p:sldId id="338" r:id="rId25"/>
    <p:sldId id="339" r:id="rId26"/>
    <p:sldId id="954" r:id="rId27"/>
    <p:sldId id="955" r:id="rId28"/>
    <p:sldId id="956" r:id="rId29"/>
    <p:sldId id="780" r:id="rId30"/>
    <p:sldId id="753" r:id="rId31"/>
    <p:sldId id="756" r:id="rId32"/>
    <p:sldId id="757" r:id="rId33"/>
    <p:sldId id="765" r:id="rId34"/>
    <p:sldId id="766" r:id="rId35"/>
    <p:sldId id="950" r:id="rId36"/>
    <p:sldId id="922" r:id="rId37"/>
    <p:sldId id="929" r:id="rId38"/>
    <p:sldId id="951" r:id="rId39"/>
    <p:sldId id="1622" r:id="rId40"/>
    <p:sldId id="1623" r:id="rId41"/>
    <p:sldId id="1624" r:id="rId42"/>
    <p:sldId id="767" r:id="rId43"/>
    <p:sldId id="782" r:id="rId44"/>
    <p:sldId id="1635"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1A7A"/>
    <a:srgbClr val="475A6B"/>
    <a:srgbClr val="01218A"/>
    <a:srgbClr val="1C48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6"/>
    <p:restoredTop sz="51240" autoAdjust="0"/>
  </p:normalViewPr>
  <p:slideViewPr>
    <p:cSldViewPr snapToGrid="0">
      <p:cViewPr varScale="1">
        <p:scale>
          <a:sx n="53" d="100"/>
          <a:sy n="53" d="100"/>
        </p:scale>
        <p:origin x="3400" y="184"/>
      </p:cViewPr>
      <p:guideLst>
        <p:guide orient="horz" pos="2160"/>
        <p:guide pos="2880"/>
      </p:guideLst>
    </p:cSldViewPr>
  </p:slideViewPr>
  <p:notesTextViewPr>
    <p:cViewPr>
      <p:scale>
        <a:sx n="170" d="100"/>
        <a:sy n="17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8675E-F621-4670-A7BD-F0CEE879B56A}" type="datetimeFigureOut">
              <a:rPr lang="zh-CN" altLang="en-US" smtClean="0"/>
              <a:t>2021/8/20</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4D419-B7D2-478A-AA9D-55C0DD5F373F}" type="slidenum">
              <a:rPr lang="zh-CN" altLang="en-US" smtClean="0"/>
              <a:t>‹#›</a:t>
            </a:fld>
            <a:endParaRPr lang="zh-CN" altLang="en-US"/>
          </a:p>
        </p:txBody>
      </p:sp>
    </p:spTree>
    <p:extLst>
      <p:ext uri="{BB962C8B-B14F-4D97-AF65-F5344CB8AC3E}">
        <p14:creationId xmlns:p14="http://schemas.microsoft.com/office/powerpoint/2010/main" val="798119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1</a:t>
            </a:fld>
            <a:endParaRPr lang="zh-CN" altLang="en-US"/>
          </a:p>
        </p:txBody>
      </p:sp>
    </p:spTree>
    <p:extLst>
      <p:ext uri="{BB962C8B-B14F-4D97-AF65-F5344CB8AC3E}">
        <p14:creationId xmlns:p14="http://schemas.microsoft.com/office/powerpoint/2010/main" val="831852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In order to elaborate the GCC-MARL framework, Let me first introduces</a:t>
            </a:r>
            <a:r>
              <a:rPr lang="en-US" altLang="zh-CN" baseline="0" dirty="0"/>
              <a:t> the </a:t>
            </a:r>
            <a:r>
              <a:rPr lang="en-US" altLang="zh-CN" sz="1200" b="0" baseline="0"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1200" b="0"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ey technological challenges that must be solved.</a:t>
            </a:r>
            <a:r>
              <a:rPr lang="en-US" altLang="zh-CN" sz="1200" b="0" baseline="0"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The first challenge is that </a:t>
            </a:r>
            <a:r>
              <a:rPr lang="en-US" altLang="zh-CN" sz="1200" b="0" baseline="0" dirty="0">
                <a:solidFill>
                  <a:schemeClr val="tx1"/>
                </a:solidFill>
                <a:latin typeface="Times New Roman" panose="02020603050405020304" pitchFamily="18" charset="0"/>
                <a:ea typeface="+mn-ea"/>
                <a:cs typeface="Times New Roman" panose="02020603050405020304" pitchFamily="18" charset="0"/>
              </a:rPr>
              <a:t>t</a:t>
            </a:r>
            <a:r>
              <a:rPr lang="en-US" altLang="zh-CN" sz="1200" dirty="0">
                <a:latin typeface="Times New Roman" panose="02020603050405020304" pitchFamily="18" charset="0"/>
                <a:cs typeface="Times New Roman" panose="02020603050405020304" pitchFamily="18" charset="0"/>
              </a:rPr>
              <a:t>he large-scale road network of a modern city typically has a rather </a:t>
            </a:r>
            <a:r>
              <a:rPr lang="en-US" altLang="zh-CN" sz="1200" dirty="0">
                <a:solidFill>
                  <a:srgbClr val="FF0000"/>
                </a:solidFill>
                <a:latin typeface="Times New Roman" panose="02020603050405020304" pitchFamily="18" charset="0"/>
                <a:cs typeface="Times New Roman" panose="02020603050405020304" pitchFamily="18" charset="0"/>
              </a:rPr>
              <a:t>complicated topology</a:t>
            </a:r>
            <a:r>
              <a:rPr lang="en-US" altLang="zh-CN" sz="1200" dirty="0">
                <a:latin typeface="Times New Roman" panose="02020603050405020304" pitchFamily="18" charset="0"/>
                <a:cs typeface="Times New Roman" panose="02020603050405020304" pitchFamily="18" charset="0"/>
              </a:rPr>
              <a:t>, making it difficult to extract useful spatial features that are necessary to help the FHVs make appropriate routing decisions. </a:t>
            </a:r>
            <a:r>
              <a:rPr lang="en-US" altLang="zh-CN" sz="1200" b="1" dirty="0">
                <a:latin typeface="Times New Roman" panose="02020603050405020304" pitchFamily="18" charset="0"/>
                <a:cs typeface="Times New Roman" panose="02020603050405020304" pitchFamily="18" charset="0"/>
              </a:rPr>
              <a:t>[click] </a:t>
            </a:r>
            <a:r>
              <a:rPr lang="en-US" altLang="zh-CN" sz="1200" dirty="0">
                <a:latin typeface="Times New Roman" panose="02020603050405020304" pitchFamily="18" charset="0"/>
                <a:cs typeface="Times New Roman" panose="02020603050405020304" pitchFamily="18" charset="0"/>
              </a:rPr>
              <a:t>Then </a:t>
            </a:r>
            <a:r>
              <a:rPr lang="en-US" altLang="zh-CN" sz="1200" b="0" dirty="0">
                <a:latin typeface="Times New Roman" panose="02020603050405020304" pitchFamily="18" charset="0"/>
                <a:cs typeface="Times New Roman" panose="02020603050405020304" pitchFamily="18" charset="0"/>
              </a:rPr>
              <a:t>how can</a:t>
            </a:r>
            <a:r>
              <a:rPr lang="en-US" altLang="zh-CN" sz="1200" b="0" baseline="0" dirty="0">
                <a:latin typeface="Times New Roman" panose="02020603050405020304" pitchFamily="18" charset="0"/>
                <a:cs typeface="Times New Roman" panose="02020603050405020304" pitchFamily="18" charset="0"/>
              </a:rPr>
              <a:t> we</a:t>
            </a:r>
            <a:r>
              <a:rPr lang="en-US" altLang="zh-CN" sz="1200" b="0" dirty="0">
                <a:latin typeface="Times New Roman" panose="02020603050405020304" pitchFamily="18" charset="0"/>
                <a:cs typeface="Times New Roman" panose="02020603050405020304" pitchFamily="18" charset="0"/>
              </a:rPr>
              <a:t> efficiently encode and process the information of city road network with complicated topology,</a:t>
            </a:r>
            <a:r>
              <a:rPr lang="en-US" altLang="zh-CN" sz="1200" b="0" baseline="0" dirty="0">
                <a:latin typeface="Times New Roman" panose="02020603050405020304" pitchFamily="18" charset="0"/>
                <a:cs typeface="Times New Roman" panose="02020603050405020304" pitchFamily="18" charset="0"/>
              </a:rPr>
              <a:t> in order to </a:t>
            </a:r>
            <a:r>
              <a:rPr lang="en-US" altLang="zh-CN" sz="1200" dirty="0">
                <a:latin typeface="Times New Roman" panose="02020603050405020304" pitchFamily="18" charset="0"/>
                <a:cs typeface="Times New Roman" panose="02020603050405020304" pitchFamily="18" charset="0"/>
              </a:rPr>
              <a:t>help the FHVs make appropriate routing decisions?</a:t>
            </a:r>
            <a:r>
              <a:rPr lang="en-US" altLang="zh-CN" sz="1200" b="0" baseline="0" dirty="0">
                <a:latin typeface="Times New Roman" panose="02020603050405020304" pitchFamily="18" charset="0"/>
                <a:cs typeface="Times New Roman" panose="02020603050405020304" pitchFamily="18" charset="0"/>
              </a:rPr>
              <a:t> </a:t>
            </a:r>
            <a:r>
              <a:rPr lang="en-US" altLang="zh-CN" sz="1200" b="1" dirty="0">
                <a:latin typeface="Times New Roman" panose="02020603050405020304" pitchFamily="18" charset="0"/>
                <a:cs typeface="Times New Roman" panose="02020603050405020304" pitchFamily="18" charset="0"/>
              </a:rPr>
              <a:t>[click]  </a:t>
            </a:r>
            <a:r>
              <a:rPr lang="en-US" altLang="zh-CN" sz="1200" b="0" dirty="0">
                <a:latin typeface="Times New Roman" panose="02020603050405020304" pitchFamily="18" charset="0"/>
                <a:cs typeface="Times New Roman" panose="02020603050405020304" pitchFamily="18" charset="0"/>
              </a:rPr>
              <a:t>The</a:t>
            </a:r>
            <a:r>
              <a:rPr lang="en-US" altLang="zh-CN" sz="1200" b="0" baseline="0" dirty="0">
                <a:latin typeface="Times New Roman" panose="02020603050405020304" pitchFamily="18" charset="0"/>
                <a:cs typeface="Times New Roman" panose="02020603050405020304" pitchFamily="18" charset="0"/>
              </a:rPr>
              <a:t> answer is, we can c</a:t>
            </a:r>
            <a:r>
              <a:rPr lang="en-US" altLang="zh-CN" sz="1200" b="0" dirty="0">
                <a:latin typeface="Times New Roman" panose="02020603050405020304" pitchFamily="18" charset="0"/>
                <a:cs typeface="Times New Roman" panose="02020603050405020304" pitchFamily="18" charset="0"/>
              </a:rPr>
              <a:t>onstruct</a:t>
            </a:r>
            <a:r>
              <a:rPr lang="en-US" altLang="zh-CN" sz="1200" b="0" baseline="0" dirty="0">
                <a:latin typeface="Times New Roman" panose="02020603050405020304" pitchFamily="18" charset="0"/>
                <a:cs typeface="Times New Roman" panose="02020603050405020304" pitchFamily="18" charset="0"/>
              </a:rPr>
              <a:t> a special data structure, namely</a:t>
            </a:r>
            <a:r>
              <a:rPr lang="en-US" altLang="zh-CN" sz="1200" b="0" dirty="0">
                <a:latin typeface="Times New Roman" panose="02020603050405020304" pitchFamily="18" charset="0"/>
                <a:cs typeface="Times New Roman" panose="02020603050405020304" pitchFamily="18" charset="0"/>
              </a:rPr>
              <a:t> reachability graph, and use Graph Neural Networks to extract features of road segments from it.</a:t>
            </a:r>
          </a:p>
          <a:p>
            <a:pPr marL="0" marR="0" indent="0" algn="l" defTabSz="914400" rtl="0" eaLnBrk="1" fontAlgn="auto" latinLnBrk="0" hangingPunct="1">
              <a:lnSpc>
                <a:spcPct val="100000"/>
              </a:lnSpc>
              <a:spcBef>
                <a:spcPts val="0"/>
              </a:spcBef>
              <a:spcAft>
                <a:spcPts val="0"/>
              </a:spcAft>
              <a:buClrTx/>
              <a:buSzTx/>
              <a:buFontTx/>
              <a:buNone/>
              <a:tabLst/>
              <a:defRPr/>
            </a:pPr>
            <a:br>
              <a:rPr lang="en-US" altLang="zh-CN" sz="1200" b="0" dirty="0">
                <a:latin typeface="Times New Roman" panose="02020603050405020304" pitchFamily="18" charset="0"/>
                <a:cs typeface="Times New Roman" panose="02020603050405020304" pitchFamily="18" charset="0"/>
              </a:rPr>
            </a:br>
            <a:endParaRPr lang="zh-CN" altLang="en-US" sz="1200" b="0" dirty="0">
              <a:latin typeface="Times New Roman" panose="02020603050405020304" pitchFamily="18" charset="0"/>
              <a:cs typeface="Times New Roman" panose="02020603050405020304" pitchFamily="18" charset="0"/>
            </a:endParaRPr>
          </a:p>
          <a:p>
            <a:endParaRPr lang="zh-CN" altLang="en-US" b="0"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12</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0" kern="1200" dirty="0">
                <a:solidFill>
                  <a:schemeClr val="tx1"/>
                </a:solidFill>
                <a:effectLst/>
                <a:latin typeface="+mn-lt"/>
                <a:ea typeface="+mn-ea"/>
                <a:cs typeface="+mn-cs"/>
              </a:rPr>
              <a:t>An FHV’s current route selection inevitably affects the set</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of road segments it can reach in the future, and influences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the long-term system utility. It is thus critical for the FHVs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to know the reachability relationships among road segments.</a:t>
            </a:r>
            <a:r>
              <a:rPr lang="en-US" altLang="zh-CN" dirty="0"/>
              <a:t> </a:t>
            </a:r>
            <a:r>
              <a:rPr lang="en-US" altLang="zh-CN" baseline="0" dirty="0"/>
              <a:t>Thus, f</a:t>
            </a:r>
            <a:r>
              <a:rPr lang="en-US" altLang="zh-CN" dirty="0"/>
              <a:t>or a city’s road network,</a:t>
            </a:r>
            <a:r>
              <a:rPr lang="en-US" altLang="zh-CN" baseline="0" dirty="0"/>
              <a:t> we can construct the reachability graph to </a:t>
            </a:r>
            <a:r>
              <a:rPr lang="en-US" altLang="zh-CN" sz="1200" b="0" i="0" kern="1200" dirty="0">
                <a:solidFill>
                  <a:schemeClr val="tx1"/>
                </a:solidFill>
                <a:effectLst/>
                <a:latin typeface="+mn-lt"/>
                <a:ea typeface="+mn-ea"/>
                <a:cs typeface="+mn-cs"/>
              </a:rPr>
              <a:t>capture such reachability information.</a:t>
            </a:r>
            <a:r>
              <a:rPr lang="en-US" altLang="zh-CN" dirty="0"/>
              <a:t> The reachability</a:t>
            </a:r>
            <a:r>
              <a:rPr lang="en-US" altLang="zh-CN" baseline="0" dirty="0"/>
              <a:t> graph $</a:t>
            </a:r>
            <a:r>
              <a:rPr lang="en-US" altLang="zh-CN" baseline="0" dirty="0" err="1"/>
              <a:t>C_t</a:t>
            </a:r>
            <a:r>
              <a:rPr lang="en-US" altLang="zh-CN" baseline="0" dirty="0"/>
              <a:t>$ is defined as follows.</a:t>
            </a:r>
          </a:p>
          <a:p>
            <a:r>
              <a:rPr lang="en-US" altLang="zh-CN" baseline="0" dirty="0"/>
              <a:t>…</a:t>
            </a:r>
          </a:p>
          <a:p>
            <a:r>
              <a:rPr lang="en-US" altLang="zh-CN" baseline="0" dirty="0"/>
              <a:t>Similarly, for agent </a:t>
            </a:r>
            <a:r>
              <a:rPr lang="en-US" altLang="zh-CN" baseline="0" dirty="0" err="1"/>
              <a:t>i</a:t>
            </a:r>
            <a:r>
              <a:rPr lang="en-US" altLang="zh-CN" baseline="0" dirty="0"/>
              <a:t> locating on road segment $</a:t>
            </a:r>
            <a:r>
              <a:rPr lang="en-US" altLang="zh-CN" baseline="0" dirty="0" err="1"/>
              <a:t>D_a</a:t>
            </a:r>
            <a:r>
              <a:rPr lang="en-US" altLang="zh-CN" baseline="0" dirty="0"/>
              <a:t>$, we can construct the n-hop subgraph that captures the features of its n-hop neighborhoods. </a:t>
            </a:r>
          </a:p>
          <a:p>
            <a:r>
              <a:rPr lang="en-US" altLang="zh-CN" baseline="0" dirty="0"/>
              <a:t>…</a:t>
            </a:r>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14</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0" kern="1200" dirty="0">
                <a:solidFill>
                  <a:schemeClr val="tx1"/>
                </a:solidFill>
                <a:effectLst/>
                <a:latin typeface="+mn-lt"/>
                <a:ea typeface="+mn-ea"/>
                <a:cs typeface="+mn-cs"/>
              </a:rPr>
              <a:t>An FHV’s current route selection inevitably affects the set</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of road segments it can reach in the future, and influences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the long-term system utility. It is thus critical for the FHVs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to know the reachability relationships among road segments.</a:t>
            </a:r>
            <a:r>
              <a:rPr lang="en-US" altLang="zh-CN" dirty="0"/>
              <a:t> </a:t>
            </a:r>
            <a:r>
              <a:rPr lang="en-US" altLang="zh-CN" baseline="0" dirty="0"/>
              <a:t>Thus, f</a:t>
            </a:r>
            <a:r>
              <a:rPr lang="en-US" altLang="zh-CN" dirty="0"/>
              <a:t>or a city’s road network,</a:t>
            </a:r>
            <a:r>
              <a:rPr lang="en-US" altLang="zh-CN" baseline="0" dirty="0"/>
              <a:t> we can construct the reachability graph to </a:t>
            </a:r>
            <a:r>
              <a:rPr lang="en-US" altLang="zh-CN" sz="1200" b="0" i="0" kern="1200" dirty="0">
                <a:solidFill>
                  <a:schemeClr val="tx1"/>
                </a:solidFill>
                <a:effectLst/>
                <a:latin typeface="+mn-lt"/>
                <a:ea typeface="+mn-ea"/>
                <a:cs typeface="+mn-cs"/>
              </a:rPr>
              <a:t>capture such reachability information.</a:t>
            </a:r>
            <a:r>
              <a:rPr lang="en-US" altLang="zh-CN" dirty="0"/>
              <a:t> The reachability</a:t>
            </a:r>
            <a:r>
              <a:rPr lang="en-US" altLang="zh-CN" baseline="0" dirty="0"/>
              <a:t> graph $</a:t>
            </a:r>
            <a:r>
              <a:rPr lang="en-US" altLang="zh-CN" baseline="0" dirty="0" err="1"/>
              <a:t>C_t</a:t>
            </a:r>
            <a:r>
              <a:rPr lang="en-US" altLang="zh-CN" baseline="0" dirty="0"/>
              <a:t>$ is defined as follows.</a:t>
            </a:r>
          </a:p>
          <a:p>
            <a:r>
              <a:rPr lang="en-US" altLang="zh-CN" baseline="0" dirty="0"/>
              <a:t>…</a:t>
            </a:r>
          </a:p>
          <a:p>
            <a:r>
              <a:rPr lang="en-US" altLang="zh-CN" baseline="0" dirty="0"/>
              <a:t>Similarly, for agent </a:t>
            </a:r>
            <a:r>
              <a:rPr lang="en-US" altLang="zh-CN" baseline="0" dirty="0" err="1"/>
              <a:t>i</a:t>
            </a:r>
            <a:r>
              <a:rPr lang="en-US" altLang="zh-CN" baseline="0" dirty="0"/>
              <a:t> locating on road segment $</a:t>
            </a:r>
            <a:r>
              <a:rPr lang="en-US" altLang="zh-CN" baseline="0" dirty="0" err="1"/>
              <a:t>D_a</a:t>
            </a:r>
            <a:r>
              <a:rPr lang="en-US" altLang="zh-CN" baseline="0" dirty="0"/>
              <a:t>$, we can construct the n-hop subgraph that captures the features of its n-hop neighborhoods. </a:t>
            </a:r>
          </a:p>
          <a:p>
            <a:r>
              <a:rPr lang="en-US" altLang="zh-CN" baseline="0" dirty="0"/>
              <a:t>…</a:t>
            </a:r>
          </a:p>
        </p:txBody>
      </p:sp>
      <p:sp>
        <p:nvSpPr>
          <p:cNvPr id="4" name="灯片编号占位符 3"/>
          <p:cNvSpPr>
            <a:spLocks noGrp="1"/>
          </p:cNvSpPr>
          <p:nvPr>
            <p:ph type="sldNum" sz="quarter" idx="5"/>
          </p:nvPr>
        </p:nvSpPr>
        <p:spPr/>
        <p:txBody>
          <a:bodyPr/>
          <a:lstStyle/>
          <a:p>
            <a:fld id="{4AFB55C0-5F0C-4193-ABFF-868944A7374F}" type="slidenum">
              <a:rPr lang="zh-CN" altLang="en-US" smtClean="0"/>
              <a:t>15</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0" kern="1200" dirty="0">
                <a:solidFill>
                  <a:schemeClr val="tx1"/>
                </a:solidFill>
                <a:effectLst/>
                <a:latin typeface="+mn-lt"/>
                <a:ea typeface="+mn-ea"/>
                <a:cs typeface="+mn-cs"/>
              </a:rPr>
              <a:t>Inspired by the recent success of </a:t>
            </a:r>
            <a:r>
              <a:rPr lang="en-US" altLang="zh-CN" sz="1200" b="0" i="1" kern="1200" dirty="0">
                <a:solidFill>
                  <a:schemeClr val="tx1"/>
                </a:solidFill>
                <a:effectLst/>
                <a:latin typeface="+mn-lt"/>
                <a:ea typeface="+mn-ea"/>
                <a:cs typeface="+mn-cs"/>
              </a:rPr>
              <a:t>graph </a:t>
            </a:r>
            <a:r>
              <a:rPr lang="en-US" altLang="zh-CN" sz="1200" b="0" i="1" kern="1200" dirty="0" err="1">
                <a:solidFill>
                  <a:schemeClr val="tx1"/>
                </a:solidFill>
                <a:effectLst/>
                <a:latin typeface="+mn-lt"/>
                <a:ea typeface="+mn-ea"/>
                <a:cs typeface="+mn-cs"/>
              </a:rPr>
              <a:t>covolutional</a:t>
            </a:r>
            <a:r>
              <a:rPr lang="en-US" altLang="zh-CN" sz="1200" b="0" i="1" kern="1200" baseline="0" dirty="0">
                <a:solidFill>
                  <a:schemeClr val="tx1"/>
                </a:solidFill>
                <a:effectLst/>
                <a:latin typeface="+mn-lt"/>
                <a:ea typeface="+mn-ea"/>
                <a:cs typeface="+mn-cs"/>
              </a:rPr>
              <a:t> </a:t>
            </a:r>
            <a:r>
              <a:rPr lang="en-US" altLang="zh-CN" sz="1200" b="0" i="1" kern="1200" dirty="0">
                <a:solidFill>
                  <a:schemeClr val="tx1"/>
                </a:solidFill>
                <a:effectLst/>
                <a:latin typeface="+mn-lt"/>
                <a:ea typeface="+mn-ea"/>
                <a:cs typeface="+mn-cs"/>
              </a:rPr>
              <a:t>networks </a:t>
            </a:r>
            <a:r>
              <a:rPr lang="en-US" altLang="zh-CN" sz="1200" b="0" i="0" kern="1200" dirty="0">
                <a:solidFill>
                  <a:schemeClr val="tx1"/>
                </a:solidFill>
                <a:effectLst/>
                <a:latin typeface="+mn-lt"/>
                <a:ea typeface="+mn-ea"/>
                <a:cs typeface="+mn-cs"/>
              </a:rPr>
              <a:t>on capturing graph-structured correlations,</a:t>
            </a:r>
            <a:r>
              <a:rPr lang="en-US" altLang="zh-CN" sz="1200" b="0" i="0" kern="1200" baseline="0" dirty="0">
                <a:solidFill>
                  <a:schemeClr val="tx1"/>
                </a:solidFill>
                <a:effectLst/>
                <a:latin typeface="+mn-lt"/>
                <a:ea typeface="+mn-ea"/>
                <a:cs typeface="+mn-cs"/>
              </a:rPr>
              <a:t> we use one kind of GCNs, Graph Attention Networks, to aggregate and process features of the constructed graphs. GAT updates the features of a node by aggregating the features of its neighborhood. Suppose $</a:t>
            </a:r>
            <a:r>
              <a:rPr lang="en-US" altLang="zh-CN" sz="1200" b="0" i="0" kern="1200" baseline="0" dirty="0" err="1">
                <a:solidFill>
                  <a:schemeClr val="tx1"/>
                </a:solidFill>
                <a:effectLst/>
                <a:latin typeface="+mn-lt"/>
                <a:ea typeface="+mn-ea"/>
                <a:cs typeface="+mn-cs"/>
              </a:rPr>
              <a:t>h_p^l</a:t>
            </a:r>
            <a:r>
              <a:rPr lang="en-US" altLang="zh-CN" sz="1200" b="0" i="0" kern="1200" baseline="0" dirty="0">
                <a:solidFill>
                  <a:schemeClr val="tx1"/>
                </a:solidFill>
                <a:effectLst/>
                <a:latin typeface="+mn-lt"/>
                <a:ea typeface="+mn-ea"/>
                <a:cs typeface="+mn-cs"/>
              </a:rPr>
              <a:t>$ and $</a:t>
            </a:r>
            <a:r>
              <a:rPr lang="en-US" altLang="zh-CN" sz="1200" b="0" i="0" kern="1200" baseline="0" dirty="0" err="1">
                <a:solidFill>
                  <a:schemeClr val="tx1"/>
                </a:solidFill>
                <a:effectLst/>
                <a:latin typeface="+mn-lt"/>
                <a:ea typeface="+mn-ea"/>
                <a:cs typeface="+mn-cs"/>
              </a:rPr>
              <a:t>h_q_l</a:t>
            </a:r>
            <a:r>
              <a:rPr lang="en-US" altLang="zh-CN" sz="1200" b="0" i="0" kern="1200" baseline="0" dirty="0">
                <a:solidFill>
                  <a:schemeClr val="tx1"/>
                </a:solidFill>
                <a:effectLst/>
                <a:latin typeface="+mn-lt"/>
                <a:ea typeface="+mn-ea"/>
                <a:cs typeface="+mn-cs"/>
              </a:rPr>
              <a:t>$ are the features of node p and its neighbor node q before the l-</a:t>
            </a:r>
            <a:r>
              <a:rPr lang="en-US" altLang="zh-CN" sz="1200" b="0" i="0" kern="1200" baseline="0" dirty="0" err="1">
                <a:solidFill>
                  <a:schemeClr val="tx1"/>
                </a:solidFill>
                <a:effectLst/>
                <a:latin typeface="+mn-lt"/>
                <a:ea typeface="+mn-ea"/>
                <a:cs typeface="+mn-cs"/>
              </a:rPr>
              <a:t>th</a:t>
            </a:r>
            <a:r>
              <a:rPr lang="en-US" altLang="zh-CN" sz="1200" b="0" i="0" kern="1200" baseline="0" dirty="0">
                <a:solidFill>
                  <a:schemeClr val="tx1"/>
                </a:solidFill>
                <a:effectLst/>
                <a:latin typeface="+mn-lt"/>
                <a:ea typeface="+mn-ea"/>
                <a:cs typeface="+mn-cs"/>
              </a:rPr>
              <a:t> GAT layer. The attention coefficient of </a:t>
            </a:r>
            <a:r>
              <a:rPr lang="en-US" altLang="zh-CN" sz="1200" b="0" i="0" kern="1200" baseline="0" dirty="0" err="1">
                <a:solidFill>
                  <a:schemeClr val="tx1"/>
                </a:solidFill>
                <a:effectLst/>
                <a:latin typeface="+mn-lt"/>
                <a:ea typeface="+mn-ea"/>
                <a:cs typeface="+mn-cs"/>
              </a:rPr>
              <a:t>p,q</a:t>
            </a:r>
            <a:r>
              <a:rPr lang="en-US" altLang="zh-CN" sz="1200" b="0" i="0" kern="1200" baseline="0" dirty="0">
                <a:solidFill>
                  <a:schemeClr val="tx1"/>
                </a:solidFill>
                <a:effectLst/>
                <a:latin typeface="+mn-lt"/>
                <a:ea typeface="+mn-ea"/>
                <a:cs typeface="+mn-cs"/>
              </a:rPr>
              <a:t> is calculated by this equation</a:t>
            </a:r>
            <a:r>
              <a:rPr lang="en-US" altLang="zh-CN" sz="1200" b="1" i="0" kern="1200" baseline="0" dirty="0">
                <a:solidFill>
                  <a:schemeClr val="tx1"/>
                </a:solidFill>
                <a:effectLst/>
                <a:latin typeface="+mn-lt"/>
                <a:ea typeface="+mn-ea"/>
                <a:cs typeface="+mn-cs"/>
              </a:rPr>
              <a:t>[click] . </a:t>
            </a:r>
            <a:r>
              <a:rPr lang="en-US" altLang="zh-CN" sz="1200" b="0" i="0" kern="1200" baseline="0" dirty="0">
                <a:solidFill>
                  <a:schemeClr val="tx1"/>
                </a:solidFill>
                <a:effectLst/>
                <a:latin typeface="+mn-lt"/>
                <a:ea typeface="+mn-ea"/>
                <a:cs typeface="+mn-cs"/>
              </a:rPr>
              <a:t>After calculating the attention coefficients  between p and its neighborhoods, the features of p is updated following this equation</a:t>
            </a:r>
            <a:r>
              <a:rPr lang="en-US" altLang="zh-CN" sz="1200" b="1" i="0" kern="1200" baseline="0" dirty="0">
                <a:solidFill>
                  <a:schemeClr val="tx1"/>
                </a:solidFill>
                <a:effectLst/>
                <a:latin typeface="+mn-lt"/>
                <a:ea typeface="+mn-ea"/>
                <a:cs typeface="+mn-cs"/>
              </a:rPr>
              <a:t> [click].</a:t>
            </a:r>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16</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a:t>
            </a:r>
            <a:r>
              <a:rPr lang="en-US" altLang="zh-CN" baseline="0" dirty="0"/>
              <a:t> high level idea is that we can  use a fixed graph structure to capture the spatial characters of the joint action of variant agents </a:t>
            </a:r>
            <a:r>
              <a:rPr lang="en-US" altLang="zh-CN" sz="1200" b="0" i="0" kern="1200" dirty="0">
                <a:solidFill>
                  <a:schemeClr val="tx1"/>
                </a:solidFill>
                <a:effectLst/>
                <a:latin typeface="+mn-lt"/>
                <a:ea typeface="+mn-ea"/>
                <a:cs typeface="+mn-cs"/>
              </a:rPr>
              <a:t>by meticulously exploring the semantics of the action space. The action graph $</a:t>
            </a:r>
            <a:r>
              <a:rPr lang="en-US" altLang="zh-CN" sz="1200" b="0" i="0" kern="1200" dirty="0" err="1">
                <a:solidFill>
                  <a:schemeClr val="tx1"/>
                </a:solidFill>
                <a:effectLst/>
                <a:latin typeface="+mn-lt"/>
                <a:ea typeface="+mn-ea"/>
                <a:cs typeface="+mn-cs"/>
              </a:rPr>
              <a:t>C_a_t</a:t>
            </a:r>
            <a:r>
              <a:rPr lang="en-US" altLang="zh-CN" sz="1200" b="0" i="0" kern="1200" dirty="0">
                <a:solidFill>
                  <a:schemeClr val="tx1"/>
                </a:solidFill>
                <a:effectLst/>
                <a:latin typeface="+mn-lt"/>
                <a:ea typeface="+mn-ea"/>
                <a:cs typeface="+mn-cs"/>
              </a:rPr>
              <a:t>$ is defined as follows.</a:t>
            </a:r>
            <a:r>
              <a:rPr lang="en-US" altLang="zh-CN" dirty="0"/>
              <a:t> </a:t>
            </a:r>
          </a:p>
          <a:p>
            <a:r>
              <a:rPr lang="en-US" altLang="zh-CN" dirty="0"/>
              <a:t>…</a:t>
            </a:r>
            <a:br>
              <a:rPr lang="en-US" altLang="zh-CN" dirty="0"/>
            </a:br>
            <a:r>
              <a:rPr lang="en-US" altLang="zh-CN" baseline="0" dirty="0"/>
              <a:t>.</a:t>
            </a: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17</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a:t>
            </a:r>
            <a:r>
              <a:rPr lang="en-US" altLang="zh-CN" baseline="0" dirty="0"/>
              <a:t> high level idea is that we can  use a fixed graph structure to capture the spatial characters of the joint action of variant agents </a:t>
            </a:r>
            <a:r>
              <a:rPr lang="en-US" altLang="zh-CN" sz="1200" b="0" i="0" kern="1200" dirty="0">
                <a:solidFill>
                  <a:schemeClr val="tx1"/>
                </a:solidFill>
                <a:effectLst/>
                <a:latin typeface="+mn-lt"/>
                <a:ea typeface="+mn-ea"/>
                <a:cs typeface="+mn-cs"/>
              </a:rPr>
              <a:t>by meticulously exploring the semantics of the action space. The action graph $</a:t>
            </a:r>
            <a:r>
              <a:rPr lang="en-US" altLang="zh-CN" sz="1200" b="0" i="0" kern="1200" dirty="0" err="1">
                <a:solidFill>
                  <a:schemeClr val="tx1"/>
                </a:solidFill>
                <a:effectLst/>
                <a:latin typeface="+mn-lt"/>
                <a:ea typeface="+mn-ea"/>
                <a:cs typeface="+mn-cs"/>
              </a:rPr>
              <a:t>C_a_t</a:t>
            </a:r>
            <a:r>
              <a:rPr lang="en-US" altLang="zh-CN" sz="1200" b="0" i="0" kern="1200" dirty="0">
                <a:solidFill>
                  <a:schemeClr val="tx1"/>
                </a:solidFill>
                <a:effectLst/>
                <a:latin typeface="+mn-lt"/>
                <a:ea typeface="+mn-ea"/>
                <a:cs typeface="+mn-cs"/>
              </a:rPr>
              <a:t>$ is defined as follows.</a:t>
            </a:r>
            <a:r>
              <a:rPr lang="en-US" altLang="zh-CN" dirty="0"/>
              <a:t> </a:t>
            </a:r>
          </a:p>
          <a:p>
            <a:r>
              <a:rPr lang="en-US" altLang="zh-CN" dirty="0"/>
              <a:t>…</a:t>
            </a:r>
            <a:br>
              <a:rPr lang="en-US" altLang="zh-CN" dirty="0"/>
            </a:br>
            <a:r>
              <a:rPr lang="en-US" altLang="zh-CN" baseline="0" dirty="0"/>
              <a:t>.</a:t>
            </a: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18</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indent="0">
                  <a:buFont typeface="Wingdings" panose="05000000000000000000" pitchFamily="2" charset="2"/>
                  <a:buNone/>
                </a:pPr>
                <a:r>
                  <a:rPr lang="en-US" altLang="zh-CN" b="0" dirty="0"/>
                  <a:t>The FHVs of the FVCS system are supposed to </a:t>
                </a:r>
                <a:r>
                  <a:rPr lang="en-US" altLang="zh-CN" sz="12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work cooperatively to maximize the system utility</a:t>
                </a:r>
                <a:r>
                  <a:rPr lang="en-US" altLang="zh-CN" sz="1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.[click]</a:t>
                </a:r>
                <a:r>
                  <a:rPr lang="en-US" altLang="zh-CN" sz="1200" b="1" baseline="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 </a:t>
                </a:r>
                <a:r>
                  <a:rPr lang="en-US" altLang="zh-CN" sz="1200" b="0" baseline="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However, the non-decomposable team reward makes it difficult to distinguish </a:t>
                </a:r>
                <a:r>
                  <a:rPr lang="en-US" altLang="zh-CN" sz="1200" b="0" i="0" kern="1200" dirty="0">
                    <a:solidFill>
                      <a:schemeClr val="tx1"/>
                    </a:solidFill>
                    <a:effectLst/>
                    <a:latin typeface="+mn-lt"/>
                    <a:ea typeface="+mn-ea"/>
                    <a:cs typeface="+mn-cs"/>
                  </a:rPr>
                  <a:t>the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contribution of each individual agent to the system utility,</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and thus hinders the effective learning of agents’ policies. In</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order to solve such problem, </a:t>
                </a:r>
                <a:r>
                  <a:rPr lang="en-US" altLang="zh-CN" sz="1200" b="0" dirty="0">
                    <a:latin typeface="Times New Roman" panose="02020603050405020304" pitchFamily="18" charset="0"/>
                    <a:cs typeface="Times New Roman" panose="02020603050405020304" pitchFamily="18" charset="0"/>
                  </a:rPr>
                  <a:t>We utilize the </a:t>
                </a:r>
                <a:r>
                  <a:rPr lang="en-US" altLang="zh-CN" sz="1200" b="0" i="1" dirty="0">
                    <a:solidFill>
                      <a:srgbClr val="FF0000"/>
                    </a:solidFill>
                    <a:latin typeface="Times New Roman" panose="02020603050405020304" pitchFamily="18" charset="0"/>
                    <a:cs typeface="Times New Roman" panose="02020603050405020304" pitchFamily="18" charset="0"/>
                  </a:rPr>
                  <a:t>difference reward  </a:t>
                </a:r>
                <a:r>
                  <a:rPr lang="en-US" altLang="zh-CN" sz="1200" b="0" dirty="0">
                    <a:latin typeface="Times New Roman" panose="02020603050405020304" pitchFamily="18" charset="0"/>
                    <a:cs typeface="Times New Roman" panose="02020603050405020304" pitchFamily="18" charset="0"/>
                  </a:rPr>
                  <a:t>technique to perform credit assignment among agents. </a:t>
                </a:r>
                <a:r>
                  <a:rPr lang="en-US" altLang="zh-CN" sz="1200" b="0" baseline="0" dirty="0">
                    <a:latin typeface="Times New Roman" panose="02020603050405020304" pitchFamily="18" charset="0"/>
                    <a:cs typeface="Times New Roman" panose="02020603050405020304" pitchFamily="18" charset="0"/>
                  </a:rPr>
                  <a:t> </a:t>
                </a:r>
                <a:r>
                  <a:rPr lang="en-US" altLang="zh-CN" sz="1200" b="0" dirty="0">
                    <a:latin typeface="Times New Roman" panose="02020603050405020304" pitchFamily="18" charset="0"/>
                    <a:cs typeface="Times New Roman" panose="02020603050405020304" pitchFamily="18" charset="0"/>
                  </a:rPr>
                  <a:t>Specifically, we use a simple yet effective difference reward called </a:t>
                </a:r>
                <a:r>
                  <a:rPr lang="en-US" altLang="zh-CN" sz="1200" b="0" i="1" dirty="0">
                    <a:latin typeface="Times New Roman" panose="02020603050405020304" pitchFamily="18" charset="0"/>
                    <a:cs typeface="Times New Roman" panose="02020603050405020304" pitchFamily="18" charset="0"/>
                  </a:rPr>
                  <a:t>Wonderful Life Q-function (WLQ)</a:t>
                </a:r>
                <a:r>
                  <a:rPr lang="en-US" altLang="zh-CN" sz="1200" b="0" dirty="0">
                    <a:latin typeface="Times New Roman" panose="02020603050405020304" pitchFamily="18" charset="0"/>
                    <a:cs typeface="Times New Roman" panose="02020603050405020304" pitchFamily="18" charset="0"/>
                  </a:rPr>
                  <a:t>, which is defined as</a:t>
                </a:r>
                <a:r>
                  <a:rPr lang="en-US" altLang="zh-CN" sz="1200" b="1" dirty="0">
                    <a:latin typeface="Times New Roman" panose="02020603050405020304" pitchFamily="18" charset="0"/>
                    <a:cs typeface="Times New Roman" panose="02020603050405020304" pitchFamily="18" charset="0"/>
                  </a:rPr>
                  <a:t> [click]</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14:m>
                  <m:oMathPara xmlns:m="http://schemas.openxmlformats.org/officeDocument/2006/math">
                    <m:oMathParaPr>
                      <m:jc m:val="centerGroup"/>
                    </m:oMathParaPr>
                    <m:oMath xmlns:m="http://schemas.openxmlformats.org/officeDocument/2006/math">
                      <m:sSubSup>
                        <m:sSubSupPr>
                          <m:ctrlPr>
                            <a:rPr lang="en-US" altLang="zh-CN" sz="1200" i="1" smtClean="0">
                              <a:latin typeface="Cambria Math" panose="02040503050406030204" pitchFamily="18" charset="0"/>
                              <a:cs typeface="Times New Roman" panose="02020603050405020304" pitchFamily="18" charset="0"/>
                            </a:rPr>
                          </m:ctrlPr>
                        </m:sSubSupPr>
                        <m:e>
                          <m:r>
                            <a:rPr lang="en-US" altLang="zh-CN" sz="1200" b="0" i="1" smtClean="0">
                              <a:latin typeface="Cambria Math"/>
                              <a:cs typeface="Times New Roman" panose="02020603050405020304" pitchFamily="18" charset="0"/>
                            </a:rPr>
                            <m:t>𝐴</m:t>
                          </m:r>
                        </m:e>
                        <m:sub>
                          <m:r>
                            <a:rPr lang="en-US" altLang="zh-CN" sz="1200" b="0" i="1" smtClean="0">
                              <a:latin typeface="Cambria Math"/>
                              <a:cs typeface="Times New Roman" panose="02020603050405020304" pitchFamily="18" charset="0"/>
                            </a:rPr>
                            <m:t>𝑡</m:t>
                          </m:r>
                        </m:sub>
                        <m:sup>
                          <m:r>
                            <a:rPr lang="en-US" altLang="zh-CN" sz="1200" b="0" i="1" smtClean="0">
                              <a:latin typeface="Cambria Math"/>
                              <a:cs typeface="Times New Roman" panose="02020603050405020304" pitchFamily="18" charset="0"/>
                            </a:rPr>
                            <m:t>𝑖</m:t>
                          </m:r>
                        </m:sup>
                      </m:sSubSup>
                      <m:d>
                        <m:dPr>
                          <m:ctrlPr>
                            <a:rPr lang="en-US" altLang="zh-CN" sz="1200" i="1" smtClean="0">
                              <a:latin typeface="Cambria Math" panose="02040503050406030204" pitchFamily="18" charset="0"/>
                              <a:cs typeface="Times New Roman" panose="02020603050405020304" pitchFamily="18" charset="0"/>
                            </a:rPr>
                          </m:ctrlPr>
                        </m:dPr>
                        <m:e>
                          <m:sSub>
                            <m:sSubPr>
                              <m:ctrlPr>
                                <a:rPr lang="en-US" altLang="zh-CN" sz="1200" i="1" smtClean="0">
                                  <a:latin typeface="Cambria Math" panose="02040503050406030204" pitchFamily="18" charset="0"/>
                                  <a:cs typeface="Times New Roman" panose="02020603050405020304" pitchFamily="18" charset="0"/>
                                </a:rPr>
                              </m:ctrlPr>
                            </m:sSubPr>
                            <m:e>
                              <m:r>
                                <a:rPr lang="en-US" altLang="zh-CN" sz="1200" b="0" i="1" smtClean="0">
                                  <a:latin typeface="Cambria Math"/>
                                  <a:cs typeface="Times New Roman" panose="02020603050405020304" pitchFamily="18" charset="0"/>
                                </a:rPr>
                                <m:t>𝑠</m:t>
                              </m:r>
                            </m:e>
                            <m:sub>
                              <m:r>
                                <a:rPr lang="en-US" altLang="zh-CN" sz="1200" b="0" i="1" smtClean="0">
                                  <a:latin typeface="Cambria Math"/>
                                  <a:cs typeface="Times New Roman" panose="02020603050405020304" pitchFamily="18" charset="0"/>
                                </a:rPr>
                                <m:t>𝑡</m:t>
                              </m:r>
                            </m:sub>
                          </m:sSub>
                          <m:r>
                            <a:rPr lang="en-US" altLang="zh-CN" sz="1200" b="0" i="1" smtClean="0">
                              <a:latin typeface="Cambria Math"/>
                              <a:cs typeface="Times New Roman" panose="02020603050405020304" pitchFamily="18" charset="0"/>
                            </a:rPr>
                            <m:t>,</m:t>
                          </m:r>
                          <m:sSub>
                            <m:sSubPr>
                              <m:ctrlPr>
                                <a:rPr lang="en-US" altLang="zh-CN" sz="1200" i="1" smtClean="0">
                                  <a:latin typeface="Cambria Math" panose="02040503050406030204" pitchFamily="18" charset="0"/>
                                  <a:cs typeface="Times New Roman" panose="02020603050405020304" pitchFamily="18" charset="0"/>
                                </a:rPr>
                              </m:ctrlPr>
                            </m:sSubPr>
                            <m:e>
                              <m:r>
                                <a:rPr lang="en-US" altLang="zh-CN" sz="1200" b="1" i="1" smtClean="0">
                                  <a:latin typeface="Cambria Math"/>
                                  <a:cs typeface="Times New Roman" panose="02020603050405020304" pitchFamily="18" charset="0"/>
                                </a:rPr>
                                <m:t>𝒂</m:t>
                              </m:r>
                            </m:e>
                            <m:sub>
                              <m:r>
                                <a:rPr lang="en-US" altLang="zh-CN" sz="1200" b="0" i="1" smtClean="0">
                                  <a:latin typeface="Cambria Math"/>
                                  <a:cs typeface="Times New Roman" panose="02020603050405020304" pitchFamily="18" charset="0"/>
                                </a:rPr>
                                <m:t>𝑡</m:t>
                              </m:r>
                            </m:sub>
                          </m:sSub>
                        </m:e>
                      </m:d>
                      <m:r>
                        <a:rPr lang="en-US" altLang="zh-CN" sz="1200" b="0" i="1" smtClean="0">
                          <a:latin typeface="Cambria Math"/>
                          <a:cs typeface="Times New Roman" panose="02020603050405020304" pitchFamily="18" charset="0"/>
                        </a:rPr>
                        <m:t>=</m:t>
                      </m:r>
                      <m:r>
                        <a:rPr lang="en-US" altLang="zh-CN" sz="1200" b="0" i="1" smtClean="0">
                          <a:latin typeface="Cambria Math"/>
                          <a:cs typeface="Times New Roman" panose="02020603050405020304" pitchFamily="18" charset="0"/>
                        </a:rPr>
                        <m:t>𝑄</m:t>
                      </m:r>
                      <m:d>
                        <m:dPr>
                          <m:ctrlPr>
                            <a:rPr lang="en-US" altLang="zh-CN" sz="1200" i="1" smtClean="0">
                              <a:latin typeface="Cambria Math" panose="02040503050406030204" pitchFamily="18" charset="0"/>
                              <a:cs typeface="Times New Roman" panose="02020603050405020304" pitchFamily="18" charset="0"/>
                            </a:rPr>
                          </m:ctrlPr>
                        </m:dPr>
                        <m:e>
                          <m:sSub>
                            <m:sSubPr>
                              <m:ctrlPr>
                                <a:rPr lang="en-US" altLang="zh-CN" sz="1200" i="1" smtClean="0">
                                  <a:latin typeface="Cambria Math" panose="02040503050406030204" pitchFamily="18" charset="0"/>
                                  <a:cs typeface="Times New Roman" panose="02020603050405020304" pitchFamily="18" charset="0"/>
                                </a:rPr>
                              </m:ctrlPr>
                            </m:sSubPr>
                            <m:e>
                              <m:r>
                                <a:rPr lang="en-US" altLang="zh-CN" sz="1200" b="0" i="1" smtClean="0">
                                  <a:latin typeface="Cambria Math"/>
                                  <a:cs typeface="Times New Roman" panose="02020603050405020304" pitchFamily="18" charset="0"/>
                                </a:rPr>
                                <m:t>𝑠</m:t>
                              </m:r>
                            </m:e>
                            <m:sub>
                              <m:r>
                                <a:rPr lang="en-US" altLang="zh-CN" sz="1200" b="0" i="1" smtClean="0">
                                  <a:latin typeface="Cambria Math"/>
                                  <a:cs typeface="Times New Roman" panose="02020603050405020304" pitchFamily="18" charset="0"/>
                                </a:rPr>
                                <m:t>𝑡</m:t>
                              </m:r>
                            </m:sub>
                          </m:sSub>
                          <m:r>
                            <a:rPr lang="en-US" altLang="zh-CN" sz="1200" b="0" i="1" smtClean="0">
                              <a:latin typeface="Cambria Math"/>
                              <a:cs typeface="Times New Roman" panose="02020603050405020304" pitchFamily="18" charset="0"/>
                            </a:rPr>
                            <m:t>,</m:t>
                          </m:r>
                          <m:sSub>
                            <m:sSubPr>
                              <m:ctrlPr>
                                <a:rPr lang="en-US" altLang="zh-CN" sz="1200" i="1" smtClean="0">
                                  <a:latin typeface="Cambria Math" panose="02040503050406030204" pitchFamily="18" charset="0"/>
                                  <a:cs typeface="Times New Roman" panose="02020603050405020304" pitchFamily="18" charset="0"/>
                                </a:rPr>
                              </m:ctrlPr>
                            </m:sSubPr>
                            <m:e>
                              <m:r>
                                <a:rPr lang="en-US" altLang="zh-CN" sz="1200" b="1" i="1" smtClean="0">
                                  <a:latin typeface="Cambria Math"/>
                                  <a:cs typeface="Times New Roman" panose="02020603050405020304" pitchFamily="18" charset="0"/>
                                </a:rPr>
                                <m:t>𝒂</m:t>
                              </m:r>
                            </m:e>
                            <m:sub>
                              <m:r>
                                <a:rPr lang="en-US" altLang="zh-CN" sz="1200" b="0" i="1" smtClean="0">
                                  <a:latin typeface="Cambria Math"/>
                                  <a:cs typeface="Times New Roman" panose="02020603050405020304" pitchFamily="18" charset="0"/>
                                </a:rPr>
                                <m:t>𝑡</m:t>
                              </m:r>
                            </m:sub>
                          </m:sSub>
                        </m:e>
                      </m:d>
                      <m:r>
                        <a:rPr lang="en-US" altLang="zh-CN" sz="1200" b="0" i="1" smtClean="0">
                          <a:latin typeface="Cambria Math"/>
                          <a:cs typeface="Times New Roman" panose="02020603050405020304" pitchFamily="18" charset="0"/>
                        </a:rPr>
                        <m:t>−</m:t>
                      </m:r>
                      <m:r>
                        <a:rPr lang="en-US" altLang="zh-CN" sz="1200" b="0" i="1" smtClean="0">
                          <a:latin typeface="Cambria Math"/>
                          <a:cs typeface="Times New Roman" panose="02020603050405020304" pitchFamily="18" charset="0"/>
                        </a:rPr>
                        <m:t>𝑄</m:t>
                      </m:r>
                      <m:r>
                        <a:rPr lang="en-US" altLang="zh-CN" sz="1200" b="0" i="1" smtClean="0">
                          <a:latin typeface="Cambria Math"/>
                          <a:cs typeface="Times New Roman" panose="02020603050405020304" pitchFamily="18" charset="0"/>
                        </a:rPr>
                        <m:t>(</m:t>
                      </m:r>
                      <m:sSub>
                        <m:sSubPr>
                          <m:ctrlPr>
                            <a:rPr lang="en-US" altLang="zh-CN" sz="1200" i="1" smtClean="0">
                              <a:latin typeface="Cambria Math" panose="02040503050406030204" pitchFamily="18" charset="0"/>
                              <a:cs typeface="Times New Roman" panose="02020603050405020304" pitchFamily="18" charset="0"/>
                            </a:rPr>
                          </m:ctrlPr>
                        </m:sSubPr>
                        <m:e>
                          <m:r>
                            <a:rPr lang="en-US" altLang="zh-CN" sz="1200" b="0" i="1" smtClean="0">
                              <a:latin typeface="Cambria Math"/>
                              <a:cs typeface="Times New Roman" panose="02020603050405020304" pitchFamily="18" charset="0"/>
                            </a:rPr>
                            <m:t>𝑠</m:t>
                          </m:r>
                        </m:e>
                        <m:sub>
                          <m:r>
                            <a:rPr lang="en-US" altLang="zh-CN" sz="1200" b="0" i="1" smtClean="0">
                              <a:latin typeface="Cambria Math"/>
                              <a:cs typeface="Times New Roman" panose="02020603050405020304" pitchFamily="18" charset="0"/>
                            </a:rPr>
                            <m:t>𝑡</m:t>
                          </m:r>
                        </m:sub>
                      </m:sSub>
                      <m:r>
                        <a:rPr lang="en-US" altLang="zh-CN" sz="1200" b="0" i="1" smtClean="0">
                          <a:latin typeface="Cambria Math"/>
                          <a:cs typeface="Times New Roman" panose="02020603050405020304" pitchFamily="18" charset="0"/>
                        </a:rPr>
                        <m:t>,</m:t>
                      </m:r>
                      <m:sSubSup>
                        <m:sSubSupPr>
                          <m:ctrlPr>
                            <a:rPr lang="en-US" altLang="zh-CN" sz="1200" i="1" smtClean="0">
                              <a:latin typeface="Cambria Math" panose="02040503050406030204" pitchFamily="18" charset="0"/>
                              <a:cs typeface="Times New Roman" panose="02020603050405020304" pitchFamily="18" charset="0"/>
                            </a:rPr>
                          </m:ctrlPr>
                        </m:sSubSupPr>
                        <m:e>
                          <m:r>
                            <a:rPr lang="en-US" altLang="zh-CN" sz="1200" b="1" i="1" smtClean="0">
                              <a:latin typeface="Cambria Math"/>
                              <a:cs typeface="Times New Roman" panose="02020603050405020304" pitchFamily="18" charset="0"/>
                            </a:rPr>
                            <m:t>𝒂</m:t>
                          </m:r>
                        </m:e>
                        <m:sub>
                          <m:r>
                            <a:rPr lang="en-US" altLang="zh-CN" sz="1200" b="0" i="1" smtClean="0">
                              <a:latin typeface="Cambria Math"/>
                              <a:cs typeface="Times New Roman" panose="02020603050405020304" pitchFamily="18" charset="0"/>
                            </a:rPr>
                            <m:t>𝑡</m:t>
                          </m:r>
                        </m:sub>
                        <m:sup>
                          <m:r>
                            <a:rPr lang="en-US" altLang="zh-CN" sz="1200" b="0" i="1" smtClean="0">
                              <a:latin typeface="Cambria Math"/>
                              <a:cs typeface="Times New Roman" panose="02020603050405020304" pitchFamily="18" charset="0"/>
                            </a:rPr>
                            <m:t>−</m:t>
                          </m:r>
                          <m:r>
                            <a:rPr lang="en-US" altLang="zh-CN" sz="1200" b="0" i="1" smtClean="0">
                              <a:latin typeface="Cambria Math"/>
                              <a:cs typeface="Times New Roman" panose="02020603050405020304" pitchFamily="18" charset="0"/>
                            </a:rPr>
                            <m:t>𝑖</m:t>
                          </m:r>
                        </m:sup>
                      </m:sSubSup>
                      <m:r>
                        <a:rPr lang="en-US" altLang="zh-CN" sz="1200" b="0" i="1" smtClean="0">
                          <a:latin typeface="Cambria Math"/>
                          <a:cs typeface="Times New Roman" panose="02020603050405020304" pitchFamily="18" charset="0"/>
                        </a:rPr>
                        <m:t>)</m:t>
                      </m:r>
                    </m:oMath>
                  </m:oMathPara>
                </a14:m>
                <a:endParaRPr lang="en-US" altLang="zh-CN" sz="1200" b="0" dirty="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br>
                  <a:rPr lang="en-US" altLang="zh-CN" dirty="0"/>
                </a:br>
                <a:endParaRPr lang="zh-CN" altLang="en-US" sz="1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endParaRPr>
              </a:p>
              <a:p>
                <a:endParaRPr lang="zh-CN" altLang="en-US" dirty="0"/>
              </a:p>
            </p:txBody>
          </p:sp>
        </mc:Choice>
        <mc:Fallback xmlns="">
          <p:sp>
            <p:nvSpPr>
              <p:cNvPr id="3" name="备注占位符 2"/>
              <p:cNvSpPr>
                <a:spLocks noGrp="1"/>
              </p:cNvSpPr>
              <p:nvPr>
                <p:ph type="body" idx="1"/>
              </p:nvPr>
            </p:nvSpPr>
            <p:spPr/>
            <p:txBody>
              <a:bodyPr/>
              <a:lstStyle/>
              <a:p>
                <a:pPr marL="0" indent="0">
                  <a:buFont typeface="Wingdings" panose="05000000000000000000" pitchFamily="2" charset="2"/>
                  <a:buNone/>
                </a:pPr>
                <a:r>
                  <a:rPr lang="en-US" altLang="zh-CN" b="0" dirty="0" smtClean="0"/>
                  <a:t>The FHVs of the FVCS system are supposed to </a:t>
                </a:r>
                <a:r>
                  <a:rPr lang="en-US" altLang="zh-CN" sz="12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work cooperatively to maximize the system utility</a:t>
                </a:r>
                <a:r>
                  <a:rPr lang="en-US" altLang="zh-CN"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.[click]</a:t>
                </a:r>
                <a:r>
                  <a:rPr lang="en-US" altLang="zh-CN" sz="1200" b="1"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 </a:t>
                </a:r>
                <a:r>
                  <a:rPr lang="en-US" altLang="zh-CN" sz="1200" b="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However, the non-decomposable team reward makes it difficult to distinguish </a:t>
                </a:r>
                <a:r>
                  <a:rPr lang="en-US" altLang="zh-CN" sz="1200" b="0" i="0" kern="1200" dirty="0" smtClean="0">
                    <a:solidFill>
                      <a:schemeClr val="tx1"/>
                    </a:solidFill>
                    <a:effectLst/>
                    <a:latin typeface="+mn-lt"/>
                    <a:ea typeface="+mn-ea"/>
                    <a:cs typeface="+mn-cs"/>
                  </a:rPr>
                  <a:t>the</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contribution of each individual agent to the system utility,</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and thus hinders the effective learning of agents’ policies. In</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order to solve such problem, </a:t>
                </a:r>
                <a:r>
                  <a:rPr lang="en-US" altLang="zh-CN" sz="1200" b="0" dirty="0" smtClean="0">
                    <a:latin typeface="Times New Roman" panose="02020603050405020304" pitchFamily="18" charset="0"/>
                    <a:cs typeface="Times New Roman" panose="02020603050405020304" pitchFamily="18" charset="0"/>
                  </a:rPr>
                  <a:t>We utilize the </a:t>
                </a:r>
                <a:r>
                  <a:rPr lang="en-US" altLang="zh-CN" sz="1200" b="0" i="1" dirty="0" smtClean="0">
                    <a:solidFill>
                      <a:srgbClr val="FF0000"/>
                    </a:solidFill>
                    <a:latin typeface="Times New Roman" panose="02020603050405020304" pitchFamily="18" charset="0"/>
                    <a:cs typeface="Times New Roman" panose="02020603050405020304" pitchFamily="18" charset="0"/>
                  </a:rPr>
                  <a:t>difference reward  </a:t>
                </a:r>
                <a:r>
                  <a:rPr lang="en-US" altLang="zh-CN" sz="1200" b="0" dirty="0" smtClean="0">
                    <a:latin typeface="Times New Roman" panose="02020603050405020304" pitchFamily="18" charset="0"/>
                    <a:cs typeface="Times New Roman" panose="02020603050405020304" pitchFamily="18" charset="0"/>
                  </a:rPr>
                  <a:t>technique to perform credit assignment among agents. </a:t>
                </a:r>
                <a:r>
                  <a:rPr lang="en-US" altLang="zh-CN" sz="1200" b="0" baseline="0" dirty="0" smtClean="0">
                    <a:latin typeface="Times New Roman" panose="02020603050405020304" pitchFamily="18" charset="0"/>
                    <a:cs typeface="Times New Roman" panose="02020603050405020304" pitchFamily="18" charset="0"/>
                  </a:rPr>
                  <a:t> </a:t>
                </a:r>
                <a:r>
                  <a:rPr lang="en-US" altLang="zh-CN" sz="1200" b="0" dirty="0" smtClean="0">
                    <a:latin typeface="Times New Roman" panose="02020603050405020304" pitchFamily="18" charset="0"/>
                    <a:cs typeface="Times New Roman" panose="02020603050405020304" pitchFamily="18" charset="0"/>
                  </a:rPr>
                  <a:t>Specifically, we use a simple yet effective difference reward called </a:t>
                </a:r>
                <a:r>
                  <a:rPr lang="en-US" altLang="zh-CN" sz="1200" b="0" i="1" dirty="0" smtClean="0">
                    <a:latin typeface="Times New Roman" panose="02020603050405020304" pitchFamily="18" charset="0"/>
                    <a:cs typeface="Times New Roman" panose="02020603050405020304" pitchFamily="18" charset="0"/>
                  </a:rPr>
                  <a:t>Wonderful Life Q-function (WLQ)</a:t>
                </a:r>
                <a:r>
                  <a:rPr lang="en-US" altLang="zh-CN" sz="1200" b="0" dirty="0" smtClean="0">
                    <a:latin typeface="Times New Roman" panose="02020603050405020304" pitchFamily="18" charset="0"/>
                    <a:cs typeface="Times New Roman" panose="02020603050405020304" pitchFamily="18" charset="0"/>
                  </a:rPr>
                  <a:t>, which is defined as</a:t>
                </a:r>
                <a:r>
                  <a:rPr lang="en-US" altLang="zh-CN" sz="1200" b="1" dirty="0" smtClean="0">
                    <a:latin typeface="Times New Roman" panose="02020603050405020304" pitchFamily="18" charset="0"/>
                    <a:cs typeface="Times New Roman" panose="02020603050405020304" pitchFamily="18" charset="0"/>
                  </a:rPr>
                  <a:t> [click]</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1200" b="0" i="0" smtClean="0">
                    <a:latin typeface="Cambria Math"/>
                    <a:cs typeface="Times New Roman" panose="02020603050405020304" pitchFamily="18" charset="0"/>
                  </a:rPr>
                  <a:t>𝐴</a:t>
                </a:r>
                <a:r>
                  <a:rPr lang="en-US" altLang="zh-CN" sz="1200" b="0" i="0" smtClean="0">
                    <a:latin typeface="Cambria Math"/>
                    <a:cs typeface="Times New Roman" panose="02020603050405020304" pitchFamily="18" charset="0"/>
                  </a:rPr>
                  <a:t>_</a:t>
                </a:r>
                <a:r>
                  <a:rPr lang="en-US" altLang="zh-CN" sz="1200" b="0" i="0" smtClean="0">
                    <a:latin typeface="Cambria Math"/>
                    <a:cs typeface="Times New Roman" panose="02020603050405020304" pitchFamily="18" charset="0"/>
                  </a:rPr>
                  <a:t>𝑡^𝑖 </a:t>
                </a:r>
                <a:r>
                  <a:rPr lang="en-US" altLang="zh-CN" sz="1200" i="0" smtClean="0">
                    <a:latin typeface="Cambria Math"/>
                    <a:cs typeface="Times New Roman" panose="02020603050405020304" pitchFamily="18" charset="0"/>
                  </a:rPr>
                  <a:t>(</a:t>
                </a:r>
                <a:r>
                  <a:rPr lang="en-US" altLang="zh-CN" sz="1200" b="0" i="0" smtClean="0">
                    <a:latin typeface="Cambria Math"/>
                    <a:cs typeface="Times New Roman" panose="02020603050405020304" pitchFamily="18" charset="0"/>
                  </a:rPr>
                  <a:t>𝑠_𝑡,</a:t>
                </a:r>
                <a:r>
                  <a:rPr lang="en-US" altLang="zh-CN" sz="1200" b="1" i="0" smtClean="0">
                    <a:latin typeface="Cambria Math"/>
                    <a:cs typeface="Times New Roman" panose="02020603050405020304" pitchFamily="18" charset="0"/>
                  </a:rPr>
                  <a:t>𝒂_</a:t>
                </a:r>
                <a:r>
                  <a:rPr lang="en-US" altLang="zh-CN" sz="1200" b="0" i="0" smtClean="0">
                    <a:latin typeface="Cambria Math"/>
                    <a:cs typeface="Times New Roman" panose="02020603050405020304" pitchFamily="18" charset="0"/>
                  </a:rPr>
                  <a:t>𝑡 )=𝑄</a:t>
                </a:r>
                <a:r>
                  <a:rPr lang="en-US" altLang="zh-CN" sz="1200" i="0" smtClean="0">
                    <a:latin typeface="Cambria Math"/>
                    <a:cs typeface="Times New Roman" panose="02020603050405020304" pitchFamily="18" charset="0"/>
                  </a:rPr>
                  <a:t>(</a:t>
                </a:r>
                <a:r>
                  <a:rPr lang="en-US" altLang="zh-CN" sz="1200" b="0" i="0" smtClean="0">
                    <a:latin typeface="Cambria Math"/>
                    <a:cs typeface="Times New Roman" panose="02020603050405020304" pitchFamily="18" charset="0"/>
                  </a:rPr>
                  <a:t>𝑠_𝑡,</a:t>
                </a:r>
                <a:r>
                  <a:rPr lang="en-US" altLang="zh-CN" sz="1200" b="1" i="0" smtClean="0">
                    <a:latin typeface="Cambria Math"/>
                    <a:cs typeface="Times New Roman" panose="02020603050405020304" pitchFamily="18" charset="0"/>
                  </a:rPr>
                  <a:t>𝒂_</a:t>
                </a:r>
                <a:r>
                  <a:rPr lang="en-US" altLang="zh-CN" sz="1200" b="0" i="0" smtClean="0">
                    <a:latin typeface="Cambria Math"/>
                    <a:cs typeface="Times New Roman" panose="02020603050405020304" pitchFamily="18" charset="0"/>
                  </a:rPr>
                  <a:t>𝑡 )−𝑄(𝑠_𝑡,</a:t>
                </a:r>
                <a:r>
                  <a:rPr lang="en-US" altLang="zh-CN" sz="1200" b="1" i="0" smtClean="0">
                    <a:latin typeface="Cambria Math"/>
                    <a:cs typeface="Times New Roman" panose="02020603050405020304" pitchFamily="18" charset="0"/>
                  </a:rPr>
                  <a:t>𝒂_</a:t>
                </a:r>
                <a:r>
                  <a:rPr lang="en-US" altLang="zh-CN" sz="1200" b="0" i="0" smtClean="0">
                    <a:latin typeface="Cambria Math"/>
                    <a:cs typeface="Times New Roman" panose="02020603050405020304" pitchFamily="18" charset="0"/>
                  </a:rPr>
                  <a:t>𝑡^(−𝑖))</a:t>
                </a:r>
                <a:endParaRPr lang="en-US" altLang="zh-CN" sz="1200" b="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en-US" altLang="zh-CN" sz="1200" b="0" i="0" kern="1200" dirty="0" smtClean="0">
                    <a:solidFill>
                      <a:schemeClr val="tx1"/>
                    </a:solidFill>
                    <a:effectLst/>
                    <a:latin typeface="+mn-lt"/>
                    <a:ea typeface="+mn-ea"/>
                    <a:cs typeface="+mn-cs"/>
                  </a:rPr>
                  <a:t>where $</a:t>
                </a:r>
                <a:r>
                  <a:rPr lang="en-US" altLang="zh-CN" sz="1200" b="0" i="0" kern="1200" dirty="0" err="1" smtClean="0">
                    <a:solidFill>
                      <a:schemeClr val="tx1"/>
                    </a:solidFill>
                    <a:effectLst/>
                    <a:latin typeface="+mn-lt"/>
                    <a:ea typeface="+mn-ea"/>
                    <a:cs typeface="+mn-cs"/>
                  </a:rPr>
                  <a:t>a_t</a:t>
                </a:r>
                <a:r>
                  <a:rPr lang="en-US" altLang="zh-CN" sz="1200" b="0" i="0" kern="1200" dirty="0" smtClean="0">
                    <a:solidFill>
                      <a:schemeClr val="tx1"/>
                    </a:solidFill>
                    <a:effectLst/>
                    <a:latin typeface="+mn-lt"/>
                    <a:ea typeface="+mn-ea"/>
                    <a:cs typeface="+mn-cs"/>
                  </a:rPr>
                  <a:t>^-</a:t>
                </a:r>
                <a:r>
                  <a:rPr lang="en-US" altLang="zh-CN" sz="1200" b="0" i="0" kern="1200" dirty="0" err="1" smtClean="0">
                    <a:solidFill>
                      <a:schemeClr val="tx1"/>
                    </a:solidFill>
                    <a:effectLst/>
                    <a:latin typeface="+mn-lt"/>
                    <a:ea typeface="+mn-ea"/>
                    <a:cs typeface="+mn-cs"/>
                  </a:rPr>
                  <a:t>i</a:t>
                </a:r>
                <a:r>
                  <a:rPr lang="en-US" altLang="zh-CN" sz="1200" b="0" i="0" kern="1200" dirty="0" smtClean="0">
                    <a:solidFill>
                      <a:schemeClr val="tx1"/>
                    </a:solidFill>
                    <a:effectLst/>
                    <a:latin typeface="+mn-lt"/>
                    <a:ea typeface="+mn-ea"/>
                    <a:cs typeface="+mn-cs"/>
                  </a:rPr>
                  <a:t>$</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refers to the joint actions without agent </a:t>
                </a:r>
                <a:r>
                  <a:rPr lang="en-US" altLang="zh-CN" sz="1200" b="0" i="1" kern="1200" dirty="0" err="1" smtClean="0">
                    <a:solidFill>
                      <a:schemeClr val="tx1"/>
                    </a:solidFill>
                    <a:effectLst/>
                    <a:latin typeface="+mn-lt"/>
                    <a:ea typeface="+mn-ea"/>
                    <a:cs typeface="+mn-cs"/>
                  </a:rPr>
                  <a:t>i</a:t>
                </a:r>
                <a:r>
                  <a:rPr lang="en-US" altLang="zh-CN" sz="1200" b="0" i="0" kern="1200" dirty="0" smtClean="0">
                    <a:solidFill>
                      <a:schemeClr val="tx1"/>
                    </a:solidFill>
                    <a:effectLst/>
                    <a:latin typeface="+mn-lt"/>
                    <a:ea typeface="+mn-ea"/>
                    <a:cs typeface="+mn-cs"/>
                  </a:rPr>
                  <a:t>. Both $</a:t>
                </a:r>
                <a:r>
                  <a:rPr lang="en-US" altLang="zh-CN" sz="1200" b="0" i="0" kern="1200" dirty="0" err="1" smtClean="0">
                    <a:solidFill>
                      <a:schemeClr val="tx1"/>
                    </a:solidFill>
                    <a:effectLst/>
                    <a:latin typeface="+mn-lt"/>
                    <a:ea typeface="+mn-ea"/>
                    <a:cs typeface="+mn-cs"/>
                  </a:rPr>
                  <a:t>a_t</a:t>
                </a:r>
                <a:r>
                  <a:rPr lang="en-US" altLang="zh-CN" sz="1200" b="0" i="0" kern="1200" dirty="0" smtClean="0">
                    <a:solidFill>
                      <a:schemeClr val="tx1"/>
                    </a:solidFill>
                    <a:effectLst/>
                    <a:latin typeface="+mn-lt"/>
                    <a:ea typeface="+mn-ea"/>
                    <a:cs typeface="+mn-cs"/>
                  </a:rPr>
                  <a:t>$,</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and $</a:t>
                </a:r>
                <a:r>
                  <a:rPr lang="en-US" altLang="zh-CN" sz="1200" b="0" i="0" kern="1200" dirty="0" err="1" smtClean="0">
                    <a:solidFill>
                      <a:schemeClr val="tx1"/>
                    </a:solidFill>
                    <a:effectLst/>
                    <a:latin typeface="+mn-lt"/>
                    <a:ea typeface="+mn-ea"/>
                    <a:cs typeface="+mn-cs"/>
                  </a:rPr>
                  <a:t>a_t</a:t>
                </a:r>
                <a:r>
                  <a:rPr lang="en-US" altLang="zh-CN" sz="1200" b="0" i="0" kern="1200" dirty="0" smtClean="0">
                    <a:solidFill>
                      <a:schemeClr val="tx1"/>
                    </a:solidFill>
                    <a:effectLst/>
                    <a:latin typeface="+mn-lt"/>
                    <a:ea typeface="+mn-ea"/>
                    <a:cs typeface="+mn-cs"/>
                  </a:rPr>
                  <a:t>^-</a:t>
                </a:r>
                <a:r>
                  <a:rPr lang="en-US" altLang="zh-CN" sz="1200" b="0" i="0" kern="1200" dirty="0" err="1" smtClean="0">
                    <a:solidFill>
                      <a:schemeClr val="tx1"/>
                    </a:solidFill>
                    <a:effectLst/>
                    <a:latin typeface="+mn-lt"/>
                    <a:ea typeface="+mn-ea"/>
                    <a:cs typeface="+mn-cs"/>
                  </a:rPr>
                  <a:t>i</a:t>
                </a:r>
                <a:r>
                  <a:rPr lang="en-US" altLang="zh-CN" sz="1200" b="0" i="0" kern="1200" dirty="0" smtClean="0">
                    <a:solidFill>
                      <a:schemeClr val="tx1"/>
                    </a:solidFill>
                    <a:effectLst/>
                    <a:latin typeface="+mn-lt"/>
                    <a:ea typeface="+mn-ea"/>
                    <a:cs typeface="+mn-cs"/>
                  </a:rPr>
                  <a:t>$</a:t>
                </a:r>
                <a:r>
                  <a:rPr lang="en-US" altLang="zh-CN" sz="1200" b="0" i="1"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are easily implemented using the action graphs. Clearly, the WLQ</a:t>
                </a:r>
                <a:r>
                  <a:rPr lang="en-US" altLang="zh-CN" sz="1200" b="0" i="0" kern="1200" baseline="0" dirty="0" smtClean="0">
                    <a:solidFill>
                      <a:schemeClr val="tx1"/>
                    </a:solidFill>
                    <a:effectLst/>
                    <a:latin typeface="+mn-lt"/>
                    <a:ea typeface="+mn-ea"/>
                    <a:cs typeface="+mn-cs"/>
                  </a:rPr>
                  <a:t> $</a:t>
                </a:r>
                <a:r>
                  <a:rPr lang="en-US" altLang="zh-CN" sz="1200" b="0" i="0" kern="1200" baseline="0" dirty="0" err="1" smtClean="0">
                    <a:solidFill>
                      <a:schemeClr val="tx1"/>
                    </a:solidFill>
                    <a:effectLst/>
                    <a:latin typeface="+mn-lt"/>
                    <a:ea typeface="+mn-ea"/>
                    <a:cs typeface="+mn-cs"/>
                  </a:rPr>
                  <a:t>A^i_t</a:t>
                </a:r>
                <a:r>
                  <a:rPr lang="en-US" altLang="zh-CN" sz="1200" b="0" i="0" kern="1200" baseline="0" dirty="0" smtClean="0">
                    <a:solidFill>
                      <a:schemeClr val="tx1"/>
                    </a:solidFill>
                    <a:effectLst/>
                    <a:latin typeface="+mn-lt"/>
                    <a:ea typeface="+mn-ea"/>
                    <a:cs typeface="+mn-cs"/>
                  </a:rPr>
                  <a:t>(</a:t>
                </a:r>
                <a:r>
                  <a:rPr lang="en-US" altLang="zh-CN" sz="1200" b="0" i="0" kern="1200" baseline="0" dirty="0" err="1" smtClean="0">
                    <a:solidFill>
                      <a:schemeClr val="tx1"/>
                    </a:solidFill>
                    <a:effectLst/>
                    <a:latin typeface="+mn-lt"/>
                    <a:ea typeface="+mn-ea"/>
                    <a:cs typeface="+mn-cs"/>
                  </a:rPr>
                  <a:t>s_t,a_t</a:t>
                </a:r>
                <a:r>
                  <a:rPr lang="en-US" altLang="zh-CN" sz="1200" b="0" i="0" kern="1200" baseline="0" dirty="0" smtClean="0">
                    <a:solidFill>
                      <a:schemeClr val="tx1"/>
                    </a:solidFill>
                    <a:effectLst/>
                    <a:latin typeface="+mn-lt"/>
                    <a:ea typeface="+mn-ea"/>
                    <a:cs typeface="+mn-cs"/>
                  </a:rPr>
                  <a:t>)$</a:t>
                </a:r>
                <a:r>
                  <a:rPr lang="en-US" altLang="zh-CN" sz="1200" b="0" i="0" kern="1200" dirty="0" smtClean="0">
                    <a:solidFill>
                      <a:schemeClr val="tx1"/>
                    </a:solidFill>
                    <a:effectLst/>
                    <a:latin typeface="+mn-lt"/>
                    <a:ea typeface="+mn-ea"/>
                    <a:cs typeface="+mn-cs"/>
                  </a:rPr>
                  <a:t> measures the</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contribution of agent </a:t>
                </a:r>
                <a:r>
                  <a:rPr lang="en-US" altLang="zh-CN" sz="1200" b="0" i="1" kern="1200" dirty="0" err="1" smtClean="0">
                    <a:solidFill>
                      <a:schemeClr val="tx1"/>
                    </a:solidFill>
                    <a:effectLst/>
                    <a:latin typeface="+mn-lt"/>
                    <a:ea typeface="+mn-ea"/>
                    <a:cs typeface="+mn-cs"/>
                  </a:rPr>
                  <a:t>i</a:t>
                </a:r>
                <a:r>
                  <a:rPr lang="en-US" altLang="zh-CN" sz="1200" b="0" i="1"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to the expected system utility, if it</a:t>
                </a:r>
                <a:r>
                  <a:rPr lang="en-US" altLang="zh-CN" sz="1200" b="0" i="0" kern="1200" baseline="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takes action $</a:t>
                </a:r>
                <a:r>
                  <a:rPr lang="en-US" altLang="zh-CN" sz="1200" b="0" i="1" kern="1200" dirty="0" err="1" smtClean="0">
                    <a:solidFill>
                      <a:schemeClr val="tx1"/>
                    </a:solidFill>
                    <a:effectLst/>
                    <a:latin typeface="+mn-lt"/>
                    <a:ea typeface="+mn-ea"/>
                    <a:cs typeface="+mn-cs"/>
                  </a:rPr>
                  <a:t>a^i_t</a:t>
                </a:r>
                <a:r>
                  <a:rPr lang="en-US" altLang="zh-CN" sz="1200" b="0" i="1" kern="1200" dirty="0" smtClean="0">
                    <a:solidFill>
                      <a:schemeClr val="tx1"/>
                    </a:solidFill>
                    <a:effectLst/>
                    <a:latin typeface="+mn-lt"/>
                    <a:ea typeface="+mn-ea"/>
                    <a:cs typeface="+mn-cs"/>
                  </a:rPr>
                  <a:t>$</a:t>
                </a:r>
                <a:r>
                  <a:rPr lang="en-US" altLang="zh-CN" sz="1200" b="0" i="0" kern="1200" dirty="0" smtClean="0">
                    <a:solidFill>
                      <a:schemeClr val="tx1"/>
                    </a:solidFill>
                    <a:effectLst/>
                    <a:latin typeface="+mn-lt"/>
                    <a:ea typeface="+mn-ea"/>
                    <a:cs typeface="+mn-cs"/>
                  </a:rPr>
                  <a:t>.</a:t>
                </a:r>
                <a:r>
                  <a:rPr lang="en-US" altLang="zh-CN" dirty="0" smtClean="0"/>
                  <a:t> </a:t>
                </a:r>
                <a:br>
                  <a:rPr lang="en-US" altLang="zh-CN" dirty="0" smtClean="0"/>
                </a:br>
                <a:r>
                  <a:rPr lang="en-US" altLang="zh-CN" dirty="0" smtClean="0"/>
                  <a:t/>
                </a:r>
                <a:br>
                  <a:rPr lang="en-US" altLang="zh-CN" dirty="0" smtClean="0"/>
                </a:br>
                <a:r>
                  <a:rPr lang="en-US" altLang="zh-CN" dirty="0" smtClean="0"/>
                  <a:t/>
                </a:r>
                <a:br>
                  <a:rPr lang="en-US" altLang="zh-CN" dirty="0" smtClean="0"/>
                </a:br>
                <a:endParaRPr lang="zh-CN" altLang="en-US"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endParaRPr>
              </a:p>
              <a:p>
                <a:endParaRPr lang="zh-CN" altLang="en-US" dirty="0"/>
              </a:p>
            </p:txBody>
          </p:sp>
        </mc:Fallback>
      </mc:AlternateContent>
      <p:sp>
        <p:nvSpPr>
          <p:cNvPr id="4" name="灯片编号占位符 3"/>
          <p:cNvSpPr>
            <a:spLocks noGrp="1"/>
          </p:cNvSpPr>
          <p:nvPr>
            <p:ph type="sldNum" sz="quarter" idx="5"/>
          </p:nvPr>
        </p:nvSpPr>
        <p:spPr/>
        <p:txBody>
          <a:bodyPr/>
          <a:lstStyle/>
          <a:p>
            <a:fld id="{4AFB55C0-5F0C-4193-ABFF-868944A7374F}" type="slidenum">
              <a:rPr lang="zh-CN" altLang="en-US" smtClean="0"/>
              <a:t>19</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Finally, we get the training algorithm of GCC-MARL framework</a:t>
            </a:r>
            <a:r>
              <a:rPr lang="en-US" altLang="zh-CN" baseline="0" dirty="0"/>
              <a:t> that </a:t>
            </a:r>
            <a:r>
              <a:rPr lang="en-US" altLang="zh-CN" sz="1200" b="0" i="0" kern="1200" dirty="0">
                <a:solidFill>
                  <a:schemeClr val="tx1"/>
                </a:solidFill>
                <a:effectLst/>
                <a:latin typeface="+mn-lt"/>
                <a:ea typeface="+mn-ea"/>
                <a:cs typeface="+mn-cs"/>
              </a:rPr>
              <a:t>learn agents’ policies, </a:t>
            </a:r>
            <a:r>
              <a:rPr lang="en-US" altLang="zh-CN" sz="1200" b="0" i="0" kern="1200" baseline="0" dirty="0">
                <a:solidFill>
                  <a:schemeClr val="tx1"/>
                </a:solidFill>
                <a:effectLst/>
                <a:latin typeface="+mn-lt"/>
                <a:ea typeface="+mn-ea"/>
                <a:cs typeface="+mn-cs"/>
              </a:rPr>
              <a:t> which</a:t>
            </a:r>
            <a:r>
              <a:rPr lang="en-US" altLang="zh-CN" sz="1200" b="0" i="0" kern="1200" dirty="0">
                <a:solidFill>
                  <a:schemeClr val="tx1"/>
                </a:solidFill>
                <a:effectLst/>
                <a:latin typeface="+mn-lt"/>
                <a:ea typeface="+mn-ea"/>
                <a:cs typeface="+mn-cs"/>
              </a:rPr>
              <a:t> achieve full cooperation and maximize the system</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utility.</a:t>
            </a:r>
            <a:r>
              <a:rPr lang="en-US" altLang="zh-CN" dirty="0"/>
              <a:t>  Generally, the algorithm</a:t>
            </a:r>
            <a:r>
              <a:rPr lang="en-US" altLang="zh-CN" baseline="0" dirty="0"/>
              <a:t> is divided into 3 parts: </a:t>
            </a:r>
            <a:r>
              <a:rPr lang="en-US" altLang="zh-CN" dirty="0">
                <a:latin typeface="Times New Roman" panose="02020603050405020304" pitchFamily="18" charset="0"/>
                <a:cs typeface="Times New Roman" panose="02020603050405020304" pitchFamily="18" charset="0"/>
              </a:rPr>
              <a:t>Initialize the parameters </a:t>
            </a:r>
            <a:r>
              <a:rPr lang="en-US" altLang="zh-CN" b="1" dirty="0">
                <a:latin typeface="Times New Roman" panose="02020603050405020304" pitchFamily="18" charset="0"/>
                <a:cs typeface="Times New Roman" panose="02020603050405020304" pitchFamily="18" charset="0"/>
              </a:rPr>
              <a:t>[click]</a:t>
            </a:r>
            <a:r>
              <a:rPr lang="en-US" altLang="zh-CN" b="1" baseline="0" dirty="0">
                <a:latin typeface="Times New Roman" panose="02020603050405020304" pitchFamily="18" charset="0"/>
                <a:cs typeface="Times New Roman" panose="02020603050405020304" pitchFamily="18" charset="0"/>
              </a:rPr>
              <a:t> </a:t>
            </a:r>
            <a:r>
              <a:rPr lang="en-US" altLang="zh-CN" baseline="0" dirty="0">
                <a:latin typeface="Times New Roman" panose="02020603050405020304" pitchFamily="18" charset="0"/>
                <a:cs typeface="Times New Roman" panose="02020603050405020304" pitchFamily="18" charset="0"/>
              </a:rPr>
              <a:t>c</a:t>
            </a:r>
            <a:r>
              <a:rPr lang="en-US" altLang="zh-CN" dirty="0">
                <a:latin typeface="Times New Roman" panose="02020603050405020304" pitchFamily="18" charset="0"/>
                <a:cs typeface="Times New Roman" panose="02020603050405020304" pitchFamily="18" charset="0"/>
              </a:rPr>
              <a:t>ollect experiences </a:t>
            </a:r>
            <a:r>
              <a:rPr lang="en-US" altLang="zh-CN" b="1" dirty="0">
                <a:latin typeface="Times New Roman" panose="02020603050405020304" pitchFamily="18" charset="0"/>
                <a:cs typeface="Times New Roman" panose="02020603050405020304" pitchFamily="18" charset="0"/>
              </a:rPr>
              <a:t>[click] </a:t>
            </a:r>
            <a:r>
              <a:rPr lang="en-US" altLang="zh-CN" dirty="0">
                <a:latin typeface="Times New Roman" panose="02020603050405020304" pitchFamily="18" charset="0"/>
                <a:cs typeface="Times New Roman" panose="02020603050405020304" pitchFamily="18" charset="0"/>
              </a:rPr>
              <a:t>and update the network parameters. </a:t>
            </a:r>
            <a:r>
              <a:rPr lang="en-US" altLang="zh-CN" b="1" dirty="0">
                <a:latin typeface="Times New Roman" panose="02020603050405020304" pitchFamily="18" charset="0"/>
                <a:cs typeface="Times New Roman" panose="02020603050405020304" pitchFamily="18" charset="0"/>
              </a:rPr>
              <a:t>[click] </a:t>
            </a:r>
            <a:endParaRPr lang="zh-CN" altLang="en-US" b="1"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latin typeface="Times New Roman" panose="02020603050405020304" pitchFamily="18" charset="0"/>
                <a:cs typeface="Times New Roman" panose="02020603050405020304" pitchFamily="18" charset="0"/>
              </a:rPr>
              <a:t> </a:t>
            </a:r>
            <a:endParaRPr lang="zh-CN" altLang="en-US" dirty="0">
              <a:latin typeface="Times New Roman" panose="02020603050405020304" pitchFamily="18" charset="0"/>
              <a:cs typeface="Times New Roman" panose="02020603050405020304" pitchFamily="18" charset="0"/>
            </a:endParaRPr>
          </a:p>
          <a:p>
            <a:r>
              <a:rPr lang="en-US" altLang="zh-CN" baseline="0" dirty="0"/>
              <a:t> </a:t>
            </a:r>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20</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We can further yields</a:t>
            </a:r>
            <a:r>
              <a:rPr lang="en-US" altLang="zh-CN" baseline="0" dirty="0"/>
              <a:t> Lemma 1, which proves that GCC-MARL training algorithm </a:t>
            </a:r>
            <a:r>
              <a:rPr lang="en-US" altLang="zh-CN" sz="1200" i="0" dirty="0">
                <a:latin typeface="Times New Roman" panose="02020603050405020304" pitchFamily="18" charset="0"/>
                <a:cs typeface="Times New Roman" panose="02020603050405020304" pitchFamily="18" charset="0"/>
              </a:rPr>
              <a:t>is actually equivalent to the standard single-agent actor critic policy gradient.</a:t>
            </a:r>
            <a:r>
              <a:rPr lang="en-US" altLang="zh-CN" sz="1200" i="0" baseline="0" dirty="0">
                <a:latin typeface="Times New Roman" panose="02020603050405020304" pitchFamily="18" charset="0"/>
                <a:cs typeface="Times New Roman" panose="02020603050405020304" pitchFamily="18" charset="0"/>
              </a:rPr>
              <a:t> </a:t>
            </a:r>
            <a:r>
              <a:rPr lang="en-US" altLang="zh-CN" sz="1200" b="1" i="0" baseline="0" dirty="0">
                <a:latin typeface="Times New Roman" panose="02020603050405020304" pitchFamily="18" charset="0"/>
                <a:cs typeface="Times New Roman" panose="02020603050405020304" pitchFamily="18" charset="0"/>
              </a:rPr>
              <a:t>[click] </a:t>
            </a:r>
            <a:r>
              <a:rPr lang="en-US" altLang="zh-CN" sz="1200" i="0" baseline="0" dirty="0">
                <a:latin typeface="Times New Roman" panose="02020603050405020304" pitchFamily="18" charset="0"/>
                <a:cs typeface="Times New Roman" panose="02020603050405020304" pitchFamily="18" charset="0"/>
              </a:rPr>
              <a:t>Based on Lemma 1, we can prove in Theorem 1 that finally the training algorithm will converge to a local maximum of the system utility $J(\pi)$.</a:t>
            </a:r>
            <a:endParaRPr lang="zh-CN" altLang="en-US" i="0"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21</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Now, let me introduce you the experiment part. We conduct the experiments on a city-scale simulator.</a:t>
            </a:r>
            <a:r>
              <a:rPr lang="en-US" altLang="zh-CN" baseline="0" dirty="0"/>
              <a:t> The simulator uses the real world data of </a:t>
            </a:r>
            <a:r>
              <a:rPr lang="en-US" altLang="zh-CN" sz="1200" b="0" dirty="0">
                <a:latin typeface="Times New Roman" panose="02020603050405020304" pitchFamily="18" charset="0"/>
                <a:cs typeface="Times New Roman" panose="02020603050405020304" pitchFamily="18" charset="0"/>
              </a:rPr>
              <a:t>1,000,000+ trajectories, 50,000+ orders per-day of 553 taxis </a:t>
            </a:r>
            <a:r>
              <a:rPr lang="en-US" altLang="zh-CN" sz="1200" b="0" i="0" kern="1200" dirty="0">
                <a:solidFill>
                  <a:schemeClr val="tx1"/>
                </a:solidFill>
                <a:effectLst/>
                <a:latin typeface="+mn-lt"/>
                <a:ea typeface="+mn-ea"/>
                <a:cs typeface="+mn-cs"/>
              </a:rPr>
              <a:t>from June 1st to June 30th, 2017</a:t>
            </a:r>
            <a:r>
              <a:rPr lang="en-US" altLang="zh-CN" sz="1200" b="0" dirty="0">
                <a:latin typeface="Times New Roman" panose="02020603050405020304" pitchFamily="18" charset="0"/>
                <a:cs typeface="Times New Roman" panose="02020603050405020304" pitchFamily="18" charset="0"/>
              </a:rPr>
              <a:t>. These</a:t>
            </a:r>
            <a:r>
              <a:rPr lang="en-US" altLang="zh-CN" sz="1200" b="0" baseline="0" dirty="0">
                <a:latin typeface="Times New Roman" panose="02020603050405020304" pitchFamily="18" charset="0"/>
                <a:cs typeface="Times New Roman" panose="02020603050405020304" pitchFamily="18" charset="0"/>
              </a:rPr>
              <a:t> data are sampled from one of the world’s largest dataset of taxis’ trajectories in Shenzhen. We plot all the taxis’ trajectories in this dataset in the upper right figure. </a:t>
            </a:r>
            <a:r>
              <a:rPr lang="en-US" altLang="zh-CN" sz="1200" b="1" baseline="0" dirty="0">
                <a:latin typeface="Times New Roman" panose="02020603050405020304" pitchFamily="18" charset="0"/>
                <a:cs typeface="Times New Roman" panose="02020603050405020304" pitchFamily="18" charset="0"/>
              </a:rPr>
              <a:t> </a:t>
            </a:r>
            <a:r>
              <a:rPr lang="en-US" altLang="zh-CN" sz="1200" b="0" baseline="0" dirty="0">
                <a:latin typeface="Times New Roman" panose="02020603050405020304" pitchFamily="18" charset="0"/>
                <a:cs typeface="Times New Roman" panose="02020603050405020304" pitchFamily="18" charset="0"/>
              </a:rPr>
              <a:t>In our simulator, we use 3 different </a:t>
            </a:r>
            <a:r>
              <a:rPr lang="en-US" altLang="zh-CN" sz="1200" b="0" dirty="0">
                <a:latin typeface="Times New Roman" panose="02020603050405020304" pitchFamily="18" charset="0"/>
                <a:cs typeface="Times New Roman" panose="02020603050405020304" pitchFamily="18" charset="0"/>
              </a:rPr>
              <a:t>environment settings, each of which consists 11109, 33327 and 55545 orders correspondingly.</a:t>
            </a:r>
            <a:r>
              <a:rPr lang="en-US" altLang="zh-CN" sz="1200" b="0" baseline="0" dirty="0">
                <a:latin typeface="Times New Roman" panose="02020603050405020304" pitchFamily="18" charset="0"/>
                <a:cs typeface="Times New Roman" panose="02020603050405020304" pitchFamily="18" charset="0"/>
              </a:rPr>
              <a:t> </a:t>
            </a:r>
            <a:r>
              <a:rPr lang="en-US" altLang="zh-CN" sz="1200" b="1" dirty="0">
                <a:latin typeface="Times New Roman" panose="02020603050405020304" pitchFamily="18" charset="0"/>
                <a:cs typeface="Times New Roman" panose="02020603050405020304" pitchFamily="18" charset="0"/>
              </a:rPr>
              <a:t> </a:t>
            </a:r>
            <a:endParaRPr lang="zh-CN" altLang="en-US" sz="1200" b="1"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baseline="0" dirty="0">
                <a:latin typeface="Times New Roman" panose="02020603050405020304" pitchFamily="18" charset="0"/>
                <a:cs typeface="Times New Roman" panose="02020603050405020304" pitchFamily="18" charset="0"/>
              </a:rPr>
              <a:t>The simulator contains </a:t>
            </a:r>
            <a:r>
              <a:rPr lang="en-US" altLang="zh-CN" sz="1200" b="0" dirty="0">
                <a:latin typeface="Times New Roman" panose="02020603050405020304" pitchFamily="18" charset="0"/>
                <a:cs typeface="Times New Roman" panose="02020603050405020304" pitchFamily="18" charset="0"/>
              </a:rPr>
              <a:t>174 road segments, 101 intersections in Nanshan District, Shenzhen. The road network topology is shown in the</a:t>
            </a:r>
            <a:r>
              <a:rPr lang="en-US" altLang="zh-CN" sz="1200" b="0" baseline="0" dirty="0">
                <a:latin typeface="Times New Roman" panose="02020603050405020304" pitchFamily="18" charset="0"/>
                <a:cs typeface="Times New Roman" panose="02020603050405020304" pitchFamily="18" charset="0"/>
              </a:rPr>
              <a:t> lower right</a:t>
            </a:r>
            <a:r>
              <a:rPr lang="en-US" altLang="zh-CN" sz="1200" b="0" dirty="0">
                <a:latin typeface="Times New Roman" panose="02020603050405020304" pitchFamily="18" charset="0"/>
                <a:cs typeface="Times New Roman" panose="02020603050405020304" pitchFamily="18" charset="0"/>
              </a:rPr>
              <a:t> figure. </a:t>
            </a:r>
          </a:p>
          <a:p>
            <a:r>
              <a:rPr lang="zh-CN" altLang="en-US" dirty="0"/>
              <a:t>凑合，不清晰</a:t>
            </a:r>
          </a:p>
        </p:txBody>
      </p:sp>
      <p:sp>
        <p:nvSpPr>
          <p:cNvPr id="4" name="灯片编号占位符 3"/>
          <p:cNvSpPr>
            <a:spLocks noGrp="1"/>
          </p:cNvSpPr>
          <p:nvPr>
            <p:ph type="sldNum" sz="quarter" idx="5"/>
          </p:nvPr>
        </p:nvSpPr>
        <p:spPr/>
        <p:txBody>
          <a:bodyPr/>
          <a:lstStyle/>
          <a:p>
            <a:fld id="{4AFB55C0-5F0C-4193-ABFF-868944A7374F}" type="slidenum">
              <a:rPr lang="zh-CN" altLang="en-US" smtClean="0"/>
              <a:t>22</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580FCF6-89C2-48C4-A3CB-0E5C0749111D}" type="slidenum">
              <a:rPr lang="zh-CN" altLang="en-US" smtClean="0"/>
              <a:t>2</a:t>
            </a:fld>
            <a:endParaRPr lang="zh-CN" altLang="en-US"/>
          </a:p>
        </p:txBody>
      </p:sp>
    </p:spTree>
    <p:extLst>
      <p:ext uri="{BB962C8B-B14F-4D97-AF65-F5344CB8AC3E}">
        <p14:creationId xmlns:p14="http://schemas.microsoft.com/office/powerpoint/2010/main" val="1660589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baselines we compared with</a:t>
            </a:r>
            <a:r>
              <a:rPr lang="en-US" altLang="zh-CN" baseline="0" dirty="0"/>
              <a:t> are rule-based method, independent actor critic, central-v and LIIR.</a:t>
            </a:r>
          </a:p>
          <a:p>
            <a:r>
              <a:rPr lang="en-US" altLang="zh-CN" baseline="0" dirty="0"/>
              <a:t>With rule-based method</a:t>
            </a:r>
            <a:r>
              <a:rPr lang="en-US" altLang="zh-CN" sz="1200" b="0" i="0" kern="1200" dirty="0">
                <a:solidFill>
                  <a:schemeClr val="tx1"/>
                </a:solidFill>
                <a:effectLst/>
                <a:latin typeface="+mn-lt"/>
                <a:ea typeface="+mn-ea"/>
                <a:cs typeface="+mn-cs"/>
              </a:rPr>
              <a:t>, an FHV always chooses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from the candidate road segment that has the maximum</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average order-serving revenue.</a:t>
            </a:r>
          </a:p>
          <a:p>
            <a:r>
              <a:rPr lang="en-US" altLang="zh-CN" sz="1200" b="0" i="0" kern="1200" dirty="0">
                <a:solidFill>
                  <a:schemeClr val="tx1"/>
                </a:solidFill>
                <a:effectLst/>
                <a:latin typeface="+mn-lt"/>
                <a:ea typeface="+mn-ea"/>
                <a:cs typeface="+mn-cs"/>
              </a:rPr>
              <a:t>In independent actor</a:t>
            </a:r>
            <a:r>
              <a:rPr lang="en-US" altLang="zh-CN" sz="1200" b="0" i="0" kern="1200" baseline="0" dirty="0">
                <a:solidFill>
                  <a:schemeClr val="tx1"/>
                </a:solidFill>
                <a:effectLst/>
                <a:latin typeface="+mn-lt"/>
                <a:ea typeface="+mn-ea"/>
                <a:cs typeface="+mn-cs"/>
              </a:rPr>
              <a:t> critic, </a:t>
            </a:r>
            <a:r>
              <a:rPr lang="en-US" altLang="zh-CN" sz="1200" b="0" i="0" kern="1200" dirty="0">
                <a:solidFill>
                  <a:schemeClr val="tx1"/>
                </a:solidFill>
                <a:effectLst/>
                <a:latin typeface="+mn-lt"/>
                <a:ea typeface="+mn-ea"/>
                <a:cs typeface="+mn-cs"/>
              </a:rPr>
              <a:t>An FHV’s reward consists of its own order-serving reward and sensing reward</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multiplied by an importance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ratio. IAC maintains a decentralized critic for each FHV to</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evaluate its own long-term reward that it aims to maximize.</a:t>
            </a:r>
          </a:p>
          <a:p>
            <a:r>
              <a:rPr lang="en-US" altLang="zh-CN" sz="1200" b="0" i="0" kern="1200" dirty="0">
                <a:solidFill>
                  <a:schemeClr val="tx1"/>
                </a:solidFill>
                <a:effectLst/>
                <a:latin typeface="+mn-lt"/>
                <a:ea typeface="+mn-ea"/>
                <a:cs typeface="+mn-cs"/>
              </a:rPr>
              <a:t>Central-V</a:t>
            </a:r>
            <a:r>
              <a:rPr lang="en-US" altLang="zh-CN" sz="1200" b="0" i="0" kern="1200" baseline="0" dirty="0">
                <a:solidFill>
                  <a:schemeClr val="tx1"/>
                </a:solidFill>
                <a:effectLst/>
                <a:latin typeface="+mn-lt"/>
                <a:ea typeface="+mn-ea"/>
                <a:cs typeface="+mn-cs"/>
              </a:rPr>
              <a:t> is identical to GCC-MARL except that it does not use the technique of credit assignment approach in training process.</a:t>
            </a:r>
          </a:p>
          <a:p>
            <a:r>
              <a:rPr lang="en-US" altLang="zh-CN" sz="1200" b="0" i="0" kern="1200" baseline="0" dirty="0">
                <a:solidFill>
                  <a:schemeClr val="tx1"/>
                </a:solidFill>
                <a:effectLst/>
                <a:latin typeface="+mn-lt"/>
                <a:ea typeface="+mn-ea"/>
                <a:cs typeface="+mn-cs"/>
              </a:rPr>
              <a:t>LIIR is </a:t>
            </a:r>
            <a:r>
              <a:rPr lang="en-US" altLang="zh-CN" sz="1200" b="0" i="0" kern="1200" dirty="0">
                <a:solidFill>
                  <a:schemeClr val="tx1"/>
                </a:solidFill>
                <a:effectLst/>
                <a:latin typeface="+mn-lt"/>
                <a:ea typeface="+mn-ea"/>
                <a:cs typeface="+mn-cs"/>
              </a:rPr>
              <a:t>a state-of-the-art multi-agent reinforcement learning method for credit assignment. </a:t>
            </a:r>
            <a:r>
              <a:rPr lang="en-US" altLang="zh-CN"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Times New Roman" panose="02020603050405020304" pitchFamily="18" charset="0"/>
                <a:cs typeface="Times New Roman" panose="02020603050405020304" pitchFamily="18" charset="0"/>
              </a:rPr>
              <a:t>We plot the relative improvement on GMV and </a:t>
            </a:r>
            <a:r>
              <a:rPr lang="en-US" altLang="zh-CN" sz="1200" b="1" dirty="0" err="1">
                <a:latin typeface="Times New Roman" panose="02020603050405020304" pitchFamily="18" charset="0"/>
                <a:cs typeface="Times New Roman" panose="02020603050405020304" pitchFamily="18" charset="0"/>
              </a:rPr>
              <a:t>UoS</a:t>
            </a:r>
            <a:r>
              <a:rPr lang="en-US" altLang="zh-CN" sz="1200" b="1" dirty="0">
                <a:latin typeface="Times New Roman" panose="02020603050405020304" pitchFamily="18" charset="0"/>
                <a:cs typeface="Times New Roman" panose="02020603050405020304" pitchFamily="18" charset="0"/>
              </a:rPr>
              <a:t> of IAC, Central-V, LIIR and GCC-MARL compared with Rule-based algorithm. We can easily observe that GCC-MARL</a:t>
            </a:r>
            <a:r>
              <a:rPr lang="en-US" altLang="zh-CN" sz="1200" b="1" baseline="0" dirty="0">
                <a:latin typeface="Times New Roman" panose="02020603050405020304" pitchFamily="18" charset="0"/>
                <a:cs typeface="Times New Roman" panose="02020603050405020304" pitchFamily="18" charset="0"/>
              </a:rPr>
              <a:t> </a:t>
            </a:r>
            <a:r>
              <a:rPr lang="en-US" altLang="zh-CN" sz="1200" b="1" i="0" kern="1200" dirty="0">
                <a:solidFill>
                  <a:schemeClr val="tx1"/>
                </a:solidFill>
                <a:effectLst/>
                <a:latin typeface="+mn-lt"/>
                <a:ea typeface="+mn-ea"/>
                <a:cs typeface="+mn-cs"/>
              </a:rPr>
              <a:t>outperforms all the baselines in</a:t>
            </a:r>
            <a:r>
              <a:rPr lang="en-US" altLang="zh-CN" sz="1200" b="1" i="0" kern="1200" baseline="0" dirty="0">
                <a:solidFill>
                  <a:schemeClr val="tx1"/>
                </a:solidFill>
                <a:effectLst/>
                <a:latin typeface="+mn-lt"/>
                <a:ea typeface="+mn-ea"/>
                <a:cs typeface="+mn-cs"/>
              </a:rPr>
              <a:t> </a:t>
            </a:r>
            <a:r>
              <a:rPr lang="en-US" altLang="zh-CN" sz="1200" b="1" i="0" kern="1200" dirty="0">
                <a:solidFill>
                  <a:schemeClr val="tx1"/>
                </a:solidFill>
                <a:effectLst/>
                <a:latin typeface="+mn-lt"/>
                <a:ea typeface="+mn-ea"/>
                <a:cs typeface="+mn-cs"/>
              </a:rPr>
              <a:t>both GMV and </a:t>
            </a:r>
            <a:r>
              <a:rPr lang="en-US" altLang="zh-CN" sz="1200" b="1" i="0" kern="1200" dirty="0" err="1">
                <a:solidFill>
                  <a:schemeClr val="tx1"/>
                </a:solidFill>
                <a:effectLst/>
                <a:latin typeface="+mn-lt"/>
                <a:ea typeface="+mn-ea"/>
                <a:cs typeface="+mn-cs"/>
              </a:rPr>
              <a:t>UoS</a:t>
            </a:r>
            <a:r>
              <a:rPr lang="en-US" altLang="zh-CN" sz="1200" b="1" i="0" kern="1200" dirty="0">
                <a:solidFill>
                  <a:schemeClr val="tx1"/>
                </a:solidFill>
                <a:effectLst/>
                <a:latin typeface="+mn-lt"/>
                <a:ea typeface="+mn-ea"/>
                <a:cs typeface="+mn-cs"/>
              </a:rPr>
              <a:t> in all settings.</a:t>
            </a:r>
            <a:r>
              <a:rPr lang="en-US" altLang="zh-CN" b="1" dirty="0"/>
              <a:t> </a:t>
            </a:r>
            <a:br>
              <a:rPr lang="en-US" altLang="zh-CN" dirty="0"/>
            </a:br>
            <a:r>
              <a:rPr lang="en-US" altLang="zh-CN" dirty="0"/>
              <a:t> </a:t>
            </a:r>
            <a:br>
              <a:rPr lang="en-US" altLang="zh-CN" dirty="0"/>
            </a:br>
            <a:endParaRPr lang="en-US" altLang="zh-CN" sz="1200" b="0" i="0" kern="1200" dirty="0">
              <a:solidFill>
                <a:schemeClr val="tx1"/>
              </a:solidFill>
              <a:effectLst/>
              <a:latin typeface="+mn-lt"/>
              <a:ea typeface="+mn-ea"/>
              <a:cs typeface="+mn-cs"/>
            </a:endParaRPr>
          </a:p>
          <a:p>
            <a:r>
              <a:rPr lang="en-US" altLang="zh-CN" dirty="0"/>
              <a:t> </a:t>
            </a:r>
            <a:br>
              <a:rPr lang="en-US" altLang="zh-CN" dirty="0"/>
            </a:br>
            <a:r>
              <a:rPr lang="en-US" altLang="zh-CN" baseline="0" dirty="0"/>
              <a:t>  </a:t>
            </a: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23</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dirty="0"/>
              <a:t>Next, we </a:t>
            </a:r>
            <a:r>
              <a:rPr lang="en-US" altLang="zh-CN" sz="1200" b="0" i="0" kern="1200" dirty="0">
                <a:solidFill>
                  <a:schemeClr val="tx1"/>
                </a:solidFill>
                <a:effectLst/>
                <a:latin typeface="+mn-lt"/>
                <a:ea typeface="+mn-ea"/>
                <a:cs typeface="+mn-cs"/>
              </a:rPr>
              <a:t>evaluate the impact of the number of GAT layers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on the performance of GCC-MARL. The figures show the performances of GCC-MARL in different settings with the number</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of layers </a:t>
            </a:r>
            <a:r>
              <a:rPr lang="en-US" altLang="zh-CN" sz="1200" b="0" i="1" kern="1200" dirty="0">
                <a:solidFill>
                  <a:schemeClr val="tx1"/>
                </a:solidFill>
                <a:effectLst/>
                <a:latin typeface="+mn-lt"/>
                <a:ea typeface="+mn-ea"/>
                <a:cs typeface="+mn-cs"/>
              </a:rPr>
              <a:t>$m\in{1,2,3,4}$. </a:t>
            </a:r>
            <a:r>
              <a:rPr lang="en-US" altLang="zh-CN" sz="1200" b="1" i="0" kern="1200" dirty="0">
                <a:solidFill>
                  <a:schemeClr val="tx1"/>
                </a:solidFill>
                <a:effectLst/>
                <a:latin typeface="+mn-lt"/>
                <a:ea typeface="+mn-ea"/>
                <a:cs typeface="+mn-cs"/>
              </a:rPr>
              <a:t>From</a:t>
            </a:r>
            <a:r>
              <a:rPr lang="en-US" altLang="zh-CN" sz="1200" b="1" i="0" kern="1200" baseline="0" dirty="0">
                <a:solidFill>
                  <a:schemeClr val="tx1"/>
                </a:solidFill>
                <a:effectLst/>
                <a:latin typeface="+mn-lt"/>
                <a:ea typeface="+mn-ea"/>
                <a:cs typeface="+mn-cs"/>
              </a:rPr>
              <a:t> the figures we observe that setting m=1</a:t>
            </a:r>
            <a:r>
              <a:rPr lang="en-US" altLang="zh-CN" b="1" dirty="0"/>
              <a:t> yields the best results. </a:t>
            </a:r>
            <a:r>
              <a:rPr lang="en-US" altLang="zh-CN" sz="2400" b="1" dirty="0">
                <a:latin typeface="Times New Roman" panose="02020603050405020304" pitchFamily="18" charset="0"/>
                <a:cs typeface="Times New Roman" panose="02020603050405020304" pitchFamily="18" charset="0"/>
              </a:rPr>
              <a:t>Models with m=0 cannot capture any spatial correlation among the road segments </a:t>
            </a:r>
            <a:r>
              <a:rPr lang="en-US" altLang="zh-CN" sz="1200" b="1" i="0" kern="1200" dirty="0">
                <a:solidFill>
                  <a:schemeClr val="tx1"/>
                </a:solidFill>
                <a:effectLst/>
                <a:latin typeface="+mn-lt"/>
                <a:ea typeface="+mn-ea"/>
                <a:cs typeface="+mn-cs"/>
              </a:rPr>
              <a:t>and thus performs worse than that with one</a:t>
            </a:r>
            <a:r>
              <a:rPr lang="en-US" altLang="zh-CN" sz="1200" b="1" i="0" kern="1200" baseline="0" dirty="0">
                <a:solidFill>
                  <a:schemeClr val="tx1"/>
                </a:solidFill>
                <a:effectLst/>
                <a:latin typeface="+mn-lt"/>
                <a:ea typeface="+mn-ea"/>
                <a:cs typeface="+mn-cs"/>
              </a:rPr>
              <a:t> </a:t>
            </a:r>
            <a:r>
              <a:rPr lang="en-US" altLang="zh-CN" sz="1200" b="1" i="0" kern="1200" dirty="0">
                <a:solidFill>
                  <a:schemeClr val="tx1"/>
                </a:solidFill>
                <a:effectLst/>
                <a:latin typeface="+mn-lt"/>
                <a:ea typeface="+mn-ea"/>
                <a:cs typeface="+mn-cs"/>
              </a:rPr>
              <a:t>GAT layer</a:t>
            </a:r>
            <a:r>
              <a:rPr lang="en-US" altLang="zh-CN" sz="2400" b="1" dirty="0">
                <a:latin typeface="Times New Roman" panose="02020603050405020304" pitchFamily="18" charset="0"/>
                <a:cs typeface="Times New Roman" panose="02020603050405020304" pitchFamily="18" charset="0"/>
              </a:rPr>
              <a:t>. </a:t>
            </a:r>
            <a:r>
              <a:rPr lang="en-US" altLang="zh-CN" sz="1200" b="1" i="0" kern="1200" dirty="0">
                <a:solidFill>
                  <a:schemeClr val="tx1"/>
                </a:solidFill>
                <a:effectLst/>
                <a:latin typeface="+mn-lt"/>
                <a:ea typeface="+mn-ea"/>
                <a:cs typeface="+mn-cs"/>
              </a:rPr>
              <a:t>Interestingly, we observe that </a:t>
            </a:r>
            <a:r>
              <a:rPr lang="en-US" altLang="zh-CN" sz="1200" b="1" i="1" kern="1200" dirty="0">
                <a:solidFill>
                  <a:schemeClr val="tx1"/>
                </a:solidFill>
                <a:effectLst/>
                <a:latin typeface="+mn-lt"/>
                <a:ea typeface="+mn-ea"/>
                <a:cs typeface="+mn-cs"/>
              </a:rPr>
              <a:t>m </a:t>
            </a:r>
            <a:r>
              <a:rPr lang="en-US" altLang="zh-CN" sz="1200" b="1" i="0" kern="1200" dirty="0">
                <a:solidFill>
                  <a:schemeClr val="tx1"/>
                </a:solidFill>
                <a:effectLst/>
                <a:latin typeface="+mn-lt"/>
                <a:ea typeface="+mn-ea"/>
                <a:cs typeface="+mn-cs"/>
              </a:rPr>
              <a:t>= 2 and </a:t>
            </a:r>
            <a:r>
              <a:rPr lang="en-US" altLang="zh-CN" sz="1200" b="1" i="1" kern="1200" dirty="0">
                <a:solidFill>
                  <a:schemeClr val="tx1"/>
                </a:solidFill>
                <a:effectLst/>
                <a:latin typeface="+mn-lt"/>
                <a:ea typeface="+mn-ea"/>
                <a:cs typeface="+mn-cs"/>
              </a:rPr>
              <a:t>m </a:t>
            </a:r>
            <a:r>
              <a:rPr lang="en-US" altLang="zh-CN" sz="1200" b="1" i="0" kern="1200" dirty="0">
                <a:solidFill>
                  <a:schemeClr val="tx1"/>
                </a:solidFill>
                <a:effectLst/>
                <a:latin typeface="+mn-lt"/>
                <a:ea typeface="+mn-ea"/>
                <a:cs typeface="+mn-cs"/>
              </a:rPr>
              <a:t>= 3</a:t>
            </a:r>
            <a:r>
              <a:rPr lang="en-US" altLang="zh-CN" sz="1200" b="1" i="0" kern="1200" baseline="0" dirty="0">
                <a:solidFill>
                  <a:schemeClr val="tx1"/>
                </a:solidFill>
                <a:effectLst/>
                <a:latin typeface="+mn-lt"/>
                <a:ea typeface="+mn-ea"/>
                <a:cs typeface="+mn-cs"/>
              </a:rPr>
              <a:t> </a:t>
            </a:r>
            <a:r>
              <a:rPr lang="en-US" altLang="zh-CN" sz="1200" b="1" i="0" kern="1200" dirty="0">
                <a:solidFill>
                  <a:schemeClr val="tx1"/>
                </a:solidFill>
                <a:effectLst/>
                <a:latin typeface="+mn-lt"/>
                <a:ea typeface="+mn-ea"/>
                <a:cs typeface="+mn-cs"/>
              </a:rPr>
              <a:t>yield the worst performances in GMV and </a:t>
            </a:r>
            <a:r>
              <a:rPr lang="en-US" altLang="zh-CN" sz="1200" b="1" i="0" kern="1200" dirty="0" err="1">
                <a:solidFill>
                  <a:schemeClr val="tx1"/>
                </a:solidFill>
                <a:effectLst/>
                <a:latin typeface="+mn-lt"/>
                <a:ea typeface="+mn-ea"/>
                <a:cs typeface="+mn-cs"/>
              </a:rPr>
              <a:t>UoS</a:t>
            </a:r>
            <a:r>
              <a:rPr lang="en-US" altLang="zh-CN" sz="1200" b="1" i="0" kern="1200" dirty="0">
                <a:solidFill>
                  <a:schemeClr val="tx1"/>
                </a:solidFill>
                <a:effectLst/>
                <a:latin typeface="+mn-lt"/>
                <a:ea typeface="+mn-ea"/>
                <a:cs typeface="+mn-cs"/>
              </a:rPr>
              <a:t> among most</a:t>
            </a:r>
            <a:r>
              <a:rPr lang="en-US" altLang="zh-CN" sz="1200" b="1" i="0" kern="1200" baseline="0" dirty="0">
                <a:solidFill>
                  <a:schemeClr val="tx1"/>
                </a:solidFill>
                <a:effectLst/>
                <a:latin typeface="+mn-lt"/>
                <a:ea typeface="+mn-ea"/>
                <a:cs typeface="+mn-cs"/>
              </a:rPr>
              <a:t> </a:t>
            </a:r>
            <a:r>
              <a:rPr lang="en-US" altLang="zh-CN" sz="1200" b="1" i="0" kern="1200" dirty="0">
                <a:solidFill>
                  <a:schemeClr val="tx1"/>
                </a:solidFill>
                <a:effectLst/>
                <a:latin typeface="+mn-lt"/>
                <a:ea typeface="+mn-ea"/>
                <a:cs typeface="+mn-cs"/>
              </a:rPr>
              <a:t>cases. </a:t>
            </a:r>
            <a:r>
              <a:rPr lang="en-US" altLang="zh-CN" sz="1200" b="0" i="0" kern="1200" dirty="0">
                <a:solidFill>
                  <a:schemeClr val="tx1"/>
                </a:solidFill>
                <a:effectLst/>
                <a:latin typeface="+mn-lt"/>
                <a:ea typeface="+mn-ea"/>
                <a:cs typeface="+mn-cs"/>
              </a:rPr>
              <a:t>Reasons behind such observation are as follows. On one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hand, the increase of the number of convolutional layers will</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make GCNs more likely to generate over-smoothed features, which will cause the loss of necessary spatial information and</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eventually hinder the generation of satisfactory policies. On</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the other hand, although more GAT layers would propagate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features of roads in further expanded neighborhoods, the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information from roads that are overly distant may become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useless or even noisy for generating policies due to rapidly</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changing real-world road conditions</a:t>
            </a:r>
            <a:r>
              <a:rPr lang="en-US" altLang="zh-CN" sz="2400" dirty="0"/>
              <a:t> </a:t>
            </a:r>
            <a:br>
              <a:rPr lang="en-US" altLang="zh-CN" sz="2400" dirty="0"/>
            </a:br>
            <a:endParaRPr lang="en-US" altLang="zh-CN" sz="2400" b="1" dirty="0">
              <a:latin typeface="Times New Roman" panose="02020603050405020304" pitchFamily="18" charset="0"/>
              <a:cs typeface="Times New Roman" panose="02020603050405020304" pitchFamily="18" charset="0"/>
            </a:endParaRPr>
          </a:p>
          <a:p>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24</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200" b="0" i="0" kern="1200" dirty="0">
                <a:solidFill>
                  <a:schemeClr val="tx1"/>
                </a:solidFill>
                <a:effectLst/>
                <a:latin typeface="+mn-lt"/>
                <a:ea typeface="+mn-ea"/>
                <a:cs typeface="+mn-cs"/>
              </a:rPr>
              <a:t>As our</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credit assignment method is the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core for training each agent’s actor module, we now turn</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to evaluate its effectiveness. We define </a:t>
            </a:r>
            <a:r>
              <a:rPr lang="en-US" altLang="zh-CN" sz="2400" b="1" dirty="0">
                <a:latin typeface="Times New Roman" panose="02020603050405020304" pitchFamily="18" charset="0"/>
                <a:cs typeface="Times New Roman" panose="02020603050405020304" pitchFamily="18" charset="0"/>
              </a:rPr>
              <a:t>Demand-Supply Gap (DSG) as</a:t>
            </a:r>
            <a:r>
              <a:rPr lang="en-US" altLang="zh-CN" sz="2400" b="1" baseline="0"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rPr>
              <a:t>the number of orders minus the number of idle FHVs on the road segment,</a:t>
            </a:r>
            <a:r>
              <a:rPr lang="en-US" altLang="zh-CN" sz="2400" b="1" baseline="0" dirty="0">
                <a:latin typeface="Times New Roman" panose="02020603050405020304" pitchFamily="18" charset="0"/>
                <a:cs typeface="Times New Roman" panose="02020603050405020304" pitchFamily="18" charset="0"/>
              </a:rPr>
              <a:t> and </a:t>
            </a:r>
            <a:r>
              <a:rPr lang="en-US" altLang="zh-CN" sz="2400" b="1" dirty="0">
                <a:latin typeface="Times New Roman" panose="02020603050405020304" pitchFamily="18" charset="0"/>
                <a:cs typeface="Times New Roman" panose="02020603050405020304" pitchFamily="18" charset="0"/>
              </a:rPr>
              <a:t> Sensing Ratio (SR) as the length of the road segment divided by the number of FHVs on that road segment.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200" b="0" i="0" kern="1200" dirty="0">
                <a:solidFill>
                  <a:schemeClr val="tx1"/>
                </a:solidFill>
                <a:effectLst/>
                <a:latin typeface="+mn-lt"/>
                <a:ea typeface="+mn-ea"/>
                <a:cs typeface="+mn-cs"/>
              </a:rPr>
              <a:t>Intuitively, a higher credit should be assigned to an FHV,</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if it drives to a road segment with a larger DSG, since it is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more likely to serve orders. Similarly, FHVs driving to a road</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segment with a larger SR will contribute more to the sensing</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outcome, and thus should also be assigned a higher credit.</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In</a:t>
            </a:r>
            <a:r>
              <a:rPr lang="en-US" altLang="zh-CN" sz="1200" b="0" i="0" kern="1200" baseline="0" dirty="0">
                <a:solidFill>
                  <a:schemeClr val="tx1"/>
                </a:solidFill>
                <a:effectLst/>
                <a:latin typeface="+mn-lt"/>
                <a:ea typeface="+mn-ea"/>
                <a:cs typeface="+mn-cs"/>
              </a:rPr>
              <a:t> the figure</a:t>
            </a:r>
            <a:r>
              <a:rPr lang="en-US" altLang="zh-CN" sz="1200" b="0" i="0" kern="1200" dirty="0">
                <a:solidFill>
                  <a:schemeClr val="tx1"/>
                </a:solidFill>
                <a:effectLst/>
                <a:latin typeface="+mn-lt"/>
                <a:ea typeface="+mn-ea"/>
                <a:cs typeface="+mn-cs"/>
              </a:rPr>
              <a:t>, we show the average normalized WLQ w.r.t. both</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the DSG and SR</a:t>
            </a:r>
            <a:r>
              <a:rPr lang="en-US" altLang="zh-CN" sz="2400" dirty="0"/>
              <a:t> </a:t>
            </a:r>
            <a:r>
              <a:rPr lang="en-US" altLang="zh-CN" sz="1200" b="0" i="0" kern="1200" dirty="0">
                <a:solidFill>
                  <a:schemeClr val="tx1"/>
                </a:solidFill>
                <a:effectLst/>
                <a:latin typeface="+mn-lt"/>
                <a:ea typeface="+mn-ea"/>
                <a:cs typeface="+mn-cs"/>
              </a:rPr>
              <a:t>with</a:t>
            </a:r>
            <a:r>
              <a:rPr lang="en-US" altLang="zh-CN" sz="1200" b="0" i="0" kern="1200" baseline="0" dirty="0">
                <a:solidFill>
                  <a:schemeClr val="tx1"/>
                </a:solidFill>
                <a:effectLst/>
                <a:latin typeface="+mn-lt"/>
                <a:ea typeface="+mn-ea"/>
                <a:cs typeface="+mn-cs"/>
              </a:rPr>
              <a:t> $\lambda \in {1,2,4,8}$</a:t>
            </a:r>
            <a:r>
              <a:rPr lang="en-US" altLang="zh-CN" sz="1200" b="0" i="0" kern="1200" dirty="0">
                <a:solidFill>
                  <a:schemeClr val="tx1"/>
                </a:solidFill>
                <a:effectLst/>
                <a:latin typeface="+mn-lt"/>
                <a:ea typeface="+mn-ea"/>
                <a:cs typeface="+mn-cs"/>
              </a:rPr>
              <a:t>. The general increasing</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trend of the curves conforms with the above intuition, and</a:t>
            </a:r>
            <a:br>
              <a:rPr lang="en-US" altLang="zh-CN" sz="1200" b="0" i="0" kern="1200" dirty="0">
                <a:solidFill>
                  <a:schemeClr val="tx1"/>
                </a:solidFill>
                <a:effectLst/>
                <a:latin typeface="+mn-lt"/>
                <a:ea typeface="+mn-ea"/>
                <a:cs typeface="+mn-cs"/>
              </a:rPr>
            </a:br>
            <a:r>
              <a:rPr lang="en-US" altLang="zh-CN" sz="1200" b="0" i="0" kern="1200" dirty="0">
                <a:solidFill>
                  <a:schemeClr val="tx1"/>
                </a:solidFill>
                <a:effectLst/>
                <a:latin typeface="+mn-lt"/>
                <a:ea typeface="+mn-ea"/>
                <a:cs typeface="+mn-cs"/>
              </a:rPr>
              <a:t>validate the correctness of our credit assignment method</a:t>
            </a:r>
            <a:r>
              <a:rPr lang="en-US" altLang="zh-CN" sz="2400" dirty="0"/>
              <a:t> </a:t>
            </a:r>
            <a:br>
              <a:rPr lang="en-US" altLang="zh-CN" sz="2400" dirty="0"/>
            </a:br>
            <a:endParaRPr lang="en-US" altLang="zh-CN" sz="2400" b="1" dirty="0">
              <a:latin typeface="Times New Roman" panose="02020603050405020304" pitchFamily="18" charset="0"/>
              <a:cs typeface="Times New Roman" panose="02020603050405020304"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US" altLang="zh-CN" sz="2400" b="1" dirty="0">
              <a:latin typeface="Times New Roman" panose="02020603050405020304" pitchFamily="18" charset="0"/>
              <a:cs typeface="Times New Roman" panose="02020603050405020304" pitchFamily="18" charset="0"/>
            </a:endParaRPr>
          </a:p>
          <a:p>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25</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27</a:t>
            </a:fld>
            <a:endParaRPr lang="zh-CN" altLang="en-US"/>
          </a:p>
        </p:txBody>
      </p:sp>
    </p:spTree>
    <p:extLst>
      <p:ext uri="{BB962C8B-B14F-4D97-AF65-F5344CB8AC3E}">
        <p14:creationId xmlns:p14="http://schemas.microsoft.com/office/powerpoint/2010/main" val="3257814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车辆共享系统的联合订单分配与车辆调度问题</a:t>
            </a:r>
            <a:endParaRPr lang="en-US" dirty="0"/>
          </a:p>
          <a:p>
            <a:endParaRPr lang="en-US" dirty="0"/>
          </a:p>
          <a:p>
            <a:endParaRPr lang="en-US" dirty="0"/>
          </a:p>
          <a:p>
            <a:r>
              <a:rPr lang="en-US" dirty="0" err="1"/>
              <a:t>分布式大规模电出租系统管理算法设计</a:t>
            </a:r>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28</a:t>
            </a:fld>
            <a:endParaRPr lang="zh-CN" altLang="en-US"/>
          </a:p>
        </p:txBody>
      </p:sp>
    </p:spTree>
    <p:extLst>
      <p:ext uri="{BB962C8B-B14F-4D97-AF65-F5344CB8AC3E}">
        <p14:creationId xmlns:p14="http://schemas.microsoft.com/office/powerpoint/2010/main" val="35498235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车辆共享系统的联合订单分配与车辆调度问题</a:t>
            </a:r>
            <a:endParaRPr lang="en-US" dirty="0"/>
          </a:p>
          <a:p>
            <a:endParaRPr lang="en-US" dirty="0"/>
          </a:p>
          <a:p>
            <a:endParaRPr lang="en-US" dirty="0"/>
          </a:p>
          <a:p>
            <a:r>
              <a:rPr lang="en-US" dirty="0" err="1"/>
              <a:t>分布式大规模电出租系统管理算法设计</a:t>
            </a:r>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29</a:t>
            </a:fld>
            <a:endParaRPr lang="zh-CN" altLang="en-US"/>
          </a:p>
        </p:txBody>
      </p:sp>
    </p:spTree>
    <p:extLst>
      <p:ext uri="{BB962C8B-B14F-4D97-AF65-F5344CB8AC3E}">
        <p14:creationId xmlns:p14="http://schemas.microsoft.com/office/powerpoint/2010/main" val="1565830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b="1" dirty="0">
                <a:solidFill>
                  <a:srgbClr val="0000FF"/>
                </a:solidFill>
                <a:latin typeface="Times New Roman" panose="02020603050405020304" pitchFamily="18" charset="0"/>
                <a:cs typeface="Times New Roman" panose="02020603050405020304" pitchFamily="18" charset="0"/>
              </a:rPr>
              <a:t>Schedule the DSVs to make up the intrinsic </a:t>
            </a:r>
            <a:r>
              <a:rPr lang="en-US" altLang="zh-CN" b="1" dirty="0" err="1">
                <a:solidFill>
                  <a:srgbClr val="0000FF"/>
                </a:solidFill>
                <a:latin typeface="Times New Roman" panose="02020603050405020304" pitchFamily="18" charset="0"/>
                <a:cs typeface="Times New Roman" panose="02020603050405020304" pitchFamily="18" charset="0"/>
              </a:rPr>
              <a:t>spatio</a:t>
            </a:r>
            <a:r>
              <a:rPr lang="en-US" altLang="zh-CN" b="1" dirty="0">
                <a:solidFill>
                  <a:srgbClr val="0000FF"/>
                </a:solidFill>
                <a:latin typeface="Times New Roman" panose="02020603050405020304" pitchFamily="18" charset="0"/>
                <a:cs typeface="Times New Roman" panose="02020603050405020304" pitchFamily="18" charset="0"/>
              </a:rPr>
              <a:t>-temporal distribution bias of FHVs. </a:t>
            </a:r>
            <a:endParaRPr lang="en-US" dirty="0"/>
          </a:p>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30</a:t>
            </a:fld>
            <a:endParaRPr lang="zh-CN" altLang="en-US"/>
          </a:p>
        </p:txBody>
      </p:sp>
    </p:spTree>
    <p:extLst>
      <p:ext uri="{BB962C8B-B14F-4D97-AF65-F5344CB8AC3E}">
        <p14:creationId xmlns:p14="http://schemas.microsoft.com/office/powerpoint/2010/main" val="17179061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N"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32</a:t>
            </a:fld>
            <a:endParaRPr lang="zh-CN" altLang="en-US"/>
          </a:p>
        </p:txBody>
      </p:sp>
    </p:spTree>
    <p:extLst>
      <p:ext uri="{BB962C8B-B14F-4D97-AF65-F5344CB8AC3E}">
        <p14:creationId xmlns:p14="http://schemas.microsoft.com/office/powerpoint/2010/main" val="1530059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0FA4D419-B7D2-478A-AA9D-55C0DD5F373F}" type="slidenum">
              <a:rPr lang="zh-CN" altLang="en-US" smtClean="0"/>
              <a:t>34</a:t>
            </a:fld>
            <a:endParaRPr lang="zh-CN" altLang="en-US"/>
          </a:p>
        </p:txBody>
      </p:sp>
    </p:spTree>
    <p:extLst>
      <p:ext uri="{BB962C8B-B14F-4D97-AF65-F5344CB8AC3E}">
        <p14:creationId xmlns:p14="http://schemas.microsoft.com/office/powerpoint/2010/main" val="3407761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ltLang="zh-CN" sz="1200" kern="1200" dirty="0">
                <a:solidFill>
                  <a:schemeClr val="tx1"/>
                </a:solidFill>
                <a:effectLst/>
                <a:latin typeface="+mn-lt"/>
                <a:ea typeface="+mn-ea"/>
                <a:cs typeface="+mn-cs"/>
              </a:rPr>
              <a:t>We compare our long-term solution approach with three baseline methods. The first baseline method is a differential</a:t>
            </a:r>
          </a:p>
          <a:p>
            <a:r>
              <a:rPr lang="en" altLang="zh-CN" sz="1200" kern="1200" dirty="0">
                <a:solidFill>
                  <a:schemeClr val="tx1"/>
                </a:solidFill>
                <a:effectLst/>
                <a:latin typeface="+mn-lt"/>
                <a:ea typeface="+mn-ea"/>
                <a:cs typeface="+mn-cs"/>
              </a:rPr>
              <a:t>fixed number (DFN) policy, where each region owns a different number of DSVs which is a fixed value over the whole planning</a:t>
            </a:r>
          </a:p>
          <a:p>
            <a:r>
              <a:rPr lang="en" altLang="zh-CN" sz="1200" kern="1200" dirty="0">
                <a:solidFill>
                  <a:schemeClr val="tx1"/>
                </a:solidFill>
                <a:effectLst/>
                <a:latin typeface="+mn-lt"/>
                <a:ea typeface="+mn-ea"/>
                <a:cs typeface="+mn-cs"/>
              </a:rPr>
              <a:t>horizon. The second baseline method is called minimum viable product (MVP), which is the same as our long-term</a:t>
            </a:r>
          </a:p>
          <a:p>
            <a:r>
              <a:rPr lang="en" altLang="zh-CN" sz="1200" kern="1200" dirty="0">
                <a:solidFill>
                  <a:schemeClr val="tx1"/>
                </a:solidFill>
                <a:effectLst/>
                <a:latin typeface="+mn-lt"/>
                <a:ea typeface="+mn-ea"/>
                <a:cs typeface="+mn-cs"/>
              </a:rPr>
              <a:t>solution approach except that only the expectations of demands are incorporated for decision making in every time slot. The</a:t>
            </a:r>
          </a:p>
          <a:p>
            <a:r>
              <a:rPr lang="en" altLang="zh-CN" sz="1200" kern="1200" dirty="0">
                <a:solidFill>
                  <a:schemeClr val="tx1"/>
                </a:solidFill>
                <a:effectLst/>
                <a:latin typeface="+mn-lt"/>
                <a:ea typeface="+mn-ea"/>
                <a:cs typeface="+mn-cs"/>
              </a:rPr>
              <a:t>third benchmark is the myopic solution of this paper, where  the platform only minimizes the cost in the current time slot.</a:t>
            </a:r>
          </a:p>
          <a:p>
            <a:endParaRPr lang="en" altLang="zh-CN" sz="1200" kern="1200" dirty="0">
              <a:solidFill>
                <a:schemeClr val="tx1"/>
              </a:solidFill>
              <a:effectLst/>
              <a:latin typeface="+mn-lt"/>
              <a:ea typeface="+mn-ea"/>
              <a:cs typeface="+mn-cs"/>
            </a:endParaRPr>
          </a:p>
          <a:p>
            <a:r>
              <a:rPr lang="en" altLang="zh-CN" sz="1200" kern="1200" dirty="0">
                <a:solidFill>
                  <a:schemeClr val="tx1"/>
                </a:solidFill>
                <a:effectLst/>
                <a:latin typeface="+mn-lt"/>
                <a:ea typeface="+mn-ea"/>
                <a:cs typeface="+mn-cs"/>
              </a:rPr>
              <a:t>The detailed values for the parameters are presented in Table I.</a:t>
            </a:r>
          </a:p>
          <a:p>
            <a:endParaRPr lang="en" altLang="zh-CN" sz="1200" kern="1200" dirty="0">
              <a:solidFill>
                <a:schemeClr val="tx1"/>
              </a:solidFill>
              <a:effectLst/>
              <a:latin typeface="+mn-lt"/>
              <a:ea typeface="+mn-ea"/>
              <a:cs typeface="+mn-cs"/>
            </a:endParaRPr>
          </a:p>
          <a:p>
            <a:endParaRPr lang="en" altLang="zh-CN"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495D52F-0190-4716-8D04-01F73A2F038C}" type="slidenum">
              <a:rPr lang="en-US" smtClean="0"/>
              <a:pPr/>
              <a:t>36</a:t>
            </a:fld>
            <a:endParaRPr lang="en-US"/>
          </a:p>
        </p:txBody>
      </p:sp>
    </p:spTree>
    <p:extLst>
      <p:ext uri="{BB962C8B-B14F-4D97-AF65-F5344CB8AC3E}">
        <p14:creationId xmlns:p14="http://schemas.microsoft.com/office/powerpoint/2010/main" val="851910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a:solidFill>
                  <a:schemeClr val="tx1"/>
                </a:solidFill>
                <a:effectLst/>
                <a:latin typeface="+mn-lt"/>
                <a:ea typeface="+mn-ea"/>
                <a:cs typeface="+mn-cs"/>
              </a:rPr>
              <a:t>现代化的综合交通运输体系</a:t>
            </a:r>
            <a:endParaRPr kumimoji="1" lang="zh-CN" altLang="en-US"/>
          </a:p>
        </p:txBody>
      </p:sp>
      <p:sp>
        <p:nvSpPr>
          <p:cNvPr id="4" name="灯片编号占位符 3"/>
          <p:cNvSpPr>
            <a:spLocks noGrp="1"/>
          </p:cNvSpPr>
          <p:nvPr>
            <p:ph type="sldNum" sz="quarter" idx="5"/>
          </p:nvPr>
        </p:nvSpPr>
        <p:spPr/>
        <p:txBody>
          <a:bodyPr/>
          <a:lstStyle/>
          <a:p>
            <a:fld id="{7580FCF6-89C2-48C4-A3CB-0E5C0749111D}" type="slidenum">
              <a:rPr lang="zh-CN" altLang="en-US" smtClean="0"/>
              <a:t>3</a:t>
            </a:fld>
            <a:endParaRPr lang="zh-CN" altLang="en-US"/>
          </a:p>
        </p:txBody>
      </p:sp>
    </p:spTree>
    <p:extLst>
      <p:ext uri="{BB962C8B-B14F-4D97-AF65-F5344CB8AC3E}">
        <p14:creationId xmlns:p14="http://schemas.microsoft.com/office/powerpoint/2010/main" val="26632650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 altLang="zh-CN" sz="1200" kern="1200" dirty="0">
                <a:solidFill>
                  <a:schemeClr val="tx1"/>
                </a:solidFill>
                <a:effectLst/>
                <a:latin typeface="+mn-lt"/>
                <a:ea typeface="+mn-ea"/>
                <a:cs typeface="+mn-cs"/>
              </a:rPr>
              <a:t>show that the gaps between the long-term approach and others increase with</a:t>
            </a:r>
          </a:p>
          <a:p>
            <a:r>
              <a:rPr lang="en" altLang="zh-CN" sz="1200" kern="1200" dirty="0">
                <a:solidFill>
                  <a:schemeClr val="tx1"/>
                </a:solidFill>
                <a:effectLst/>
                <a:latin typeface="+mn-lt"/>
                <a:ea typeface="+mn-ea"/>
                <a:cs typeface="+mn-cs"/>
              </a:rPr>
              <a:t>both the number of time slots and divided regions, which shows the power of adopting the former in real-world VUS</a:t>
            </a:r>
          </a:p>
          <a:p>
            <a:r>
              <a:rPr lang="en" altLang="zh-CN" sz="1200" kern="1200" dirty="0">
                <a:solidFill>
                  <a:schemeClr val="tx1"/>
                </a:solidFill>
                <a:effectLst/>
                <a:latin typeface="+mn-lt"/>
                <a:ea typeface="+mn-ea"/>
                <a:cs typeface="+mn-cs"/>
              </a:rPr>
              <a:t>systems where the platform makes frequent decisions for fine-grained </a:t>
            </a:r>
            <a:r>
              <a:rPr lang="en" altLang="zh-CN" sz="1200" kern="1200" dirty="0" err="1">
                <a:solidFill>
                  <a:schemeClr val="tx1"/>
                </a:solidFill>
                <a:effectLst/>
                <a:latin typeface="+mn-lt"/>
                <a:ea typeface="+mn-ea"/>
                <a:cs typeface="+mn-cs"/>
              </a:rPr>
              <a:t>spatio</a:t>
            </a:r>
            <a:r>
              <a:rPr lang="en" altLang="zh-CN" sz="1200" kern="1200" dirty="0">
                <a:solidFill>
                  <a:schemeClr val="tx1"/>
                </a:solidFill>
                <a:effectLst/>
                <a:latin typeface="+mn-lt"/>
                <a:ea typeface="+mn-ea"/>
                <a:cs typeface="+mn-cs"/>
              </a:rPr>
              <a:t>-temporal sensing coverage.</a:t>
            </a:r>
            <a:r>
              <a:rPr kumimoji="1" lang="en-US" altLang="zh-CN" sz="1200" kern="1200" dirty="0">
                <a:solidFill>
                  <a:schemeClr val="tx1"/>
                </a:solidFill>
                <a:effectLst/>
                <a:latin typeface="+mn-lt"/>
                <a:ea typeface="+mn-ea"/>
                <a:cs typeface="+mn-cs"/>
              </a:rPr>
              <a:t> </a:t>
            </a:r>
            <a:endParaRPr lang="e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EE078DD1-CD06-804B-9E8E-1143EAA173FF}" type="slidenum">
              <a:rPr kumimoji="1" lang="zh-CN" altLang="en-US" smtClean="0"/>
              <a:t>37</a:t>
            </a:fld>
            <a:endParaRPr kumimoji="1" lang="zh-CN" altLang="en-US"/>
          </a:p>
        </p:txBody>
      </p:sp>
    </p:spTree>
    <p:extLst>
      <p:ext uri="{BB962C8B-B14F-4D97-AF65-F5344CB8AC3E}">
        <p14:creationId xmlns:p14="http://schemas.microsoft.com/office/powerpoint/2010/main" val="1452643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 altLang="zh-CN" sz="1200" kern="1200" dirty="0">
                <a:solidFill>
                  <a:schemeClr val="tx1"/>
                </a:solidFill>
                <a:effectLst/>
                <a:latin typeface="+mn-lt"/>
                <a:ea typeface="+mn-ea"/>
                <a:cs typeface="+mn-cs"/>
              </a:rPr>
              <a:t>Figure 5 shows that</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platform’s cost increases with respect to !it, which indicates</a:t>
            </a:r>
          </a:p>
          <a:p>
            <a:r>
              <a:rPr lang="en" altLang="zh-CN" sz="1200" kern="1200" dirty="0">
                <a:solidFill>
                  <a:schemeClr val="tx1"/>
                </a:solidFill>
                <a:effectLst/>
                <a:latin typeface="+mn-lt"/>
                <a:ea typeface="+mn-ea"/>
                <a:cs typeface="+mn-cs"/>
              </a:rPr>
              <a:t>that it is more costly for the platform to serve more sensing</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demands under a fixed </a:t>
            </a:r>
            <a:r>
              <a:rPr lang="en" altLang="zh-CN" sz="1200" kern="1200" dirty="0" err="1">
                <a:solidFill>
                  <a:schemeClr val="tx1"/>
                </a:solidFill>
                <a:effectLst/>
                <a:latin typeface="+mn-lt"/>
                <a:ea typeface="+mn-ea"/>
                <a:cs typeface="+mn-cs"/>
              </a:rPr>
              <a:t>spatio</a:t>
            </a:r>
            <a:r>
              <a:rPr lang="en" altLang="zh-CN" sz="1200" kern="1200" dirty="0">
                <a:solidFill>
                  <a:schemeClr val="tx1"/>
                </a:solidFill>
                <a:effectLst/>
                <a:latin typeface="+mn-lt"/>
                <a:ea typeface="+mn-ea"/>
                <a:cs typeface="+mn-cs"/>
              </a:rPr>
              <a:t>-temporal coverage granularity</a:t>
            </a:r>
            <a:r>
              <a:rPr lang="zh-CN" altLang="en-US" sz="1200" kern="1200" dirty="0">
                <a:solidFill>
                  <a:schemeClr val="tx1"/>
                </a:solidFill>
                <a:effectLst/>
                <a:latin typeface="+mn-lt"/>
                <a:ea typeface="+mn-ea"/>
                <a:cs typeface="+mn-cs"/>
              </a:rPr>
              <a:t>。</a:t>
            </a:r>
            <a:endParaRPr lang="e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EE078DD1-CD06-804B-9E8E-1143EAA173FF}" type="slidenum">
              <a:rPr kumimoji="1" lang="zh-CN" altLang="en-US" smtClean="0"/>
              <a:t>38</a:t>
            </a:fld>
            <a:endParaRPr kumimoji="1" lang="zh-CN" altLang="en-US"/>
          </a:p>
        </p:txBody>
      </p:sp>
    </p:spTree>
    <p:extLst>
      <p:ext uri="{BB962C8B-B14F-4D97-AF65-F5344CB8AC3E}">
        <p14:creationId xmlns:p14="http://schemas.microsoft.com/office/powerpoint/2010/main" val="3104090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 altLang="zh-CN" sz="1200" kern="1200" dirty="0">
                <a:solidFill>
                  <a:schemeClr val="tx1"/>
                </a:solidFill>
                <a:effectLst/>
                <a:latin typeface="+mn-lt"/>
                <a:ea typeface="+mn-ea"/>
                <a:cs typeface="+mn-cs"/>
              </a:rPr>
              <a:t>For the purpose of illustrating why our long-term approach performs better than the myopic and MVP solutions, we further</a:t>
            </a:r>
          </a:p>
          <a:p>
            <a:r>
              <a:rPr lang="en" altLang="zh-CN" sz="1200" kern="1200" dirty="0">
                <a:solidFill>
                  <a:schemeClr val="tx1"/>
                </a:solidFill>
                <a:effectLst/>
                <a:latin typeface="+mn-lt"/>
                <a:ea typeface="+mn-ea"/>
                <a:cs typeface="+mn-cs"/>
              </a:rPr>
              <a:t>decompose the overall cost into the sensing cost, repositioning cost, and unserved demand penalty.</a:t>
            </a:r>
          </a:p>
          <a:p>
            <a:r>
              <a:rPr lang="en" altLang="zh-CN" sz="1200" kern="1200" dirty="0">
                <a:solidFill>
                  <a:schemeClr val="tx1"/>
                </a:solidFill>
                <a:effectLst/>
                <a:latin typeface="+mn-lt"/>
                <a:ea typeface="+mn-ea"/>
                <a:cs typeface="+mn-cs"/>
              </a:rPr>
              <a:t>Figure 6 shows that although both the myopic</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and long-term approaches could serve most of the sensing</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demands, the later has far less repositioning cost than the</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former, which suggests that the long-term decisions which take</a:t>
            </a:r>
            <a:r>
              <a:rPr lang="zh-CN" altLang="en-US" sz="1200" kern="1200" dirty="0">
                <a:solidFill>
                  <a:schemeClr val="tx1"/>
                </a:solidFill>
                <a:effectLst/>
                <a:latin typeface="+mn-lt"/>
                <a:ea typeface="+mn-ea"/>
                <a:cs typeface="+mn-cs"/>
              </a:rPr>
              <a:t> </a:t>
            </a:r>
            <a:r>
              <a:rPr lang="en" altLang="zh-CN" sz="1200" kern="1200" dirty="0">
                <a:solidFill>
                  <a:schemeClr val="tx1"/>
                </a:solidFill>
                <a:effectLst/>
                <a:latin typeface="+mn-lt"/>
                <a:ea typeface="+mn-ea"/>
                <a:cs typeface="+mn-cs"/>
              </a:rPr>
              <a:t>a farsighted view are more favorable than the myopic ones</a:t>
            </a:r>
            <a:r>
              <a:rPr lang="en-US" altLang="zh-CN" sz="1200" kern="1200" dirty="0">
                <a:solidFill>
                  <a:schemeClr val="tx1"/>
                </a:solidFill>
                <a:effectLst/>
                <a:latin typeface="+mn-lt"/>
                <a:ea typeface="+mn-ea"/>
                <a:cs typeface="+mn-cs"/>
              </a:rPr>
              <a:t>.</a:t>
            </a:r>
            <a:endParaRPr lang="e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EE078DD1-CD06-804B-9E8E-1143EAA173FF}" type="slidenum">
              <a:rPr kumimoji="1" lang="zh-CN" altLang="en-US" smtClean="0"/>
              <a:t>39</a:t>
            </a:fld>
            <a:endParaRPr kumimoji="1" lang="zh-CN" altLang="en-US"/>
          </a:p>
        </p:txBody>
      </p:sp>
    </p:spTree>
    <p:extLst>
      <p:ext uri="{BB962C8B-B14F-4D97-AF65-F5344CB8AC3E}">
        <p14:creationId xmlns:p14="http://schemas.microsoft.com/office/powerpoint/2010/main" val="33081245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 altLang="zh-CN" sz="1200" kern="1200" dirty="0">
                <a:solidFill>
                  <a:schemeClr val="tx1"/>
                </a:solidFill>
                <a:effectLst/>
                <a:latin typeface="+mn-lt"/>
                <a:ea typeface="+mn-ea"/>
                <a:cs typeface="+mn-cs"/>
              </a:rPr>
              <a:t>Figure 7 shows that MVP performs worse than the long-term approach primarily because it executes less sensing tasks due to the lack of demand information.</a:t>
            </a:r>
          </a:p>
          <a:p>
            <a:endParaRPr kumimoji="1" lang="zh-CN" altLang="en-US" dirty="0"/>
          </a:p>
        </p:txBody>
      </p:sp>
      <p:sp>
        <p:nvSpPr>
          <p:cNvPr id="4" name="灯片编号占位符 3"/>
          <p:cNvSpPr>
            <a:spLocks noGrp="1"/>
          </p:cNvSpPr>
          <p:nvPr>
            <p:ph type="sldNum" sz="quarter" idx="5"/>
          </p:nvPr>
        </p:nvSpPr>
        <p:spPr/>
        <p:txBody>
          <a:bodyPr/>
          <a:lstStyle/>
          <a:p>
            <a:fld id="{EE078DD1-CD06-804B-9E8E-1143EAA173FF}" type="slidenum">
              <a:rPr kumimoji="1" lang="zh-CN" altLang="en-US" smtClean="0"/>
              <a:t>40</a:t>
            </a:fld>
            <a:endParaRPr kumimoji="1" lang="zh-CN" altLang="en-US"/>
          </a:p>
        </p:txBody>
      </p:sp>
    </p:spTree>
    <p:extLst>
      <p:ext uri="{BB962C8B-B14F-4D97-AF65-F5344CB8AC3E}">
        <p14:creationId xmlns:p14="http://schemas.microsoft.com/office/powerpoint/2010/main" val="15087423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 altLang="zh-CN" sz="1200" kern="1200" dirty="0">
                <a:solidFill>
                  <a:schemeClr val="tx1"/>
                </a:solidFill>
                <a:effectLst/>
                <a:latin typeface="+mn-lt"/>
                <a:ea typeface="+mn-ea"/>
                <a:cs typeface="+mn-cs"/>
              </a:rPr>
              <a:t>We visualize the heat maps of the unserved demand penalty generated by our experiments under setting V, where we divide Shenzhen into 24 regions and set the length of each time slot as 10 </a:t>
            </a:r>
            <a:r>
              <a:rPr lang="en" altLang="zh-CN" sz="1200" kern="1200" dirty="0" err="1">
                <a:solidFill>
                  <a:schemeClr val="tx1"/>
                </a:solidFill>
                <a:effectLst/>
                <a:latin typeface="+mn-lt"/>
                <a:ea typeface="+mn-ea"/>
                <a:cs typeface="+mn-cs"/>
              </a:rPr>
              <a:t>minutes.We</a:t>
            </a:r>
            <a:r>
              <a:rPr lang="en" altLang="zh-CN" sz="1200" kern="1200" dirty="0">
                <a:solidFill>
                  <a:schemeClr val="tx1"/>
                </a:solidFill>
                <a:effectLst/>
                <a:latin typeface="+mn-lt"/>
                <a:ea typeface="+mn-ea"/>
                <a:cs typeface="+mn-cs"/>
              </a:rPr>
              <a:t> use a darker color to represent a higher penalty, and show the results of four representative time slots. From these figures, we can easily observe that our long-term approach offers a much more satisfactory spatiotemporal sensing coverage than DFN and MVP.</a:t>
            </a:r>
          </a:p>
          <a:p>
            <a:endParaRPr lang="e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EE078DD1-CD06-804B-9E8E-1143EAA173FF}" type="slidenum">
              <a:rPr kumimoji="1" lang="zh-CN" altLang="en-US" smtClean="0"/>
              <a:t>41</a:t>
            </a:fld>
            <a:endParaRPr kumimoji="1" lang="zh-CN" altLang="en-US"/>
          </a:p>
        </p:txBody>
      </p:sp>
    </p:spTree>
    <p:extLst>
      <p:ext uri="{BB962C8B-B14F-4D97-AF65-F5344CB8AC3E}">
        <p14:creationId xmlns:p14="http://schemas.microsoft.com/office/powerpoint/2010/main" val="1937499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N"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42</a:t>
            </a:fld>
            <a:endParaRPr lang="zh-CN" altLang="en-US"/>
          </a:p>
        </p:txBody>
      </p:sp>
    </p:spTree>
    <p:extLst>
      <p:ext uri="{BB962C8B-B14F-4D97-AF65-F5344CB8AC3E}">
        <p14:creationId xmlns:p14="http://schemas.microsoft.com/office/powerpoint/2010/main" val="14765089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43</a:t>
            </a:fld>
            <a:endParaRPr lang="zh-CN" altLang="en-US"/>
          </a:p>
        </p:txBody>
      </p:sp>
    </p:spTree>
    <p:extLst>
      <p:ext uri="{BB962C8B-B14F-4D97-AF65-F5344CB8AC3E}">
        <p14:creationId xmlns:p14="http://schemas.microsoft.com/office/powerpoint/2010/main" val="36607067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44</a:t>
            </a:fld>
            <a:endParaRPr lang="zh-CN" altLang="en-US"/>
          </a:p>
        </p:txBody>
      </p:sp>
    </p:spTree>
    <p:extLst>
      <p:ext uri="{BB962C8B-B14F-4D97-AF65-F5344CB8AC3E}">
        <p14:creationId xmlns:p14="http://schemas.microsoft.com/office/powerpoint/2010/main" val="1094166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580FCF6-89C2-48C4-A3CB-0E5C0749111D}" type="slidenum">
              <a:rPr lang="zh-CN" altLang="en-US" smtClean="0"/>
              <a:t>4</a:t>
            </a:fld>
            <a:endParaRPr lang="zh-CN" altLang="en-US"/>
          </a:p>
        </p:txBody>
      </p:sp>
    </p:spTree>
    <p:extLst>
      <p:ext uri="{BB962C8B-B14F-4D97-AF65-F5344CB8AC3E}">
        <p14:creationId xmlns:p14="http://schemas.microsoft.com/office/powerpoint/2010/main" val="3889936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5</a:t>
            </a:fld>
            <a:endParaRPr lang="zh-CN" altLang="en-US"/>
          </a:p>
        </p:txBody>
      </p:sp>
    </p:spTree>
    <p:extLst>
      <p:ext uri="{BB962C8B-B14F-4D97-AF65-F5344CB8AC3E}">
        <p14:creationId xmlns:p14="http://schemas.microsoft.com/office/powerpoint/2010/main" val="348378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practice, enabling smart transportation requires the </a:t>
            </a:r>
            <a:r>
              <a:rPr lang="en-US" dirty="0" err="1"/>
              <a:t>seemless</a:t>
            </a:r>
            <a:r>
              <a:rPr lang="en-US" dirty="0"/>
              <a:t> integration of intelligent sensing, data processing, and control technologies. </a:t>
            </a:r>
          </a:p>
          <a:p>
            <a:endParaRPr lang="en-US" dirty="0"/>
          </a:p>
          <a:p>
            <a:r>
              <a:rPr lang="en-US" dirty="0"/>
              <a:t>Sensing the urban environment and collecting multi-modal sensory data (e.g., phone sensor data, …) is apparently the first step. </a:t>
            </a:r>
          </a:p>
          <a:p>
            <a:endParaRPr lang="en-US" dirty="0"/>
          </a:p>
          <a:p>
            <a:r>
              <a:rPr lang="en-US" dirty="0"/>
              <a:t>Leveraging the collected large-scale urban data as well as data mining and machine learning techniques, we could then discover inherent transportation patterns  including crowd flow direction, preferred transportation modes, and even predict future traffic conditions. </a:t>
            </a:r>
          </a:p>
          <a:p>
            <a:endParaRPr lang="en-US" dirty="0"/>
          </a:p>
          <a:p>
            <a:r>
              <a:rPr lang="en-US" dirty="0"/>
              <a:t>Next, based on the discovered knowledge, we could then control transportation processes by vehicle routing, traffic light control, and so on to eventually improve the current transportation status.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6</a:t>
            </a:fld>
            <a:endParaRPr lang="zh-CN" altLang="en-US"/>
          </a:p>
        </p:txBody>
      </p:sp>
    </p:spTree>
    <p:extLst>
      <p:ext uri="{BB962C8B-B14F-4D97-AF65-F5344CB8AC3E}">
        <p14:creationId xmlns:p14="http://schemas.microsoft.com/office/powerpoint/2010/main" val="3141933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车辆共享系统的联合订单分配与车辆调度问题</a:t>
            </a:r>
            <a:endParaRPr lang="en-US" dirty="0"/>
          </a:p>
          <a:p>
            <a:endParaRPr lang="en-US" dirty="0"/>
          </a:p>
          <a:p>
            <a:endParaRPr lang="en-US" dirty="0"/>
          </a:p>
          <a:p>
            <a:r>
              <a:rPr lang="en-US" dirty="0" err="1"/>
              <a:t>分布式大规模电出租系统管理算法设计</a:t>
            </a:r>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7</a:t>
            </a:fld>
            <a:endParaRPr lang="zh-CN" altLang="en-US"/>
          </a:p>
        </p:txBody>
      </p:sp>
    </p:spTree>
    <p:extLst>
      <p:ext uri="{BB962C8B-B14F-4D97-AF65-F5344CB8AC3E}">
        <p14:creationId xmlns:p14="http://schemas.microsoft.com/office/powerpoint/2010/main" val="246925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车辆共享系统的联合订单分配与车辆调度问题</a:t>
            </a:r>
            <a:endParaRPr lang="en-US" dirty="0"/>
          </a:p>
          <a:p>
            <a:endParaRPr lang="en-US" dirty="0"/>
          </a:p>
          <a:p>
            <a:endParaRPr lang="en-US" dirty="0"/>
          </a:p>
          <a:p>
            <a:r>
              <a:rPr lang="en-US" dirty="0" err="1"/>
              <a:t>分布式大规模电出租系统管理算法设计</a:t>
            </a:r>
            <a:endParaRPr lang="en-US" dirty="0"/>
          </a:p>
        </p:txBody>
      </p:sp>
      <p:sp>
        <p:nvSpPr>
          <p:cNvPr id="4" name="Slide Number Placeholder 3"/>
          <p:cNvSpPr>
            <a:spLocks noGrp="1"/>
          </p:cNvSpPr>
          <p:nvPr>
            <p:ph type="sldNum" sz="quarter" idx="5"/>
          </p:nvPr>
        </p:nvSpPr>
        <p:spPr/>
        <p:txBody>
          <a:bodyPr/>
          <a:lstStyle/>
          <a:p>
            <a:fld id="{0FA4D419-B7D2-478A-AA9D-55C0DD5F373F}" type="slidenum">
              <a:rPr lang="zh-CN" altLang="en-US" smtClean="0"/>
              <a:t>8</a:t>
            </a:fld>
            <a:endParaRPr lang="zh-CN" altLang="en-US"/>
          </a:p>
        </p:txBody>
      </p:sp>
    </p:spTree>
    <p:extLst>
      <p:ext uri="{BB962C8B-B14F-4D97-AF65-F5344CB8AC3E}">
        <p14:creationId xmlns:p14="http://schemas.microsoft.com/office/powerpoint/2010/main" val="914358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1" kern="1200" dirty="0">
                <a:solidFill>
                  <a:schemeClr val="tx1"/>
                </a:solidFill>
                <a:effectLst/>
                <a:latin typeface="+mn-lt"/>
                <a:ea typeface="+mn-ea"/>
                <a:cs typeface="+mn-cs"/>
              </a:rPr>
              <a:t>The FVCS-POMDP is a decentralized partially observable Markov decision process defined by following components.</a:t>
            </a:r>
            <a:r>
              <a:rPr lang="en-US" altLang="zh-CN" b="0" dirty="0"/>
              <a:t> </a:t>
            </a:r>
          </a:p>
          <a:p>
            <a:r>
              <a:rPr lang="en-US" altLang="zh-CN" b="0" dirty="0"/>
              <a:t>Agent: We have a set of N agents.</a:t>
            </a:r>
          </a:p>
          <a:p>
            <a:r>
              <a:rPr lang="en-US" altLang="zh-CN" b="0" dirty="0"/>
              <a:t>State: The</a:t>
            </a:r>
            <a:r>
              <a:rPr lang="en-US" altLang="zh-CN" b="0" baseline="0" dirty="0"/>
              <a:t> whole city road </a:t>
            </a:r>
            <a:r>
              <a:rPr lang="en-US" altLang="zh-CN" b="0" baseline="0" dirty="0" err="1"/>
              <a:t>networks’state</a:t>
            </a:r>
            <a:r>
              <a:rPr lang="en-US" altLang="zh-CN" b="0" baseline="0" dirty="0"/>
              <a:t> at time slot t is represented by $</a:t>
            </a:r>
            <a:r>
              <a:rPr lang="en-US" altLang="zh-CN" b="0" baseline="0" dirty="0" err="1"/>
              <a:t>s_t</a:t>
            </a:r>
            <a:r>
              <a:rPr lang="en-US" altLang="zh-CN" b="0" baseline="0" dirty="0"/>
              <a:t>$.</a:t>
            </a:r>
            <a:r>
              <a:rPr lang="en-US" altLang="zh-CN" sz="1200" b="0" i="1" kern="120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a:t>
            </a:r>
            <a:r>
              <a:rPr lang="en-US" altLang="zh-CN" sz="1200" b="0" i="0" kern="1200" dirty="0" err="1">
                <a:solidFill>
                  <a:schemeClr val="tx1"/>
                </a:solidFill>
                <a:effectLst/>
                <a:latin typeface="+mn-lt"/>
                <a:ea typeface="+mn-ea"/>
                <a:cs typeface="+mn-cs"/>
              </a:rPr>
              <a:t>s_t</a:t>
            </a:r>
            <a:r>
              <a:rPr lang="en-US" altLang="zh-CN" sz="1200" b="0" i="0" kern="1200" dirty="0">
                <a:solidFill>
                  <a:schemeClr val="tx1"/>
                </a:solidFill>
                <a:effectLst/>
                <a:latin typeface="+mn-lt"/>
                <a:ea typeface="+mn-ea"/>
                <a:cs typeface="+mn-cs"/>
              </a:rPr>
              <a:t>$ consists of the current time slot t, and the</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features of each road segment.</a:t>
            </a:r>
            <a:r>
              <a:rPr lang="en-US" altLang="zh-CN" sz="1200" b="0" i="1" kern="1200" dirty="0">
                <a:solidFill>
                  <a:schemeClr val="tx1"/>
                </a:solidFill>
                <a:effectLst/>
                <a:latin typeface="+mn-lt"/>
                <a:ea typeface="+mn-ea"/>
                <a:cs typeface="+mn-cs"/>
              </a:rPr>
              <a:t> </a:t>
            </a:r>
            <a:endParaRPr lang="en-US" altLang="zh-CN" b="0" baseline="0" dirty="0"/>
          </a:p>
          <a:p>
            <a:r>
              <a:rPr lang="en-US" altLang="zh-CN" b="0" baseline="0" dirty="0"/>
              <a:t>Observation: The observation of agent </a:t>
            </a:r>
            <a:r>
              <a:rPr lang="en-US" altLang="zh-CN" b="0" baseline="0" dirty="0" err="1"/>
              <a:t>i</a:t>
            </a:r>
            <a:r>
              <a:rPr lang="en-US" altLang="zh-CN" b="0" baseline="0" dirty="0"/>
              <a:t>, $</a:t>
            </a:r>
            <a:r>
              <a:rPr lang="en-US" altLang="zh-CN" b="0" baseline="0" dirty="0" err="1"/>
              <a:t>o^i_t</a:t>
            </a:r>
            <a:r>
              <a:rPr lang="en-US" altLang="zh-CN" b="0" baseline="0" dirty="0"/>
              <a:t>$, </a:t>
            </a:r>
            <a:r>
              <a:rPr lang="en-US" altLang="zh-CN" sz="1200" b="0" i="0" kern="1200" dirty="0">
                <a:solidFill>
                  <a:schemeClr val="tx1"/>
                </a:solidFill>
                <a:effectLst/>
                <a:latin typeface="+mn-lt"/>
                <a:ea typeface="+mn-ea"/>
                <a:cs typeface="+mn-cs"/>
              </a:rPr>
              <a:t>contains the features of its</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current road segment and those that can be reached within</a:t>
            </a:r>
            <a:r>
              <a:rPr lang="en-US" altLang="zh-CN" sz="1200" b="0" i="0" kern="1200" baseline="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m steps of routing actions by agent </a:t>
            </a:r>
            <a:r>
              <a:rPr lang="en-US" altLang="zh-CN" sz="1200" b="0" i="0" kern="1200" dirty="0" err="1">
                <a:solidFill>
                  <a:schemeClr val="tx1"/>
                </a:solidFill>
                <a:effectLst/>
                <a:latin typeface="+mn-lt"/>
                <a:ea typeface="+mn-ea"/>
                <a:cs typeface="+mn-cs"/>
              </a:rPr>
              <a:t>i</a:t>
            </a:r>
            <a:r>
              <a:rPr lang="en-US" altLang="zh-CN" sz="1200" b="0" i="0" kern="1200" dirty="0">
                <a:solidFill>
                  <a:schemeClr val="tx1"/>
                </a:solidFill>
                <a:effectLst/>
                <a:latin typeface="+mn-lt"/>
                <a:ea typeface="+mn-ea"/>
                <a:cs typeface="+mn-cs"/>
              </a:rPr>
              <a:t>.</a:t>
            </a:r>
            <a:r>
              <a:rPr lang="en-US" altLang="zh-CN" b="0" i="0" dirty="0"/>
              <a:t> </a:t>
            </a:r>
            <a:br>
              <a:rPr lang="en-US" altLang="zh-CN" b="0" dirty="0"/>
            </a:br>
            <a:r>
              <a:rPr lang="en-US" altLang="zh-CN" b="0" dirty="0"/>
              <a:t>Action: </a:t>
            </a:r>
            <a:r>
              <a:rPr lang="en-US" altLang="zh-CN" b="0" baseline="0" dirty="0"/>
              <a:t>At each time slot, if agent </a:t>
            </a:r>
            <a:r>
              <a:rPr lang="en-US" altLang="zh-CN" b="0" baseline="0" dirty="0" err="1"/>
              <a:t>i</a:t>
            </a:r>
            <a:r>
              <a:rPr lang="en-US" altLang="zh-CN" b="0" baseline="0" dirty="0"/>
              <a:t> is leaving one intersection, it will take the action $</a:t>
            </a:r>
            <a:r>
              <a:rPr lang="en-US" altLang="zh-CN" b="0" baseline="0" dirty="0" err="1"/>
              <a:t>a_t^i</a:t>
            </a:r>
            <a:r>
              <a:rPr lang="en-US" altLang="zh-CN" b="0" baseline="0" dirty="0"/>
              <a:t>$ to choose which road segment to go at the next time slot.</a:t>
            </a:r>
          </a:p>
          <a:p>
            <a:r>
              <a:rPr lang="en-US" altLang="zh-CN" sz="1200" b="0" i="1" kern="1200" dirty="0">
                <a:solidFill>
                  <a:schemeClr val="tx1"/>
                </a:solidFill>
                <a:effectLst/>
                <a:latin typeface="+mn-lt"/>
                <a:ea typeface="+mn-ea"/>
                <a:cs typeface="+mn-cs"/>
              </a:rPr>
              <a:t>Policy: Given observation $</a:t>
            </a:r>
            <a:r>
              <a:rPr lang="en-US" altLang="zh-CN" sz="1200" b="0" i="1" kern="1200" dirty="0" err="1">
                <a:solidFill>
                  <a:schemeClr val="tx1"/>
                </a:solidFill>
                <a:effectLst/>
                <a:latin typeface="+mn-lt"/>
                <a:ea typeface="+mn-ea"/>
                <a:cs typeface="+mn-cs"/>
              </a:rPr>
              <a:t>o^i_t</a:t>
            </a:r>
            <a:r>
              <a:rPr lang="en-US" altLang="zh-CN" sz="1200" b="0" i="1" kern="1200" dirty="0">
                <a:solidFill>
                  <a:schemeClr val="tx1"/>
                </a:solidFill>
                <a:effectLst/>
                <a:latin typeface="+mn-lt"/>
                <a:ea typeface="+mn-ea"/>
                <a:cs typeface="+mn-cs"/>
              </a:rPr>
              <a:t>$, agent i’s policy $\</a:t>
            </a:r>
            <a:r>
              <a:rPr lang="en-US" altLang="zh-CN" sz="1200" b="0" i="1" kern="1200" dirty="0" err="1">
                <a:solidFill>
                  <a:schemeClr val="tx1"/>
                </a:solidFill>
                <a:effectLst/>
                <a:latin typeface="+mn-lt"/>
                <a:ea typeface="+mn-ea"/>
                <a:cs typeface="+mn-cs"/>
              </a:rPr>
              <a:t>pi_i</a:t>
            </a:r>
            <a:r>
              <a:rPr lang="en-US" altLang="zh-CN" sz="1200" b="0" i="1" kern="1200" dirty="0">
                <a:solidFill>
                  <a:schemeClr val="tx1"/>
                </a:solidFill>
                <a:effectLst/>
                <a:latin typeface="+mn-lt"/>
                <a:ea typeface="+mn-ea"/>
                <a:cs typeface="+mn-cs"/>
              </a:rPr>
              <a:t>$ specifies</a:t>
            </a:r>
            <a:r>
              <a:rPr lang="en-US" altLang="zh-CN" sz="1200" b="0" i="1" kern="1200" baseline="0" dirty="0">
                <a:solidFill>
                  <a:schemeClr val="tx1"/>
                </a:solidFill>
                <a:effectLst/>
                <a:latin typeface="+mn-lt"/>
                <a:ea typeface="+mn-ea"/>
                <a:cs typeface="+mn-cs"/>
              </a:rPr>
              <a:t> </a:t>
            </a:r>
            <a:r>
              <a:rPr lang="en-US" altLang="zh-CN" sz="1200" b="0" i="1" kern="1200" dirty="0">
                <a:solidFill>
                  <a:schemeClr val="tx1"/>
                </a:solidFill>
                <a:effectLst/>
                <a:latin typeface="+mn-lt"/>
                <a:ea typeface="+mn-ea"/>
                <a:cs typeface="+mn-cs"/>
              </a:rPr>
              <a:t>a probability $\</a:t>
            </a:r>
            <a:r>
              <a:rPr lang="en-US" altLang="zh-CN" sz="1200" b="0" i="1" kern="1200" dirty="0" err="1">
                <a:solidFill>
                  <a:schemeClr val="tx1"/>
                </a:solidFill>
                <a:effectLst/>
                <a:latin typeface="+mn-lt"/>
                <a:ea typeface="+mn-ea"/>
                <a:cs typeface="+mn-cs"/>
              </a:rPr>
              <a:t>pi_i</a:t>
            </a:r>
            <a:r>
              <a:rPr lang="en-US" altLang="zh-CN" sz="1200" b="0" i="0" kern="1200" dirty="0">
                <a:solidFill>
                  <a:schemeClr val="tx1"/>
                </a:solidFill>
                <a:effectLst/>
                <a:latin typeface="+mn-lt"/>
                <a:ea typeface="+mn-ea"/>
                <a:cs typeface="+mn-cs"/>
              </a:rPr>
              <a:t>(</a:t>
            </a:r>
            <a:r>
              <a:rPr lang="en-US" altLang="zh-CN" sz="1200" b="0" i="1" kern="1200" dirty="0" err="1">
                <a:solidFill>
                  <a:schemeClr val="tx1"/>
                </a:solidFill>
                <a:effectLst/>
                <a:latin typeface="+mn-lt"/>
                <a:ea typeface="+mn-ea"/>
                <a:cs typeface="+mn-cs"/>
              </a:rPr>
              <a:t>a_i^t|o_i^t</a:t>
            </a:r>
            <a:r>
              <a:rPr lang="en-US" altLang="zh-CN" sz="1200" b="0" i="0" kern="1200" dirty="0">
                <a:solidFill>
                  <a:schemeClr val="tx1"/>
                </a:solidFill>
                <a:effectLst/>
                <a:latin typeface="+mn-lt"/>
                <a:ea typeface="+mn-ea"/>
                <a:cs typeface="+mn-cs"/>
              </a:rPr>
              <a:t>)$</a:t>
            </a:r>
            <a:r>
              <a:rPr lang="en-US" altLang="zh-CN" sz="1200" b="0" i="1" kern="1200" dirty="0">
                <a:solidFill>
                  <a:schemeClr val="tx1"/>
                </a:solidFill>
                <a:effectLst/>
                <a:latin typeface="+mn-lt"/>
                <a:ea typeface="+mn-ea"/>
                <a:cs typeface="+mn-cs"/>
              </a:rPr>
              <a:t>, with which it takes each action</a:t>
            </a:r>
            <a:r>
              <a:rPr lang="en-US" altLang="zh-CN" sz="1200" b="0" i="1" kern="1200" baseline="0" dirty="0">
                <a:solidFill>
                  <a:schemeClr val="tx1"/>
                </a:solidFill>
                <a:effectLst/>
                <a:latin typeface="+mn-lt"/>
                <a:ea typeface="+mn-ea"/>
                <a:cs typeface="+mn-cs"/>
              </a:rPr>
              <a:t> $</a:t>
            </a:r>
            <a:r>
              <a:rPr lang="en-US" altLang="zh-CN" b="0" baseline="0" dirty="0" err="1"/>
              <a:t>a_t^i</a:t>
            </a:r>
            <a:r>
              <a:rPr lang="en-US" altLang="zh-CN" sz="1200" b="0" i="1" kern="1200" baseline="0" dirty="0">
                <a:solidFill>
                  <a:schemeClr val="tx1"/>
                </a:solidFill>
                <a:effectLst/>
                <a:latin typeface="+mn-lt"/>
                <a:ea typeface="+mn-ea"/>
                <a:cs typeface="+mn-cs"/>
              </a:rPr>
              <a:t>$</a:t>
            </a:r>
            <a:r>
              <a:rPr lang="en-US" altLang="zh-CN" sz="1200" b="0" i="1" kern="1200" dirty="0">
                <a:solidFill>
                  <a:schemeClr val="tx1"/>
                </a:solidFill>
                <a:effectLst/>
                <a:latin typeface="+mn-lt"/>
                <a:ea typeface="+mn-ea"/>
                <a:cs typeface="+mn-cs"/>
              </a:rPr>
              <a:t> .</a:t>
            </a:r>
          </a:p>
          <a:p>
            <a:r>
              <a:rPr lang="en-US" altLang="zh-CN" sz="1200" b="0" i="1" kern="1200" dirty="0">
                <a:solidFill>
                  <a:schemeClr val="tx1"/>
                </a:solidFill>
                <a:effectLst/>
                <a:latin typeface="+mn-lt"/>
                <a:ea typeface="+mn-ea"/>
                <a:cs typeface="+mn-cs"/>
              </a:rPr>
              <a:t>Reward: At every time slot t, the platform receives an</a:t>
            </a:r>
            <a:r>
              <a:rPr lang="en-US" altLang="zh-CN" sz="1200" b="0" i="1" kern="1200" baseline="0" dirty="0">
                <a:solidFill>
                  <a:schemeClr val="tx1"/>
                </a:solidFill>
                <a:effectLst/>
                <a:latin typeface="+mn-lt"/>
                <a:ea typeface="+mn-ea"/>
                <a:cs typeface="+mn-cs"/>
              </a:rPr>
              <a:t> </a:t>
            </a:r>
            <a:r>
              <a:rPr lang="en-US" altLang="zh-CN" sz="1200" b="0" i="1" kern="1200" dirty="0">
                <a:solidFill>
                  <a:schemeClr val="tx1"/>
                </a:solidFill>
                <a:effectLst/>
                <a:latin typeface="+mn-lt"/>
                <a:ea typeface="+mn-ea"/>
                <a:cs typeface="+mn-cs"/>
              </a:rPr>
              <a:t>immediate reward $</a:t>
            </a:r>
            <a:r>
              <a:rPr lang="en-US" altLang="zh-CN" sz="1200" b="0" i="1" kern="1200" dirty="0" err="1">
                <a:solidFill>
                  <a:schemeClr val="tx1"/>
                </a:solidFill>
                <a:effectLst/>
                <a:latin typeface="+mn-lt"/>
                <a:ea typeface="+mn-ea"/>
                <a:cs typeface="+mn-cs"/>
              </a:rPr>
              <a:t>R_t</a:t>
            </a:r>
            <a:r>
              <a:rPr lang="en-US" altLang="zh-CN" sz="1200" b="0" i="1" kern="1200" dirty="0">
                <a:solidFill>
                  <a:schemeClr val="tx1"/>
                </a:solidFill>
                <a:effectLst/>
                <a:latin typeface="+mn-lt"/>
                <a:ea typeface="+mn-ea"/>
                <a:cs typeface="+mn-cs"/>
              </a:rPr>
              <a:t> </a:t>
            </a:r>
            <a:r>
              <a:rPr lang="en-US" altLang="zh-CN" sz="1200" b="0" i="0" kern="1200" dirty="0">
                <a:solidFill>
                  <a:schemeClr val="tx1"/>
                </a:solidFill>
                <a:effectLst/>
                <a:latin typeface="+mn-lt"/>
                <a:ea typeface="+mn-ea"/>
                <a:cs typeface="+mn-cs"/>
              </a:rPr>
              <a:t>= </a:t>
            </a:r>
            <a:r>
              <a:rPr lang="en-US" altLang="zh-CN" sz="1200" b="0" i="1" kern="1200" dirty="0" err="1">
                <a:solidFill>
                  <a:schemeClr val="tx1"/>
                </a:solidFill>
                <a:effectLst/>
                <a:latin typeface="+mn-lt"/>
                <a:ea typeface="+mn-ea"/>
                <a:cs typeface="+mn-cs"/>
              </a:rPr>
              <a:t>r_t^o</a:t>
            </a:r>
            <a:r>
              <a:rPr lang="en-US" altLang="zh-CN" sz="1200" b="0" i="0" kern="1200" dirty="0">
                <a:solidFill>
                  <a:schemeClr val="tx1"/>
                </a:solidFill>
                <a:effectLst/>
                <a:latin typeface="+mn-lt"/>
                <a:ea typeface="+mn-ea"/>
                <a:cs typeface="+mn-cs"/>
              </a:rPr>
              <a:t>+</a:t>
            </a:r>
            <a:r>
              <a:rPr lang="en-US" altLang="zh-CN" sz="1200" b="0" i="1" kern="1200" dirty="0">
                <a:solidFill>
                  <a:schemeClr val="tx1"/>
                </a:solidFill>
                <a:effectLst/>
                <a:latin typeface="+mn-lt"/>
                <a:ea typeface="+mn-ea"/>
                <a:cs typeface="+mn-cs"/>
              </a:rPr>
              <a:t>\lambda</a:t>
            </a:r>
            <a:r>
              <a:rPr lang="en-US" altLang="zh-CN" sz="1200" b="0" i="1" kern="1200" baseline="0" dirty="0">
                <a:solidFill>
                  <a:schemeClr val="tx1"/>
                </a:solidFill>
                <a:effectLst/>
                <a:latin typeface="+mn-lt"/>
                <a:ea typeface="+mn-ea"/>
                <a:cs typeface="+mn-cs"/>
              </a:rPr>
              <a:t> </a:t>
            </a:r>
            <a:r>
              <a:rPr lang="en-US" altLang="zh-CN" sz="1200" b="0" i="1" kern="1200" dirty="0" err="1">
                <a:solidFill>
                  <a:schemeClr val="tx1"/>
                </a:solidFill>
                <a:effectLst/>
                <a:latin typeface="+mn-lt"/>
                <a:ea typeface="+mn-ea"/>
                <a:cs typeface="+mn-cs"/>
              </a:rPr>
              <a:t>r_t^s</a:t>
            </a:r>
            <a:r>
              <a:rPr lang="en-US" altLang="zh-CN" sz="1200" b="0" i="1" kern="1200" dirty="0">
                <a:solidFill>
                  <a:schemeClr val="tx1"/>
                </a:solidFill>
                <a:effectLst/>
                <a:latin typeface="+mn-lt"/>
                <a:ea typeface="+mn-ea"/>
                <a:cs typeface="+mn-cs"/>
              </a:rPr>
              <a:t>$, which consists of two parts</a:t>
            </a:r>
            <a:r>
              <a:rPr lang="en-US" altLang="zh-CN" sz="1200" b="0" i="1" kern="1200" baseline="0" dirty="0">
                <a:solidFill>
                  <a:schemeClr val="tx1"/>
                </a:solidFill>
                <a:effectLst/>
                <a:latin typeface="+mn-lt"/>
                <a:ea typeface="+mn-ea"/>
                <a:cs typeface="+mn-cs"/>
              </a:rPr>
              <a:t> </a:t>
            </a:r>
            <a:r>
              <a:rPr lang="en-US" altLang="zh-CN" sz="1200" b="0" i="1" kern="1200" dirty="0">
                <a:solidFill>
                  <a:schemeClr val="tx1"/>
                </a:solidFill>
                <a:effectLst/>
                <a:latin typeface="+mn-lt"/>
                <a:ea typeface="+mn-ea"/>
                <a:cs typeface="+mn-cs"/>
              </a:rPr>
              <a:t>of team rewards that are decided by agents’ joint actions</a:t>
            </a:r>
            <a:r>
              <a:rPr lang="en-US" altLang="zh-CN" sz="1200" b="0" i="1" kern="1200" baseline="0" dirty="0">
                <a:solidFill>
                  <a:schemeClr val="tx1"/>
                </a:solidFill>
                <a:effectLst/>
                <a:latin typeface="+mn-lt"/>
                <a:ea typeface="+mn-ea"/>
                <a:cs typeface="+mn-cs"/>
              </a:rPr>
              <a:t> </a:t>
            </a:r>
            <a:r>
              <a:rPr lang="en-US" altLang="zh-CN" sz="1200" b="0" i="1" kern="1200" dirty="0">
                <a:solidFill>
                  <a:schemeClr val="tx1"/>
                </a:solidFill>
                <a:effectLst/>
                <a:latin typeface="+mn-lt"/>
                <a:ea typeface="+mn-ea"/>
                <a:cs typeface="+mn-cs"/>
              </a:rPr>
              <a:t>and the current state. </a:t>
            </a:r>
            <a:br>
              <a:rPr lang="en-US" altLang="zh-CN" b="0" dirty="0"/>
            </a:br>
            <a:br>
              <a:rPr lang="en-US" altLang="zh-CN" dirty="0"/>
            </a:br>
            <a:endParaRPr lang="zh-CN" altLang="en-US" dirty="0"/>
          </a:p>
        </p:txBody>
      </p:sp>
      <p:sp>
        <p:nvSpPr>
          <p:cNvPr id="4" name="灯片编号占位符 3"/>
          <p:cNvSpPr>
            <a:spLocks noGrp="1"/>
          </p:cNvSpPr>
          <p:nvPr>
            <p:ph type="sldNum" sz="quarter" idx="5"/>
          </p:nvPr>
        </p:nvSpPr>
        <p:spPr/>
        <p:txBody>
          <a:bodyPr/>
          <a:lstStyle/>
          <a:p>
            <a:fld id="{4AFB55C0-5F0C-4193-ABFF-868944A7374F}" type="slidenum">
              <a:rPr lang="zh-CN" altLang="en-US" smtClean="0"/>
              <a:t>11</a:t>
            </a:fld>
            <a:endParaRPr lang="zh-CN" altLang="en-US"/>
          </a:p>
        </p:txBody>
      </p:sp>
    </p:spTree>
    <p:extLst>
      <p:ext uri="{BB962C8B-B14F-4D97-AF65-F5344CB8AC3E}">
        <p14:creationId xmlns:p14="http://schemas.microsoft.com/office/powerpoint/2010/main" val="1644997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3320092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1077050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3993609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3021397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352662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2430224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256097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247274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2076837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1745082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0A1163E-A137-4843-91D4-FA65FB3DED33}" type="datetimeFigureOut">
              <a:rPr lang="zh-CN" altLang="en-US" smtClean="0"/>
              <a:t>2021/8/20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1384436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1163E-A137-4843-91D4-FA65FB3DED33}" type="datetimeFigureOut">
              <a:rPr lang="zh-CN" altLang="en-US" smtClean="0"/>
              <a:t>2021/8/20</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702D1-1167-4612-BF8C-6B16D0213C9E}" type="slidenum">
              <a:rPr lang="zh-CN" altLang="en-US" smtClean="0"/>
              <a:t>‹#›</a:t>
            </a:fld>
            <a:endParaRPr lang="zh-CN" altLang="en-US"/>
          </a:p>
        </p:txBody>
      </p:sp>
    </p:spTree>
    <p:extLst>
      <p:ext uri="{BB962C8B-B14F-4D97-AF65-F5344CB8AC3E}">
        <p14:creationId xmlns:p14="http://schemas.microsoft.com/office/powerpoint/2010/main" val="17056146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 Id="rId9" Type="http://schemas.openxmlformats.org/officeDocument/2006/relationships/image" Target="../media/image115.png"/></Relationships>
</file>

<file path=ppt/slides/_rels/slide12.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19.png"/><Relationship Id="rId7" Type="http://schemas.openxmlformats.org/officeDocument/2006/relationships/image" Target="../media/image12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3.png"/><Relationship Id="rId4" Type="http://schemas.openxmlformats.org/officeDocument/2006/relationships/image" Target="../media/image120.png"/><Relationship Id="rId9" Type="http://schemas.openxmlformats.org/officeDocument/2006/relationships/image" Target="../media/image127.png"/></Relationships>
</file>

<file path=ppt/slides/_rels/slide1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1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22.png"/><Relationship Id="rId7" Type="http://schemas.microsoft.com/office/2007/relationships/hdphoto" Target="../media/hdphoto5.wdp"/><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3.png"/><Relationship Id="rId5" Type="http://schemas.openxmlformats.org/officeDocument/2006/relationships/image" Target="../media/image132.png"/><Relationship Id="rId10" Type="http://schemas.openxmlformats.org/officeDocument/2006/relationships/image" Target="../media/image137.png"/><Relationship Id="rId4" Type="http://schemas.openxmlformats.org/officeDocument/2006/relationships/image" Target="../media/image124.png"/><Relationship Id="rId9" Type="http://schemas.openxmlformats.org/officeDocument/2006/relationships/image" Target="../media/image136.png"/></Relationships>
</file>

<file path=ppt/slides/_rels/slide1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39.png"/><Relationship Id="rId4" Type="http://schemas.openxmlformats.org/officeDocument/2006/relationships/image" Target="../media/image134.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3.png"/><Relationship Id="rId7" Type="http://schemas.microsoft.com/office/2007/relationships/hdphoto" Target="../media/hdphoto2.wdp"/><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9.png"/><Relationship Id="rId5" Type="http://schemas.openxmlformats.org/officeDocument/2006/relationships/image" Target="../media/image5.png"/><Relationship Id="rId10" Type="http://schemas.microsoft.com/office/2007/relationships/hdphoto" Target="../media/hdphoto3.wdp"/><Relationship Id="rId4" Type="http://schemas.openxmlformats.org/officeDocument/2006/relationships/image" Target="../media/image4.png"/><Relationship Id="rId9" Type="http://schemas.openxmlformats.org/officeDocument/2006/relationships/image" Target="../media/image8.png"/><Relationship Id="rId14" Type="http://schemas.microsoft.com/office/2007/relationships/hdphoto" Target="../media/hdphoto4.wdp"/></Relationships>
</file>

<file path=ppt/slides/_rels/slide2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21.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43.png"/></Relationships>
</file>

<file path=ppt/slides/_rels/slide22.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41.png"/></Relationships>
</file>

<file path=ppt/slides/_rels/slide2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45.png"/></Relationships>
</file>

<file path=ppt/slides/_rels/slide24.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48.png"/><Relationship Id="rId7" Type="http://schemas.openxmlformats.org/officeDocument/2006/relationships/image" Target="../media/image152.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51.png"/><Relationship Id="rId5" Type="http://schemas.openxmlformats.org/officeDocument/2006/relationships/image" Target="../media/image147.png"/><Relationship Id="rId4" Type="http://schemas.openxmlformats.org/officeDocument/2006/relationships/image" Target="../media/image146.png"/></Relationships>
</file>

<file path=ppt/slides/_rels/slide25.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50.png"/></Relationships>
</file>

<file path=ppt/slides/_rels/slide26.xml.rels><?xml version="1.0" encoding="UTF-8" standalone="yes"?>
<Relationships xmlns="http://schemas.openxmlformats.org/package/2006/relationships"><Relationship Id="rId3" Type="http://schemas.openxmlformats.org/officeDocument/2006/relationships/image" Target="../media/image152.gif"/><Relationship Id="rId2" Type="http://schemas.openxmlformats.org/officeDocument/2006/relationships/image" Target="../media/image151.gif"/><Relationship Id="rId1" Type="http://schemas.openxmlformats.org/officeDocument/2006/relationships/slideLayout" Target="../slideLayouts/slideLayout1.xml"/><Relationship Id="rId5" Type="http://schemas.openxmlformats.org/officeDocument/2006/relationships/image" Target="../media/image154.gif"/><Relationship Id="rId4" Type="http://schemas.openxmlformats.org/officeDocument/2006/relationships/image" Target="../media/image153.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5.png"/><Relationship Id="rId7" Type="http://schemas.openxmlformats.org/officeDocument/2006/relationships/image" Target="../media/image157.tif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56.tiff"/><Relationship Id="rId5" Type="http://schemas.openxmlformats.org/officeDocument/2006/relationships/image" Target="../media/image96.png"/><Relationship Id="rId10" Type="http://schemas.openxmlformats.org/officeDocument/2006/relationships/image" Target="../media/image160.png"/><Relationship Id="rId4" Type="http://schemas.openxmlformats.org/officeDocument/2006/relationships/image" Target="../media/image95.png"/><Relationship Id="rId9" Type="http://schemas.openxmlformats.org/officeDocument/2006/relationships/image" Target="../media/image159.png"/></Relationships>
</file>

<file path=ppt/slides/_rels/slide29.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tiff"/><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97.tiff"/><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png"/></Relationships>
</file>

<file path=ppt/slides/_rels/slide3.xml.rels><?xml version="1.0" encoding="UTF-8" standalone="yes"?>
<Relationships xmlns="http://schemas.openxmlformats.org/package/2006/relationships"><Relationship Id="rId13" Type="http://schemas.openxmlformats.org/officeDocument/2006/relationships/image" Target="../media/image22.png"/><Relationship Id="rId18" Type="http://schemas.openxmlformats.org/officeDocument/2006/relationships/image" Target="../media/image27.jpeg"/><Relationship Id="rId26" Type="http://schemas.openxmlformats.org/officeDocument/2006/relationships/image" Target="../media/image35.png"/><Relationship Id="rId3" Type="http://schemas.openxmlformats.org/officeDocument/2006/relationships/image" Target="../media/image12.png"/><Relationship Id="rId21" Type="http://schemas.openxmlformats.org/officeDocument/2006/relationships/image" Target="../media/image30.png"/><Relationship Id="rId34" Type="http://schemas.openxmlformats.org/officeDocument/2006/relationships/image" Target="../media/image43.png"/><Relationship Id="rId7" Type="http://schemas.openxmlformats.org/officeDocument/2006/relationships/image" Target="../media/image16.jpeg"/><Relationship Id="rId12" Type="http://schemas.openxmlformats.org/officeDocument/2006/relationships/image" Target="../media/image21.png"/><Relationship Id="rId17" Type="http://schemas.openxmlformats.org/officeDocument/2006/relationships/image" Target="../media/image26.jpeg"/><Relationship Id="rId25" Type="http://schemas.openxmlformats.org/officeDocument/2006/relationships/image" Target="../media/image34.png"/><Relationship Id="rId33" Type="http://schemas.openxmlformats.org/officeDocument/2006/relationships/image" Target="../media/image42.jpeg"/><Relationship Id="rId2" Type="http://schemas.openxmlformats.org/officeDocument/2006/relationships/notesSlide" Target="../notesSlides/notesSlide3.xml"/><Relationship Id="rId16" Type="http://schemas.openxmlformats.org/officeDocument/2006/relationships/image" Target="../media/image25.png"/><Relationship Id="rId20" Type="http://schemas.openxmlformats.org/officeDocument/2006/relationships/image" Target="../media/image29.png"/><Relationship Id="rId29"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15.jpeg"/><Relationship Id="rId11" Type="http://schemas.openxmlformats.org/officeDocument/2006/relationships/image" Target="../media/image20.emf"/><Relationship Id="rId24" Type="http://schemas.openxmlformats.org/officeDocument/2006/relationships/image" Target="../media/image33.jpeg"/><Relationship Id="rId32" Type="http://schemas.openxmlformats.org/officeDocument/2006/relationships/image" Target="../media/image41.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10" Type="http://schemas.openxmlformats.org/officeDocument/2006/relationships/image" Target="../media/image19.jpeg"/><Relationship Id="rId19" Type="http://schemas.openxmlformats.org/officeDocument/2006/relationships/image" Target="../media/image28.jpeg"/><Relationship Id="rId31" Type="http://schemas.openxmlformats.org/officeDocument/2006/relationships/image" Target="../media/image40.png"/><Relationship Id="rId4" Type="http://schemas.openxmlformats.org/officeDocument/2006/relationships/image" Target="../media/image13.jpe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jpeg"/><Relationship Id="rId27" Type="http://schemas.openxmlformats.org/officeDocument/2006/relationships/image" Target="../media/image36.png"/><Relationship Id="rId30" Type="http://schemas.openxmlformats.org/officeDocument/2006/relationships/image" Target="../media/image39.png"/><Relationship Id="rId8"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03.jpg"/></Relationships>
</file>

<file path=ppt/slides/_rels/slide31.xml.rels><?xml version="1.0" encoding="UTF-8" standalone="yes"?>
<Relationships xmlns="http://schemas.openxmlformats.org/package/2006/relationships"><Relationship Id="rId8" Type="http://schemas.openxmlformats.org/officeDocument/2006/relationships/image" Target="../media/image430.png"/><Relationship Id="rId3" Type="http://schemas.openxmlformats.org/officeDocument/2006/relationships/image" Target="../media/image163.png"/><Relationship Id="rId7" Type="http://schemas.openxmlformats.org/officeDocument/2006/relationships/image" Target="../media/image420.png"/><Relationship Id="rId2" Type="http://schemas.openxmlformats.org/officeDocument/2006/relationships/image" Target="../media/image162.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165.png"/><Relationship Id="rId4" Type="http://schemas.openxmlformats.org/officeDocument/2006/relationships/image" Target="../media/image164.png"/><Relationship Id="rId9"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166.png"/><Relationship Id="rId7" Type="http://schemas.openxmlformats.org/officeDocument/2006/relationships/image" Target="../media/image49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xml"/><Relationship Id="rId5" Type="http://schemas.openxmlformats.org/officeDocument/2006/relationships/image" Target="../media/image650.png"/><Relationship Id="rId4" Type="http://schemas.openxmlformats.org/officeDocument/2006/relationships/image" Target="../media/image170.tiff"/></Relationships>
</file>

<file path=ppt/slides/_rels/slide3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20.png"/></Relationships>
</file>

<file path=ppt/slides/_rels/slide35.xml.rels><?xml version="1.0" encoding="UTF-8" standalone="yes"?>
<Relationships xmlns="http://schemas.openxmlformats.org/package/2006/relationships"><Relationship Id="rId8" Type="http://schemas.openxmlformats.org/officeDocument/2006/relationships/image" Target="../media/image581.png"/><Relationship Id="rId3" Type="http://schemas.openxmlformats.org/officeDocument/2006/relationships/image" Target="../media/image172.png"/><Relationship Id="rId7" Type="http://schemas.openxmlformats.org/officeDocument/2006/relationships/image" Target="../media/image175.png"/><Relationship Id="rId2"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174.png"/><Relationship Id="rId5" Type="http://schemas.openxmlformats.org/officeDocument/2006/relationships/image" Target="../media/image580.png"/><Relationship Id="rId4" Type="http://schemas.openxmlformats.org/officeDocument/2006/relationships/image" Target="../media/image173.png"/><Relationship Id="rId9"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78.png"/></Relationships>
</file>

<file path=ppt/slides/_rels/slide3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39.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83.png"/><Relationship Id="rId4" Type="http://schemas.openxmlformats.org/officeDocument/2006/relationships/image" Target="../media/image182.png"/></Relationships>
</file>

<file path=ppt/slides/_rels/slide4.xml.rels><?xml version="1.0" encoding="UTF-8" standalone="yes"?>
<Relationships xmlns="http://schemas.openxmlformats.org/package/2006/relationships"><Relationship Id="rId13" Type="http://schemas.openxmlformats.org/officeDocument/2006/relationships/image" Target="../media/image54.jpeg"/><Relationship Id="rId18" Type="http://schemas.openxmlformats.org/officeDocument/2006/relationships/image" Target="../media/image58.png"/><Relationship Id="rId26" Type="http://schemas.openxmlformats.org/officeDocument/2006/relationships/image" Target="../media/image66.png"/><Relationship Id="rId39" Type="http://schemas.openxmlformats.org/officeDocument/2006/relationships/image" Target="../media/image79.gif"/><Relationship Id="rId21" Type="http://schemas.openxmlformats.org/officeDocument/2006/relationships/image" Target="../media/image61.jpeg"/><Relationship Id="rId34" Type="http://schemas.openxmlformats.org/officeDocument/2006/relationships/image" Target="../media/image74.png"/><Relationship Id="rId42" Type="http://schemas.openxmlformats.org/officeDocument/2006/relationships/image" Target="../media/image82.png"/><Relationship Id="rId47" Type="http://schemas.openxmlformats.org/officeDocument/2006/relationships/image" Target="../media/image87.jpeg"/><Relationship Id="rId7" Type="http://schemas.openxmlformats.org/officeDocument/2006/relationships/image" Target="../media/image48.jpeg"/><Relationship Id="rId2" Type="http://schemas.openxmlformats.org/officeDocument/2006/relationships/notesSlide" Target="../notesSlides/notesSlide4.xml"/><Relationship Id="rId16" Type="http://schemas.openxmlformats.org/officeDocument/2006/relationships/image" Target="../media/image57.png"/><Relationship Id="rId29" Type="http://schemas.openxmlformats.org/officeDocument/2006/relationships/image" Target="../media/image69.png"/><Relationship Id="rId1" Type="http://schemas.openxmlformats.org/officeDocument/2006/relationships/slideLayout" Target="../slideLayouts/slideLayout1.xml"/><Relationship Id="rId6" Type="http://schemas.openxmlformats.org/officeDocument/2006/relationships/image" Target="../media/image47.jpeg"/><Relationship Id="rId11" Type="http://schemas.openxmlformats.org/officeDocument/2006/relationships/image" Target="../media/image52.png"/><Relationship Id="rId24" Type="http://schemas.openxmlformats.org/officeDocument/2006/relationships/image" Target="../media/image64.png"/><Relationship Id="rId32" Type="http://schemas.openxmlformats.org/officeDocument/2006/relationships/image" Target="../media/image72.png"/><Relationship Id="rId37" Type="http://schemas.openxmlformats.org/officeDocument/2006/relationships/image" Target="../media/image77.png"/><Relationship Id="rId40" Type="http://schemas.openxmlformats.org/officeDocument/2006/relationships/image" Target="../media/image80.jpeg"/><Relationship Id="rId45" Type="http://schemas.openxmlformats.org/officeDocument/2006/relationships/image" Target="../media/image85.jpeg"/><Relationship Id="rId5" Type="http://schemas.openxmlformats.org/officeDocument/2006/relationships/image" Target="../media/image46.jpeg"/><Relationship Id="rId15" Type="http://schemas.openxmlformats.org/officeDocument/2006/relationships/image" Target="../media/image56.png"/><Relationship Id="rId23" Type="http://schemas.openxmlformats.org/officeDocument/2006/relationships/image" Target="../media/image63.png"/><Relationship Id="rId28" Type="http://schemas.openxmlformats.org/officeDocument/2006/relationships/image" Target="../media/image68.png"/><Relationship Id="rId36" Type="http://schemas.openxmlformats.org/officeDocument/2006/relationships/image" Target="../media/image76.png"/><Relationship Id="rId10" Type="http://schemas.openxmlformats.org/officeDocument/2006/relationships/image" Target="../media/image51.png"/><Relationship Id="rId19" Type="http://schemas.openxmlformats.org/officeDocument/2006/relationships/image" Target="../media/image59.jpg"/><Relationship Id="rId31" Type="http://schemas.openxmlformats.org/officeDocument/2006/relationships/image" Target="../media/image71.png"/><Relationship Id="rId44" Type="http://schemas.openxmlformats.org/officeDocument/2006/relationships/image" Target="../media/image84.png"/><Relationship Id="rId4" Type="http://schemas.openxmlformats.org/officeDocument/2006/relationships/image" Target="../media/image45.jpeg"/><Relationship Id="rId9" Type="http://schemas.openxmlformats.org/officeDocument/2006/relationships/image" Target="../media/image50.tmp"/><Relationship Id="rId14" Type="http://schemas.openxmlformats.org/officeDocument/2006/relationships/image" Target="../media/image55.jpeg"/><Relationship Id="rId22" Type="http://schemas.openxmlformats.org/officeDocument/2006/relationships/image" Target="../media/image62.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75.png"/><Relationship Id="rId43" Type="http://schemas.openxmlformats.org/officeDocument/2006/relationships/image" Target="../media/image83.png"/><Relationship Id="rId8" Type="http://schemas.openxmlformats.org/officeDocument/2006/relationships/image" Target="../media/image49.png"/><Relationship Id="rId3" Type="http://schemas.openxmlformats.org/officeDocument/2006/relationships/image" Target="../media/image44.jpeg"/><Relationship Id="rId12" Type="http://schemas.openxmlformats.org/officeDocument/2006/relationships/image" Target="../media/image53.jpeg"/><Relationship Id="rId17" Type="http://schemas.openxmlformats.org/officeDocument/2006/relationships/image" Target="../media/image39.png"/><Relationship Id="rId25" Type="http://schemas.openxmlformats.org/officeDocument/2006/relationships/image" Target="../media/image65.png"/><Relationship Id="rId33" Type="http://schemas.openxmlformats.org/officeDocument/2006/relationships/image" Target="../media/image73.png"/><Relationship Id="rId38" Type="http://schemas.openxmlformats.org/officeDocument/2006/relationships/image" Target="../media/image78.png"/><Relationship Id="rId46" Type="http://schemas.openxmlformats.org/officeDocument/2006/relationships/image" Target="../media/image86.jpeg"/><Relationship Id="rId20" Type="http://schemas.openxmlformats.org/officeDocument/2006/relationships/image" Target="../media/image60.jpeg"/><Relationship Id="rId41" Type="http://schemas.openxmlformats.org/officeDocument/2006/relationships/image" Target="../media/image81.jpeg"/></Relationships>
</file>

<file path=ppt/slides/_rels/slide40.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86.png"/><Relationship Id="rId4" Type="http://schemas.openxmlformats.org/officeDocument/2006/relationships/image" Target="../media/image185.png"/></Relationships>
</file>

<file path=ppt/slides/_rels/slide41.xml.rels><?xml version="1.0" encoding="UTF-8" standalone="yes"?>
<Relationships xmlns="http://schemas.openxmlformats.org/package/2006/relationships"><Relationship Id="rId3" Type="http://schemas.openxmlformats.org/officeDocument/2006/relationships/image" Target="../media/image187.gif"/><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189.gif"/><Relationship Id="rId4" Type="http://schemas.openxmlformats.org/officeDocument/2006/relationships/image" Target="../media/image188.gi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tiff"/><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97.tiff"/><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2.jp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88.tiff"/><Relationship Id="rId7" Type="http://schemas.openxmlformats.org/officeDocument/2006/relationships/image" Target="../media/image92.tif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1.tiff"/><Relationship Id="rId5" Type="http://schemas.openxmlformats.org/officeDocument/2006/relationships/image" Target="../media/image90.png"/><Relationship Id="rId4" Type="http://schemas.openxmlformats.org/officeDocument/2006/relationships/image" Target="../media/image89.tiff"/></Relationships>
</file>

<file path=ppt/slides/_rels/slide6.xml.rels><?xml version="1.0" encoding="UTF-8" standalone="yes"?>
<Relationships xmlns="http://schemas.openxmlformats.org/package/2006/relationships"><Relationship Id="rId3" Type="http://schemas.openxmlformats.org/officeDocument/2006/relationships/image" Target="../media/image93.tif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tif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7.tiff"/><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png"/></Relationships>
</file>

<file path=ppt/slides/_rels/slide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tif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7.tiff"/><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png"/></Relationships>
</file>

<file path=ppt/slides/_rels/slide9.xml.rels><?xml version="1.0" encoding="UTF-8" standalone="yes"?>
<Relationships xmlns="http://schemas.openxmlformats.org/package/2006/relationships"><Relationship Id="rId3" Type="http://schemas.openxmlformats.org/officeDocument/2006/relationships/image" Target="../media/image103.jpg"/><Relationship Id="rId7" Type="http://schemas.openxmlformats.org/officeDocument/2006/relationships/image" Target="../media/image107.tiff"/><Relationship Id="rId2" Type="http://schemas.openxmlformats.org/officeDocument/2006/relationships/image" Target="../media/image102.jpg"/><Relationship Id="rId1" Type="http://schemas.openxmlformats.org/officeDocument/2006/relationships/slideLayout" Target="../slideLayouts/slideLayout1.xml"/><Relationship Id="rId6" Type="http://schemas.openxmlformats.org/officeDocument/2006/relationships/image" Target="../media/image106.tiff"/><Relationship Id="rId5" Type="http://schemas.openxmlformats.org/officeDocument/2006/relationships/image" Target="../media/image105.tiff"/><Relationship Id="rId4" Type="http://schemas.openxmlformats.org/officeDocument/2006/relationships/image" Target="../media/image10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9832" y="1254433"/>
            <a:ext cx="9144000" cy="1972102"/>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4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Decision Making Under Uncertainty for Vehicular Crowd Sensing</a:t>
            </a:r>
          </a:p>
        </p:txBody>
      </p:sp>
      <p:sp>
        <p:nvSpPr>
          <p:cNvPr id="5" name="矩形 6">
            <a:extLst>
              <a:ext uri="{FF2B5EF4-FFF2-40B4-BE49-F238E27FC236}">
                <a16:creationId xmlns:a16="http://schemas.microsoft.com/office/drawing/2014/main" id="{CD82C8C3-17DA-4790-984E-DDBD6CFFFFCC}"/>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6" name="图片 5">
            <a:extLst>
              <a:ext uri="{FF2B5EF4-FFF2-40B4-BE49-F238E27FC236}">
                <a16:creationId xmlns:a16="http://schemas.microsoft.com/office/drawing/2014/main" id="{7B647ED8-D8F1-4C63-9DAC-2F8537ADC990}"/>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2538484" cy="834505"/>
          </a:xfrm>
          <a:prstGeom prst="rect">
            <a:avLst/>
          </a:prstGeom>
        </p:spPr>
      </p:pic>
      <p:sp>
        <p:nvSpPr>
          <p:cNvPr id="11" name="平行四边形 10">
            <a:extLst>
              <a:ext uri="{FF2B5EF4-FFF2-40B4-BE49-F238E27FC236}">
                <a16:creationId xmlns:a16="http://schemas.microsoft.com/office/drawing/2014/main" id="{69909C33-0A12-4E6B-8A76-CFD6486C90D9}"/>
              </a:ext>
            </a:extLst>
          </p:cNvPr>
          <p:cNvSpPr/>
          <p:nvPr/>
        </p:nvSpPr>
        <p:spPr>
          <a:xfrm>
            <a:off x="-153133" y="3244752"/>
            <a:ext cx="5813946" cy="368496"/>
          </a:xfrm>
          <a:prstGeom prst="parallelogram">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a:extLst>
              <a:ext uri="{FF2B5EF4-FFF2-40B4-BE49-F238E27FC236}">
                <a16:creationId xmlns:a16="http://schemas.microsoft.com/office/drawing/2014/main" id="{3FCF565A-05FD-4D6C-B89A-1BE72D77F4B4}"/>
              </a:ext>
            </a:extLst>
          </p:cNvPr>
          <p:cNvSpPr/>
          <p:nvPr/>
        </p:nvSpPr>
        <p:spPr>
          <a:xfrm>
            <a:off x="5587435" y="3236804"/>
            <a:ext cx="3662740" cy="384391"/>
          </a:xfrm>
          <a:prstGeom prst="parallelogram">
            <a:avLst/>
          </a:prstGeom>
          <a:solidFill>
            <a:schemeClr val="accent5">
              <a:lumMod val="40000"/>
              <a:lumOff val="6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id="{268DCC37-C130-43C1-9CF6-64592B52B62D}"/>
              </a:ext>
            </a:extLst>
          </p:cNvPr>
          <p:cNvSpPr txBox="1"/>
          <p:nvPr/>
        </p:nvSpPr>
        <p:spPr>
          <a:xfrm>
            <a:off x="-9832" y="3773463"/>
            <a:ext cx="9144000" cy="2796920"/>
          </a:xfrm>
          <a:prstGeom prst="rect">
            <a:avLst/>
          </a:prstGeom>
          <a:noFill/>
        </p:spPr>
        <p:txBody>
          <a:bodyPr wrap="square" rtlCol="0">
            <a:spAutoFit/>
          </a:bodyPr>
          <a:lstStyle/>
          <a:p>
            <a:pPr algn="ctr">
              <a:lnSpc>
                <a:spcPct val="150000"/>
              </a:lnSpc>
            </a:pPr>
            <a:r>
              <a:rPr lang="en-US" altLang="zh-CN" sz="2400" b="1" dirty="0" err="1">
                <a:latin typeface="华文中宋" panose="02010600040101010101" pitchFamily="2" charset="-122"/>
                <a:ea typeface="华文中宋" panose="02010600040101010101" pitchFamily="2" charset="-122"/>
              </a:rPr>
              <a:t>Haiming</a:t>
            </a:r>
            <a:r>
              <a:rPr lang="zh-CN" altLang="en-US" sz="2400" b="1" dirty="0">
                <a:latin typeface="华文中宋" panose="02010600040101010101" pitchFamily="2" charset="-122"/>
                <a:ea typeface="华文中宋" panose="02010600040101010101" pitchFamily="2" charset="-122"/>
              </a:rPr>
              <a:t> </a:t>
            </a:r>
            <a:r>
              <a:rPr lang="en-US" altLang="zh-CN" sz="2400" b="1" dirty="0" err="1">
                <a:latin typeface="华文中宋" panose="02010600040101010101" pitchFamily="2" charset="-122"/>
                <a:ea typeface="华文中宋" panose="02010600040101010101" pitchFamily="2" charset="-122"/>
              </a:rPr>
              <a:t>Jin</a:t>
            </a:r>
            <a:endParaRPr lang="en-US" altLang="zh-CN" sz="2400" b="1" dirty="0">
              <a:latin typeface="华文中宋" panose="02010600040101010101" pitchFamily="2" charset="-122"/>
              <a:ea typeface="华文中宋" panose="02010600040101010101" pitchFamily="2" charset="-122"/>
            </a:endParaRPr>
          </a:p>
          <a:p>
            <a:pPr algn="ctr">
              <a:lnSpc>
                <a:spcPct val="150000"/>
              </a:lnSpc>
            </a:pP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John</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Hopcroft</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Center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for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Computer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Science</a:t>
            </a:r>
          </a:p>
          <a:p>
            <a:pPr algn="ctr">
              <a:lnSpc>
                <a:spcPct val="150000"/>
              </a:lnSpc>
            </a:pPr>
            <a:r>
              <a:rPr lang="en-US" altLang="zh-CN" sz="2400" b="1" dirty="0">
                <a:latin typeface="华文中宋" panose="02010600040101010101" pitchFamily="2" charset="-122"/>
                <a:ea typeface="华文中宋" panose="02010600040101010101" pitchFamily="2" charset="-122"/>
              </a:rPr>
              <a:t>Shanghai</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Jiao</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Tong</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University</a:t>
            </a:r>
          </a:p>
          <a:p>
            <a:pPr algn="ctr">
              <a:lnSpc>
                <a:spcPct val="150000"/>
              </a:lnSpc>
            </a:pPr>
            <a:r>
              <a:rPr lang="zh-CN" altLang="en-US" sz="2400" b="1" dirty="0">
                <a:latin typeface="华文中宋" panose="02010600040101010101" pitchFamily="2" charset="-122"/>
                <a:ea typeface="华文中宋" panose="02010600040101010101" pitchFamily="2" charset="-122"/>
              </a:rPr>
              <a:t>江苏省研究生“智能网络计算与信息安全”暑期学校学术报告</a:t>
            </a:r>
            <a:endParaRPr lang="en-US" altLang="zh-CN" sz="2400" b="1" dirty="0">
              <a:latin typeface="华文中宋" panose="02010600040101010101" pitchFamily="2" charset="-122"/>
              <a:ea typeface="华文中宋" panose="02010600040101010101" pitchFamily="2" charset="-122"/>
            </a:endParaRPr>
          </a:p>
          <a:p>
            <a:pPr algn="ctr">
              <a:lnSpc>
                <a:spcPct val="150000"/>
              </a:lnSpc>
            </a:pPr>
            <a:r>
              <a:rPr lang="en-US" altLang="zh-CN" sz="2400" b="1" dirty="0">
                <a:latin typeface="华文中宋" panose="02010600040101010101" pitchFamily="2" charset="-122"/>
                <a:ea typeface="华文中宋" panose="02010600040101010101" pitchFamily="2" charset="-122"/>
              </a:rPr>
              <a:t>2021.08.20</a:t>
            </a:r>
            <a:endParaRPr lang="zh-CN" altLang="en-US" sz="2400" b="1" dirty="0">
              <a:latin typeface="华文中宋" panose="02010600040101010101" pitchFamily="2" charset="-122"/>
              <a:ea typeface="华文中宋" panose="02010600040101010101" pitchFamily="2" charset="-122"/>
            </a:endParaRPr>
          </a:p>
        </p:txBody>
      </p:sp>
      <p:cxnSp>
        <p:nvCxnSpPr>
          <p:cNvPr id="8" name="直接连接符 7">
            <a:extLst>
              <a:ext uri="{FF2B5EF4-FFF2-40B4-BE49-F238E27FC236}">
                <a16:creationId xmlns:a16="http://schemas.microsoft.com/office/drawing/2014/main" id="{6CA696F9-A9B6-4A58-94B9-306C96800461}"/>
              </a:ext>
            </a:extLst>
          </p:cNvPr>
          <p:cNvCxnSpPr/>
          <p:nvPr/>
        </p:nvCxnSpPr>
        <p:spPr>
          <a:xfrm>
            <a:off x="-9832" y="1347568"/>
            <a:ext cx="9144000" cy="0"/>
          </a:xfrm>
          <a:prstGeom prst="line">
            <a:avLst/>
          </a:prstGeom>
          <a:noFill/>
          <a:ln w="9525" cap="flat" cmpd="sng" algn="ctr">
            <a:solidFill>
              <a:sysClr val="window" lastClr="FFFFFF"/>
            </a:solidFill>
            <a:prstDash val="solid"/>
          </a:ln>
          <a:effectLst/>
        </p:spPr>
      </p:cxnSp>
      <p:cxnSp>
        <p:nvCxnSpPr>
          <p:cNvPr id="9" name="直接连接符 8">
            <a:extLst>
              <a:ext uri="{FF2B5EF4-FFF2-40B4-BE49-F238E27FC236}">
                <a16:creationId xmlns:a16="http://schemas.microsoft.com/office/drawing/2014/main" id="{7B7B2871-EA25-493E-A47F-94D3DE3B17FA}"/>
              </a:ext>
            </a:extLst>
          </p:cNvPr>
          <p:cNvCxnSpPr/>
          <p:nvPr/>
        </p:nvCxnSpPr>
        <p:spPr>
          <a:xfrm>
            <a:off x="-9832" y="3144834"/>
            <a:ext cx="9144000" cy="0"/>
          </a:xfrm>
          <a:prstGeom prst="line">
            <a:avLst/>
          </a:prstGeom>
          <a:noFill/>
          <a:ln w="9525" cap="flat" cmpd="sng" algn="ctr">
            <a:solidFill>
              <a:sysClr val="window" lastClr="FFFFFF"/>
            </a:solidFill>
            <a:prstDash val="solid"/>
          </a:ln>
          <a:effectLst/>
        </p:spPr>
      </p:cxnSp>
      <p:pic>
        <p:nvPicPr>
          <p:cNvPr id="3" name="图片 2">
            <a:extLst>
              <a:ext uri="{FF2B5EF4-FFF2-40B4-BE49-F238E27FC236}">
                <a16:creationId xmlns:a16="http://schemas.microsoft.com/office/drawing/2014/main" id="{CD95DCF0-C6D5-7C47-B6DA-D3DA116AD7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3536" y="148044"/>
            <a:ext cx="2328300" cy="540214"/>
          </a:xfrm>
          <a:prstGeom prst="rect">
            <a:avLst/>
          </a:prstGeom>
        </p:spPr>
      </p:pic>
    </p:spTree>
    <p:extLst>
      <p:ext uri="{BB962C8B-B14F-4D97-AF65-F5344CB8AC3E}">
        <p14:creationId xmlns:p14="http://schemas.microsoft.com/office/powerpoint/2010/main" val="1872752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13355"/>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49" y="192695"/>
            <a:ext cx="3460717"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Problem</a:t>
            </a:r>
            <a:r>
              <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Description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10</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矩形: 圆角 6">
            <a:extLst>
              <a:ext uri="{FF2B5EF4-FFF2-40B4-BE49-F238E27FC236}">
                <a16:creationId xmlns:a16="http://schemas.microsoft.com/office/drawing/2014/main" id="{94F267E8-3B80-324F-915B-B75BDAF3BC03}"/>
              </a:ext>
            </a:extLst>
          </p:cNvPr>
          <p:cNvSpPr/>
          <p:nvPr/>
        </p:nvSpPr>
        <p:spPr>
          <a:xfrm>
            <a:off x="124776" y="685401"/>
            <a:ext cx="3636190" cy="561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9">
            <a:extLst>
              <a:ext uri="{FF2B5EF4-FFF2-40B4-BE49-F238E27FC236}">
                <a16:creationId xmlns:a16="http://schemas.microsoft.com/office/drawing/2014/main" id="{14BAD6BE-A105-CB41-A4B0-3CB31AAE594F}"/>
              </a:ext>
            </a:extLst>
          </p:cNvPr>
          <p:cNvSpPr txBox="1">
            <a:spLocks noChangeArrowheads="1"/>
          </p:cNvSpPr>
          <p:nvPr/>
        </p:nvSpPr>
        <p:spPr bwMode="auto">
          <a:xfrm>
            <a:off x="675862" y="3499988"/>
            <a:ext cx="7698204" cy="80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lvl="0" algn="ctr" defTabSz="914400" fontAlgn="base">
              <a:spcBef>
                <a:spcPct val="0"/>
              </a:spcBef>
              <a:spcAft>
                <a:spcPct val="0"/>
              </a:spcAft>
              <a:buNone/>
            </a:pPr>
            <a:r>
              <a:rPr lang="en-US" altLang="zh-CN" sz="2200" b="1" dirty="0">
                <a:latin typeface="Times New Roman" panose="02020603050405020304" pitchFamily="18" charset="0"/>
                <a:ea typeface="微软雅黑" panose="020B0503020204020204" pitchFamily="34" charset="-122"/>
                <a:cs typeface="Times New Roman" panose="02020603050405020304" pitchFamily="18" charset="0"/>
              </a:rPr>
              <a:t>Centralized decision-making is infeasible due to explosion of the state and action spaces!</a:t>
            </a:r>
          </a:p>
        </p:txBody>
      </p:sp>
      <p:sp>
        <p:nvSpPr>
          <p:cNvPr id="11" name="文本框 19">
            <a:extLst>
              <a:ext uri="{FF2B5EF4-FFF2-40B4-BE49-F238E27FC236}">
                <a16:creationId xmlns:a16="http://schemas.microsoft.com/office/drawing/2014/main" id="{15FC2FE6-9A73-324B-A69D-D938935218C0}"/>
              </a:ext>
            </a:extLst>
          </p:cNvPr>
          <p:cNvSpPr txBox="1">
            <a:spLocks noChangeArrowheads="1"/>
          </p:cNvSpPr>
          <p:nvPr/>
        </p:nvSpPr>
        <p:spPr bwMode="auto">
          <a:xfrm>
            <a:off x="124777" y="4538857"/>
            <a:ext cx="8581638" cy="1295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lvl="0" algn="ctr" defTabSz="914400" fontAlgn="base">
              <a:spcBef>
                <a:spcPct val="0"/>
              </a:spcBef>
              <a:spcAft>
                <a:spcPct val="0"/>
              </a:spcAft>
              <a:buNone/>
            </a:pPr>
            <a:r>
              <a:rPr lang="en-US" altLang="zh-CN"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Distributed Mechanism</a:t>
            </a:r>
          </a:p>
          <a:p>
            <a:pPr lvl="0" algn="ctr" defTabSz="914400" fontAlgn="base">
              <a:spcBef>
                <a:spcPct val="0"/>
              </a:spcBef>
              <a:spcAft>
                <a:spcPct val="0"/>
              </a:spcAft>
              <a:buNone/>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Each FHV makes its local routing decisions, while working cooperatively to jointly optimize the</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system-wide sensing and order-serving outcomes.</a:t>
            </a:r>
          </a:p>
        </p:txBody>
      </p:sp>
      <p:sp>
        <p:nvSpPr>
          <p:cNvPr id="14" name="文本框 19">
            <a:extLst>
              <a:ext uri="{FF2B5EF4-FFF2-40B4-BE49-F238E27FC236}">
                <a16:creationId xmlns:a16="http://schemas.microsoft.com/office/drawing/2014/main" id="{D98E58C0-C95F-794D-B238-92F1C9EC5824}"/>
              </a:ext>
            </a:extLst>
          </p:cNvPr>
          <p:cNvSpPr txBox="1">
            <a:spLocks noChangeArrowheads="1"/>
          </p:cNvSpPr>
          <p:nvPr/>
        </p:nvSpPr>
        <p:spPr bwMode="auto">
          <a:xfrm>
            <a:off x="1754177" y="5859765"/>
            <a:ext cx="5541575" cy="85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lvl="0" algn="ctr" defTabSz="914400" fontAlgn="base">
              <a:spcBef>
                <a:spcPct val="0"/>
              </a:spcBef>
              <a:spcAft>
                <a:spcPct val="0"/>
              </a:spcAft>
              <a:buNone/>
            </a:pPr>
            <a:r>
              <a:rPr lang="en-US" altLang="zh-CN"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Multi-Agent</a:t>
            </a:r>
            <a:r>
              <a:rPr lang="zh-CN" altLang="en-US"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Reinforcement</a:t>
            </a:r>
            <a:r>
              <a:rPr lang="zh-CN" altLang="en-US"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Learning</a:t>
            </a:r>
          </a:p>
        </p:txBody>
      </p:sp>
      <p:pic>
        <p:nvPicPr>
          <p:cNvPr id="1028" name="Picture 4" descr="F:\做过的论文\infocom\Infocom_final\fig\system.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35014" y="843655"/>
            <a:ext cx="3381518" cy="2526034"/>
          </a:xfrm>
          <a:prstGeom prst="rect">
            <a:avLst/>
          </a:prstGeom>
          <a:noFill/>
          <a:extLst>
            <a:ext uri="{909E8E84-426E-40DD-AFC4-6F175D3DCCD1}">
              <a14:hiddenFill xmlns:a14="http://schemas.microsoft.com/office/drawing/2010/main">
                <a:solidFill>
                  <a:srgbClr val="FFFFFF"/>
                </a:solidFill>
              </a14:hiddenFill>
            </a:ext>
          </a:extLst>
        </p:spPr>
      </p:pic>
      <p:sp>
        <p:nvSpPr>
          <p:cNvPr id="27" name="箭头: 下 9">
            <a:extLst>
              <a:ext uri="{FF2B5EF4-FFF2-40B4-BE49-F238E27FC236}">
                <a16:creationId xmlns:a16="http://schemas.microsoft.com/office/drawing/2014/main" id="{15556DFC-95F6-6348-AE2A-35E574C861F8}"/>
              </a:ext>
            </a:extLst>
          </p:cNvPr>
          <p:cNvSpPr/>
          <p:nvPr/>
        </p:nvSpPr>
        <p:spPr>
          <a:xfrm>
            <a:off x="4370122" y="4290419"/>
            <a:ext cx="361614" cy="471285"/>
          </a:xfrm>
          <a:prstGeom prst="downArrow">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箭头: 下 9">
            <a:extLst>
              <a:ext uri="{FF2B5EF4-FFF2-40B4-BE49-F238E27FC236}">
                <a16:creationId xmlns:a16="http://schemas.microsoft.com/office/drawing/2014/main" id="{15556DFC-95F6-6348-AE2A-35E574C861F8}"/>
              </a:ext>
            </a:extLst>
          </p:cNvPr>
          <p:cNvSpPr/>
          <p:nvPr/>
        </p:nvSpPr>
        <p:spPr>
          <a:xfrm>
            <a:off x="4370122" y="5637926"/>
            <a:ext cx="361614" cy="471285"/>
          </a:xfrm>
          <a:prstGeom prst="downArrow">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9">
            <a:extLst>
              <a:ext uri="{FF2B5EF4-FFF2-40B4-BE49-F238E27FC236}">
                <a16:creationId xmlns:a16="http://schemas.microsoft.com/office/drawing/2014/main" id="{106CB54C-3E57-4F40-84C2-D09DCE6DCDDD}"/>
              </a:ext>
            </a:extLst>
          </p:cNvPr>
          <p:cNvSpPr/>
          <p:nvPr/>
        </p:nvSpPr>
        <p:spPr>
          <a:xfrm>
            <a:off x="2799631" y="1940295"/>
            <a:ext cx="789906" cy="5658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8">
            <a:extLst>
              <a:ext uri="{FF2B5EF4-FFF2-40B4-BE49-F238E27FC236}">
                <a16:creationId xmlns:a16="http://schemas.microsoft.com/office/drawing/2014/main" id="{A61E1547-8ADE-8248-B668-5F77685D57C8}"/>
              </a:ext>
            </a:extLst>
          </p:cNvPr>
          <p:cNvSpPr/>
          <p:nvPr/>
        </p:nvSpPr>
        <p:spPr>
          <a:xfrm>
            <a:off x="3879469" y="1748487"/>
            <a:ext cx="4747449" cy="830997"/>
          </a:xfrm>
          <a:prstGeom prst="rect">
            <a:avLst/>
          </a:prstGeom>
        </p:spPr>
        <p:txBody>
          <a:bodyPr wrap="square">
            <a:spAutoFit/>
          </a:bodyPr>
          <a:lstStyle/>
          <a:p>
            <a:pPr algn="ctr"/>
            <a:r>
              <a:rPr lang="en-US" altLang="zh-CN" sz="24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Route Selection </a:t>
            </a:r>
          </a:p>
          <a:p>
            <a:pPr algn="ctr"/>
            <a:r>
              <a:rPr lang="en-US" altLang="zh-CN" sz="24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Mechanism</a:t>
            </a:r>
            <a:endParaRPr lang="en-CN" sz="24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303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27" grpId="0" animBg="1"/>
      <p:bldP spid="31" grpId="0" animBg="1"/>
      <p:bldP spid="18"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id="{552DF417-E721-49FA-8F1D-6A59D0A0E4A4}"/>
              </a:ext>
            </a:extLst>
          </p:cNvPr>
          <p:cNvSpPr txBox="1"/>
          <p:nvPr/>
        </p:nvSpPr>
        <p:spPr>
          <a:xfrm>
            <a:off x="296687" y="1405038"/>
            <a:ext cx="3642578" cy="346249"/>
          </a:xfrm>
          <a:prstGeom prst="rect">
            <a:avLst/>
          </a:prstGeom>
          <a:noFill/>
        </p:spPr>
        <p:txBody>
          <a:bodyPr wrap="square" rtlCol="0">
            <a:spAutoFit/>
          </a:bodyPr>
          <a:lstStyle/>
          <a:p>
            <a:pPr marL="257175" indent="-257175">
              <a:buFont typeface="Wingdings" panose="05000000000000000000" pitchFamily="2" charset="2"/>
              <a:buChar char="Ø"/>
            </a:pPr>
            <a:r>
              <a:rPr lang="en-US" altLang="zh-CN" sz="1650" b="1" dirty="0">
                <a:latin typeface="Times New Roman" panose="02020603050405020304" pitchFamily="18" charset="0"/>
                <a:cs typeface="Times New Roman" panose="02020603050405020304" pitchFamily="18" charset="0"/>
              </a:rPr>
              <a:t>FVCS-POMDP </a:t>
            </a:r>
            <a:endParaRPr lang="zh-CN" altLang="en-US" sz="165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文本框 13">
                <a:extLst>
                  <a:ext uri="{FF2B5EF4-FFF2-40B4-BE49-F238E27FC236}">
                    <a16:creationId xmlns:a16="http://schemas.microsoft.com/office/drawing/2014/main" id="{552DF417-E721-49FA-8F1D-6A59D0A0E4A4}"/>
                  </a:ext>
                </a:extLst>
              </p:cNvPr>
              <p:cNvSpPr txBox="1"/>
              <p:nvPr/>
            </p:nvSpPr>
            <p:spPr>
              <a:xfrm>
                <a:off x="296687" y="1795110"/>
                <a:ext cx="8716518" cy="369332"/>
              </a:xfrm>
              <a:prstGeom prst="rect">
                <a:avLst/>
              </a:prstGeom>
              <a:noFill/>
            </p:spPr>
            <p:txBody>
              <a:bodyPr wrap="square" rtlCol="0">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Agent   </a:t>
                </a:r>
                <a14:m>
                  <m:oMath xmlns:m="http://schemas.openxmlformats.org/officeDocument/2006/math">
                    <m:r>
                      <a:rPr lang="zh-CN" altLang="en-US" i="1">
                        <a:latin typeface="Cambria Math"/>
                        <a:cs typeface="Times New Roman" panose="02020603050405020304" pitchFamily="18" charset="0"/>
                      </a:rPr>
                      <m:t>𝒩</m:t>
                    </m:r>
                    <m:r>
                      <a:rPr lang="en-US" altLang="zh-CN" i="1">
                        <a:latin typeface="Cambria Math"/>
                        <a:cs typeface="Times New Roman" panose="02020603050405020304" pitchFamily="18" charset="0"/>
                      </a:rPr>
                      <m:t>={1,2,</m:t>
                    </m:r>
                    <m:r>
                      <a:rPr lang="en-US" altLang="zh-CN" i="1">
                        <a:latin typeface="Cambria Math"/>
                        <a:ea typeface="Cambria Math"/>
                        <a:cs typeface="Times New Roman" panose="02020603050405020304" pitchFamily="18" charset="0"/>
                      </a:rPr>
                      <m:t>⋯,</m:t>
                    </m:r>
                    <m:r>
                      <a:rPr lang="en-US" altLang="zh-CN" i="1">
                        <a:latin typeface="Cambria Math"/>
                        <a:ea typeface="Cambria Math"/>
                        <a:cs typeface="Times New Roman" panose="02020603050405020304" pitchFamily="18" charset="0"/>
                      </a:rPr>
                      <m:t>𝑁</m:t>
                    </m:r>
                    <m:r>
                      <a:rPr lang="en-US" altLang="zh-CN" i="1">
                        <a:latin typeface="Cambria Math"/>
                        <a:cs typeface="Times New Roman" panose="02020603050405020304" pitchFamily="18" charset="0"/>
                      </a:rPr>
                      <m:t>}</m:t>
                    </m:r>
                  </m:oMath>
                </a14:m>
                <a:r>
                  <a:rPr lang="en-US" altLang="zh-CN" dirty="0">
                    <a:latin typeface="Times New Roman" panose="02020603050405020304" pitchFamily="18" charset="0"/>
                    <a:cs typeface="Times New Roman" panose="02020603050405020304" pitchFamily="18" charset="0"/>
                  </a:rPr>
                  <a:t>. Decision module implemented on an FHV.</a:t>
                </a:r>
              </a:p>
            </p:txBody>
          </p:sp>
        </mc:Choice>
        <mc:Fallback xmlns="">
          <p:sp>
            <p:nvSpPr>
              <p:cNvPr id="11" name="文本框 13">
                <a:extLst>
                  <a:ext uri="{FF2B5EF4-FFF2-40B4-BE49-F238E27FC236}">
                    <a16:creationId xmlns:a16="http://schemas.microsoft.com/office/drawing/2014/main" id="{552DF417-E721-49FA-8F1D-6A59D0A0E4A4}"/>
                  </a:ext>
                </a:extLst>
              </p:cNvPr>
              <p:cNvSpPr txBox="1">
                <a:spLocks noRot="1" noChangeAspect="1" noMove="1" noResize="1" noEditPoints="1" noAdjustHandles="1" noChangeArrowheads="1" noChangeShapeType="1" noTextEdit="1"/>
              </p:cNvSpPr>
              <p:nvPr/>
            </p:nvSpPr>
            <p:spPr>
              <a:xfrm>
                <a:off x="296687" y="1795110"/>
                <a:ext cx="8716518" cy="369332"/>
              </a:xfrm>
              <a:prstGeom prst="rect">
                <a:avLst/>
              </a:prstGeom>
              <a:blipFill>
                <a:blip r:embed="rId3"/>
                <a:stretch>
                  <a:fillRect t="-6667" b="-23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296687" y="2367744"/>
                <a:ext cx="7738110" cy="369332"/>
              </a:xfrm>
              <a:prstGeom prst="rect">
                <a:avLst/>
              </a:prstGeom>
            </p:spPr>
            <p:txBody>
              <a:bodyPr wrap="squar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State   </a:t>
                </a:r>
                <a14:m>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r>
                          <a:rPr lang="en-US" altLang="zh-CN" i="1">
                            <a:latin typeface="Cambria Math"/>
                            <a:cs typeface="Times New Roman" panose="02020603050405020304" pitchFamily="18" charset="0"/>
                          </a:rPr>
                          <m:t>𝑠</m:t>
                        </m:r>
                      </m:e>
                      <m:sub>
                        <m:r>
                          <a:rPr lang="en-US" altLang="zh-CN" i="1">
                            <a:latin typeface="Cambria Math"/>
                            <a:cs typeface="Times New Roman" panose="02020603050405020304" pitchFamily="18" charset="0"/>
                          </a:rPr>
                          <m:t>𝑡</m:t>
                        </m:r>
                      </m:sub>
                    </m:sSub>
                  </m:oMath>
                </a14:m>
                <a:r>
                  <a:rPr lang="en-US" altLang="zh-CN" i="1" dirty="0"/>
                  <a:t>. </a:t>
                </a:r>
                <a:r>
                  <a:rPr lang="en-US" altLang="zh-CN" dirty="0">
                    <a:latin typeface="Times New Roman" panose="02020603050405020304" pitchFamily="18" charset="0"/>
                    <a:cs typeface="Times New Roman" panose="02020603050405020304" pitchFamily="18" charset="0"/>
                  </a:rPr>
                  <a:t>Current time slot </a:t>
                </a:r>
                <a14:m>
                  <m:oMath xmlns:m="http://schemas.openxmlformats.org/officeDocument/2006/math">
                    <m:r>
                      <m:rPr>
                        <m:sty m:val="p"/>
                      </m:rPr>
                      <a:rPr lang="en-US" altLang="zh-CN">
                        <a:latin typeface="Cambria Math"/>
                      </a:rPr>
                      <m:t>t</m:t>
                    </m:r>
                  </m:oMath>
                </a14:m>
                <a:r>
                  <a:rPr lang="en-US" altLang="zh-CN" dirty="0">
                    <a:latin typeface="Times New Roman" panose="02020603050405020304" pitchFamily="18" charset="0"/>
                    <a:cs typeface="Times New Roman" panose="02020603050405020304" pitchFamily="18" charset="0"/>
                  </a:rPr>
                  <a:t>, features of all the road segments.</a:t>
                </a:r>
              </a:p>
            </p:txBody>
          </p:sp>
        </mc:Choice>
        <mc:Fallback xmlns="">
          <p:sp>
            <p:nvSpPr>
              <p:cNvPr id="4" name="矩形 3"/>
              <p:cNvSpPr>
                <a:spLocks noRot="1" noChangeAspect="1" noMove="1" noResize="1" noEditPoints="1" noAdjustHandles="1" noChangeArrowheads="1" noChangeShapeType="1" noTextEdit="1"/>
              </p:cNvSpPr>
              <p:nvPr/>
            </p:nvSpPr>
            <p:spPr>
              <a:xfrm>
                <a:off x="296687" y="2367744"/>
                <a:ext cx="7738110" cy="369332"/>
              </a:xfrm>
              <a:prstGeom prst="rect">
                <a:avLst/>
              </a:prstGeom>
              <a:blipFill>
                <a:blip r:embed="rId4"/>
                <a:stretch>
                  <a:fillRect t="-6667" b="-2666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297179" y="3677393"/>
                <a:ext cx="8131585" cy="382412"/>
              </a:xfrm>
              <a:prstGeom prst="rect">
                <a:avLst/>
              </a:prstGeom>
            </p:spPr>
            <p:txBody>
              <a:bodyPr wrap="non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Action  </a:t>
                </a:r>
                <a14:m>
                  <m:oMath xmlns:m="http://schemas.openxmlformats.org/officeDocument/2006/math">
                    <m:r>
                      <a:rPr lang="en-US" altLang="zh-CN" b="1">
                        <a:latin typeface="Cambria Math"/>
                      </a:rPr>
                      <m:t> </m:t>
                    </m:r>
                    <m:sSubSup>
                      <m:sSubSupPr>
                        <m:ctrlPr>
                          <a:rPr lang="en-US" altLang="zh-CN" i="1">
                            <a:latin typeface="Cambria Math" panose="02040503050406030204" pitchFamily="18" charset="0"/>
                          </a:rPr>
                        </m:ctrlPr>
                      </m:sSubSupPr>
                      <m:e>
                        <m:r>
                          <a:rPr lang="en-US" altLang="zh-CN" i="1">
                            <a:latin typeface="Cambria Math"/>
                          </a:rPr>
                          <m:t>𝑎</m:t>
                        </m:r>
                      </m:e>
                      <m:sub>
                        <m:r>
                          <a:rPr lang="en-US" altLang="zh-CN" i="1">
                            <a:latin typeface="Cambria Math"/>
                          </a:rPr>
                          <m:t>𝑡</m:t>
                        </m:r>
                      </m:sub>
                      <m:sup>
                        <m:r>
                          <a:rPr lang="en-US" altLang="zh-CN" i="1">
                            <a:latin typeface="Cambria Math"/>
                          </a:rPr>
                          <m:t>𝑖</m:t>
                        </m:r>
                      </m:sup>
                    </m:sSubSup>
                  </m:oMath>
                </a14:m>
                <a:r>
                  <a:rPr lang="en-US" altLang="zh-CN" dirty="0"/>
                  <a:t>. </a:t>
                </a:r>
                <a:r>
                  <a:rPr lang="en-US" altLang="zh-CN" dirty="0">
                    <a:latin typeface="Times New Roman" panose="02020603050405020304" pitchFamily="18" charset="0"/>
                    <a:cs typeface="Times New Roman" panose="02020603050405020304" pitchFamily="18" charset="0"/>
                  </a:rPr>
                  <a:t>Which road segment to go. </a:t>
                </a:r>
                <a14:m>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r>
                          <a:rPr lang="en-US" altLang="zh-CN" b="1" i="1">
                            <a:latin typeface="Cambria Math"/>
                            <a:cs typeface="Times New Roman" panose="02020603050405020304" pitchFamily="18" charset="0"/>
                          </a:rPr>
                          <m:t>𝒂</m:t>
                        </m:r>
                      </m:e>
                      <m:sub>
                        <m:r>
                          <a:rPr lang="en-US" altLang="zh-CN" i="1">
                            <a:latin typeface="Cambria Math"/>
                            <a:cs typeface="Times New Roman" panose="02020603050405020304" pitchFamily="18" charset="0"/>
                          </a:rPr>
                          <m:t>𝑡</m:t>
                        </m:r>
                      </m:sub>
                    </m:sSub>
                  </m:oMath>
                </a14:m>
                <a:r>
                  <a:rPr lang="en-US" altLang="zh-CN" dirty="0">
                    <a:latin typeface="Times New Roman" panose="02020603050405020304" pitchFamily="18" charset="0"/>
                    <a:cs typeface="Times New Roman" panose="02020603050405020304" pitchFamily="18" charset="0"/>
                  </a:rPr>
                  <a:t> is the joint action of all the agents.   </a:t>
                </a:r>
              </a:p>
            </p:txBody>
          </p:sp>
        </mc:Choice>
        <mc:Fallback xmlns="">
          <p:sp>
            <p:nvSpPr>
              <p:cNvPr id="5" name="矩形 4"/>
              <p:cNvSpPr>
                <a:spLocks noRot="1" noChangeAspect="1" noMove="1" noResize="1" noEditPoints="1" noAdjustHandles="1" noChangeArrowheads="1" noChangeShapeType="1" noTextEdit="1"/>
              </p:cNvSpPr>
              <p:nvPr/>
            </p:nvSpPr>
            <p:spPr>
              <a:xfrm>
                <a:off x="297179" y="3677393"/>
                <a:ext cx="8131585" cy="382412"/>
              </a:xfrm>
              <a:prstGeom prst="rect">
                <a:avLst/>
              </a:prstGeom>
              <a:blipFill>
                <a:blip r:embed="rId5"/>
                <a:stretch>
                  <a:fillRect t="-3226" b="-2580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297179" y="4180677"/>
                <a:ext cx="6441625" cy="382412"/>
              </a:xfrm>
              <a:prstGeom prst="rect">
                <a:avLst/>
              </a:prstGeom>
            </p:spPr>
            <p:txBody>
              <a:bodyPr wrap="squar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Policy </a:t>
                </a:r>
                <a:r>
                  <a:rPr lang="en-US" altLang="zh-CN" i="1"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a:rPr>
                          <m:t>𝜋</m:t>
                        </m:r>
                      </m:e>
                      <m:sub>
                        <m:r>
                          <a:rPr lang="en-US" altLang="zh-CN" i="1">
                            <a:latin typeface="Cambria Math"/>
                          </a:rPr>
                          <m:t>𝑖</m:t>
                        </m:r>
                      </m:sub>
                    </m:sSub>
                    <m:r>
                      <a:rPr lang="en-US" altLang="zh-CN" i="1">
                        <a:latin typeface="Cambria Math"/>
                      </a:rPr>
                      <m:t>(</m:t>
                    </m:r>
                    <m:sSubSup>
                      <m:sSubSupPr>
                        <m:ctrlPr>
                          <a:rPr lang="en-US" altLang="zh-CN" i="1">
                            <a:latin typeface="Cambria Math" panose="02040503050406030204" pitchFamily="18" charset="0"/>
                          </a:rPr>
                        </m:ctrlPr>
                      </m:sSubSupPr>
                      <m:e>
                        <m:r>
                          <a:rPr lang="en-US" altLang="zh-CN" i="1">
                            <a:latin typeface="Cambria Math"/>
                          </a:rPr>
                          <m:t>𝑎</m:t>
                        </m:r>
                      </m:e>
                      <m:sub>
                        <m:r>
                          <a:rPr lang="en-US" altLang="zh-CN" i="1">
                            <a:latin typeface="Cambria Math"/>
                          </a:rPr>
                          <m:t>𝑡</m:t>
                        </m:r>
                      </m:sub>
                      <m:sup>
                        <m:r>
                          <a:rPr lang="en-US" altLang="zh-CN" i="1">
                            <a:latin typeface="Cambria Math"/>
                          </a:rPr>
                          <m:t>𝑖</m:t>
                        </m:r>
                      </m:sup>
                    </m:sSubSup>
                    <m:r>
                      <a:rPr lang="en-US" altLang="zh-CN" i="1">
                        <a:latin typeface="Cambria Math"/>
                      </a:rPr>
                      <m:t>|</m:t>
                    </m:r>
                    <m:sSubSup>
                      <m:sSubSupPr>
                        <m:ctrlPr>
                          <a:rPr lang="en-US" altLang="zh-CN" i="1">
                            <a:latin typeface="Cambria Math" panose="02040503050406030204" pitchFamily="18" charset="0"/>
                          </a:rPr>
                        </m:ctrlPr>
                      </m:sSubSupPr>
                      <m:e>
                        <m:r>
                          <a:rPr lang="en-US" altLang="zh-CN" i="1">
                            <a:latin typeface="Cambria Math"/>
                          </a:rPr>
                          <m:t>𝑜</m:t>
                        </m:r>
                      </m:e>
                      <m:sub>
                        <m:r>
                          <a:rPr lang="en-US" altLang="zh-CN" i="1">
                            <a:latin typeface="Cambria Math"/>
                          </a:rPr>
                          <m:t>𝑡</m:t>
                        </m:r>
                      </m:sub>
                      <m:sup>
                        <m:r>
                          <a:rPr lang="en-US" altLang="zh-CN" i="1">
                            <a:latin typeface="Cambria Math"/>
                          </a:rPr>
                          <m:t>𝑖</m:t>
                        </m:r>
                      </m:sup>
                    </m:sSubSup>
                    <m:r>
                      <a:rPr lang="en-US" altLang="zh-CN" i="1">
                        <a:latin typeface="Cambria Math"/>
                      </a:rPr>
                      <m:t>)</m:t>
                    </m:r>
                  </m:oMath>
                </a14:m>
                <a:r>
                  <a:rPr lang="en-US" altLang="zh-CN" i="1" dirty="0"/>
                  <a:t>.  </a:t>
                </a:r>
                <a:r>
                  <a:rPr lang="en-US" altLang="zh-CN" dirty="0">
                    <a:latin typeface="Times New Roman" panose="02020603050405020304" pitchFamily="18" charset="0"/>
                    <a:cs typeface="Times New Roman" panose="02020603050405020304" pitchFamily="18" charset="0"/>
                  </a:rPr>
                  <a:t>Probability distributions over actions</a:t>
                </a:r>
                <a:r>
                  <a:rPr lang="en-US" altLang="zh-CN" i="1" dirty="0"/>
                  <a:t>. </a:t>
                </a:r>
              </a:p>
            </p:txBody>
          </p:sp>
        </mc:Choice>
        <mc:Fallback xmlns="">
          <p:sp>
            <p:nvSpPr>
              <p:cNvPr id="6" name="矩形 5"/>
              <p:cNvSpPr>
                <a:spLocks noRot="1" noChangeAspect="1" noMove="1" noResize="1" noEditPoints="1" noAdjustHandles="1" noChangeArrowheads="1" noChangeShapeType="1" noTextEdit="1"/>
              </p:cNvSpPr>
              <p:nvPr/>
            </p:nvSpPr>
            <p:spPr>
              <a:xfrm>
                <a:off x="297179" y="4180677"/>
                <a:ext cx="6441625" cy="382412"/>
              </a:xfrm>
              <a:prstGeom prst="rect">
                <a:avLst/>
              </a:prstGeom>
              <a:blipFill>
                <a:blip r:embed="rId6"/>
                <a:stretch>
                  <a:fillRect t="-6452" b="-2580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矩形 6"/>
              <p:cNvSpPr/>
              <p:nvPr/>
            </p:nvSpPr>
            <p:spPr>
              <a:xfrm>
                <a:off x="297179" y="2877027"/>
                <a:ext cx="8846821" cy="659411"/>
              </a:xfrm>
              <a:prstGeom prst="rect">
                <a:avLst/>
              </a:prstGeom>
            </p:spPr>
            <p:txBody>
              <a:bodyPr wrap="squar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Observation </a:t>
                </a:r>
                <a:r>
                  <a:rPr lang="en-US" altLang="zh-CN" i="1" dirty="0"/>
                  <a:t>  </a:t>
                </a:r>
                <a14:m>
                  <m:oMath xmlns:m="http://schemas.openxmlformats.org/officeDocument/2006/math">
                    <m:sSubSup>
                      <m:sSubSupPr>
                        <m:ctrlPr>
                          <a:rPr lang="en-US" altLang="zh-CN" i="1">
                            <a:latin typeface="Cambria Math" panose="02040503050406030204" pitchFamily="18" charset="0"/>
                          </a:rPr>
                        </m:ctrlPr>
                      </m:sSubSupPr>
                      <m:e>
                        <m:r>
                          <a:rPr lang="en-US" altLang="zh-CN" i="1">
                            <a:latin typeface="Cambria Math"/>
                          </a:rPr>
                          <m:t>𝑜</m:t>
                        </m:r>
                      </m:e>
                      <m:sub>
                        <m:r>
                          <a:rPr lang="en-US" altLang="zh-CN" i="1">
                            <a:latin typeface="Cambria Math"/>
                          </a:rPr>
                          <m:t>𝑡</m:t>
                        </m:r>
                      </m:sub>
                      <m:sup>
                        <m:r>
                          <a:rPr lang="en-US" altLang="zh-CN" i="1">
                            <a:latin typeface="Cambria Math"/>
                          </a:rPr>
                          <m:t>𝑖</m:t>
                        </m:r>
                      </m:sup>
                    </m:sSubSup>
                  </m:oMath>
                </a14:m>
                <a:r>
                  <a:rPr lang="en-US" altLang="zh-CN" dirty="0">
                    <a:latin typeface="Times New Roman" panose="02020603050405020304" pitchFamily="18" charset="0"/>
                    <a:cs typeface="Times New Roman" panose="02020603050405020304" pitchFamily="18" charset="0"/>
                  </a:rPr>
                  <a:t>.  Features of the current located road segment and those can be reached in </a:t>
                </a:r>
                <a14:m>
                  <m:oMath xmlns:m="http://schemas.openxmlformats.org/officeDocument/2006/math">
                    <m:r>
                      <a:rPr lang="en-US" altLang="zh-CN" i="1">
                        <a:latin typeface="Cambria Math"/>
                        <a:cs typeface="Times New Roman" panose="02020603050405020304" pitchFamily="18" charset="0"/>
                      </a:rPr>
                      <m:t>𝑚</m:t>
                    </m:r>
                  </m:oMath>
                </a14:m>
                <a:r>
                  <a:rPr lang="en-US" altLang="zh-CN" dirty="0">
                    <a:latin typeface="Times New Roman" panose="02020603050405020304" pitchFamily="18" charset="0"/>
                    <a:cs typeface="Times New Roman" panose="02020603050405020304" pitchFamily="18" charset="0"/>
                  </a:rPr>
                  <a:t> routing actions.</a:t>
                </a:r>
                <a:endParaRPr lang="en-US" altLang="zh-CN" i="1" dirty="0">
                  <a:latin typeface="Times New Roman" panose="02020603050405020304" pitchFamily="18" charset="0"/>
                  <a:cs typeface="Times New Roman" panose="02020603050405020304" pitchFamily="18" charset="0"/>
                </a:endParaRPr>
              </a:p>
            </p:txBody>
          </p:sp>
        </mc:Choice>
        <mc:Fallback xmlns="">
          <p:sp>
            <p:nvSpPr>
              <p:cNvPr id="7" name="矩形 6"/>
              <p:cNvSpPr>
                <a:spLocks noRot="1" noChangeAspect="1" noMove="1" noResize="1" noEditPoints="1" noAdjustHandles="1" noChangeArrowheads="1" noChangeShapeType="1" noTextEdit="1"/>
              </p:cNvSpPr>
              <p:nvPr/>
            </p:nvSpPr>
            <p:spPr>
              <a:xfrm>
                <a:off x="297179" y="2877027"/>
                <a:ext cx="8846821" cy="659411"/>
              </a:xfrm>
              <a:prstGeom prst="rect">
                <a:avLst/>
              </a:prstGeom>
              <a:blipFill>
                <a:blip r:embed="rId7"/>
                <a:stretch>
                  <a:fillRect t="-1887" b="-1320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矩形 7"/>
              <p:cNvSpPr/>
              <p:nvPr/>
            </p:nvSpPr>
            <p:spPr>
              <a:xfrm>
                <a:off x="297179" y="5168554"/>
                <a:ext cx="6339841" cy="369332"/>
              </a:xfrm>
              <a:prstGeom prst="rect">
                <a:avLst/>
              </a:prstGeom>
            </p:spPr>
            <p:txBody>
              <a:bodyPr wrap="squar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State Transition Probability  </a:t>
                </a:r>
                <a14:m>
                  <m:oMath xmlns:m="http://schemas.openxmlformats.org/officeDocument/2006/math">
                    <m:r>
                      <a:rPr lang="en-US" altLang="zh-CN" b="1" i="1">
                        <a:latin typeface="Cambria Math"/>
                        <a:cs typeface="Times New Roman" panose="02020603050405020304" pitchFamily="18" charset="0"/>
                      </a:rPr>
                      <m:t> </m:t>
                    </m:r>
                    <m:r>
                      <a:rPr lang="en-US" altLang="zh-CN" i="1">
                        <a:latin typeface="Cambria Math"/>
                        <a:cs typeface="Times New Roman" panose="02020603050405020304" pitchFamily="18" charset="0"/>
                      </a:rPr>
                      <m:t>𝑃</m:t>
                    </m:r>
                    <m:r>
                      <a:rPr lang="en-US" altLang="zh-CN" i="1">
                        <a:latin typeface="Cambria Math"/>
                        <a:cs typeface="Times New Roman" panose="02020603050405020304" pitchFamily="18" charset="0"/>
                      </a:rPr>
                      <m:t>(</m:t>
                    </m:r>
                    <m:sSub>
                      <m:sSubPr>
                        <m:ctrlPr>
                          <a:rPr lang="en-US" altLang="zh-CN" i="1">
                            <a:latin typeface="Cambria Math" panose="02040503050406030204" pitchFamily="18" charset="0"/>
                            <a:cs typeface="Times New Roman" panose="02020603050405020304" pitchFamily="18" charset="0"/>
                          </a:rPr>
                        </m:ctrlPr>
                      </m:sSubPr>
                      <m:e>
                        <m:r>
                          <a:rPr lang="en-US" altLang="zh-CN" i="1">
                            <a:latin typeface="Cambria Math"/>
                            <a:cs typeface="Times New Roman" panose="02020603050405020304" pitchFamily="18" charset="0"/>
                          </a:rPr>
                          <m:t>𝑠</m:t>
                        </m:r>
                      </m:e>
                      <m:sub>
                        <m:r>
                          <a:rPr lang="en-US" altLang="zh-CN" i="1">
                            <a:latin typeface="Cambria Math"/>
                            <a:cs typeface="Times New Roman" panose="02020603050405020304" pitchFamily="18" charset="0"/>
                          </a:rPr>
                          <m:t>𝑡</m:t>
                        </m:r>
                        <m:r>
                          <a:rPr lang="en-US" altLang="zh-CN" i="1">
                            <a:latin typeface="Cambria Math"/>
                            <a:cs typeface="Times New Roman" panose="02020603050405020304" pitchFamily="18" charset="0"/>
                          </a:rPr>
                          <m:t>+1</m:t>
                        </m:r>
                      </m:sub>
                    </m:sSub>
                    <m:r>
                      <a:rPr lang="en-US" altLang="zh-CN" i="1">
                        <a:latin typeface="Cambria Math"/>
                        <a:cs typeface="Times New Roman" panose="02020603050405020304" pitchFamily="18" charset="0"/>
                      </a:rPr>
                      <m:t>|</m:t>
                    </m:r>
                    <m:sSub>
                      <m:sSubPr>
                        <m:ctrlPr>
                          <a:rPr lang="en-US" altLang="zh-CN" i="1">
                            <a:latin typeface="Cambria Math" panose="02040503050406030204" pitchFamily="18" charset="0"/>
                            <a:cs typeface="Times New Roman" panose="02020603050405020304" pitchFamily="18" charset="0"/>
                          </a:rPr>
                        </m:ctrlPr>
                      </m:sSubPr>
                      <m:e>
                        <m:r>
                          <a:rPr lang="en-US" altLang="zh-CN" i="1">
                            <a:latin typeface="Cambria Math"/>
                            <a:cs typeface="Times New Roman" panose="02020603050405020304" pitchFamily="18" charset="0"/>
                          </a:rPr>
                          <m:t>𝑠</m:t>
                        </m:r>
                      </m:e>
                      <m:sub>
                        <m:r>
                          <a:rPr lang="en-US" altLang="zh-CN" i="1">
                            <a:latin typeface="Cambria Math"/>
                            <a:cs typeface="Times New Roman" panose="02020603050405020304" pitchFamily="18" charset="0"/>
                          </a:rPr>
                          <m:t>𝑡</m:t>
                        </m:r>
                      </m:sub>
                    </m:sSub>
                    <m:r>
                      <a:rPr lang="en-US" altLang="zh-CN" i="1">
                        <a:latin typeface="Cambria Math"/>
                        <a:cs typeface="Times New Roman" panose="02020603050405020304" pitchFamily="18" charset="0"/>
                      </a:rPr>
                      <m:t>,</m:t>
                    </m:r>
                    <m:sSub>
                      <m:sSubPr>
                        <m:ctrlPr>
                          <a:rPr lang="en-US" altLang="zh-CN" i="1">
                            <a:latin typeface="Cambria Math" panose="02040503050406030204" pitchFamily="18" charset="0"/>
                            <a:cs typeface="Times New Roman" panose="02020603050405020304" pitchFamily="18" charset="0"/>
                          </a:rPr>
                        </m:ctrlPr>
                      </m:sSubPr>
                      <m:e>
                        <m:r>
                          <a:rPr lang="en-US" altLang="zh-CN" b="1" i="1">
                            <a:latin typeface="Cambria Math"/>
                            <a:cs typeface="Times New Roman" panose="02020603050405020304" pitchFamily="18" charset="0"/>
                          </a:rPr>
                          <m:t>𝒂</m:t>
                        </m:r>
                      </m:e>
                      <m:sub>
                        <m:r>
                          <a:rPr lang="en-US" altLang="zh-CN" i="1">
                            <a:latin typeface="Cambria Math"/>
                            <a:cs typeface="Times New Roman" panose="02020603050405020304" pitchFamily="18" charset="0"/>
                          </a:rPr>
                          <m:t>𝑡</m:t>
                        </m:r>
                      </m:sub>
                    </m:sSub>
                    <m:r>
                      <a:rPr lang="en-US" altLang="zh-CN" i="1">
                        <a:latin typeface="Cambria Math"/>
                        <a:cs typeface="Times New Roman" panose="02020603050405020304" pitchFamily="18" charset="0"/>
                      </a:rPr>
                      <m:t>)</m:t>
                    </m:r>
                  </m:oMath>
                </a14:m>
                <a:r>
                  <a:rPr lang="en-US" altLang="zh-CN" dirty="0">
                    <a:latin typeface="Times New Roman" panose="02020603050405020304" pitchFamily="18" charset="0"/>
                    <a:cs typeface="Times New Roman" panose="02020603050405020304" pitchFamily="18" charset="0"/>
                  </a:rPr>
                  <a:t>.</a:t>
                </a:r>
              </a:p>
            </p:txBody>
          </p:sp>
        </mc:Choice>
        <mc:Fallback xmlns="">
          <p:sp>
            <p:nvSpPr>
              <p:cNvPr id="8" name="矩形 7"/>
              <p:cNvSpPr>
                <a:spLocks noRot="1" noChangeAspect="1" noMove="1" noResize="1" noEditPoints="1" noAdjustHandles="1" noChangeArrowheads="1" noChangeShapeType="1" noTextEdit="1"/>
              </p:cNvSpPr>
              <p:nvPr/>
            </p:nvSpPr>
            <p:spPr>
              <a:xfrm>
                <a:off x="297179" y="5168554"/>
                <a:ext cx="6339841" cy="369332"/>
              </a:xfrm>
              <a:prstGeom prst="rect">
                <a:avLst/>
              </a:prstGeom>
              <a:blipFill>
                <a:blip r:embed="rId8"/>
                <a:stretch>
                  <a:fillRect t="-10345" b="-275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p:cNvSpPr/>
              <p:nvPr/>
            </p:nvSpPr>
            <p:spPr>
              <a:xfrm>
                <a:off x="297179" y="4699852"/>
                <a:ext cx="6046470" cy="369332"/>
              </a:xfrm>
              <a:prstGeom prst="rect">
                <a:avLst/>
              </a:prstGeom>
            </p:spPr>
            <p:txBody>
              <a:bodyPr wrap="square">
                <a:spAutoFit/>
              </a:bodyPr>
              <a:lstStyle/>
              <a:p>
                <a:pPr marL="600075" lvl="1" indent="-257175">
                  <a:buFont typeface="Arial" panose="020B0604020202020204" pitchFamily="34" charset="0"/>
                  <a:buChar char="•"/>
                </a:pPr>
                <a:r>
                  <a:rPr lang="en-US" altLang="zh-CN" b="1" dirty="0">
                    <a:latin typeface="Times New Roman" panose="02020603050405020304" pitchFamily="18" charset="0"/>
                    <a:cs typeface="Times New Roman" panose="02020603050405020304" pitchFamily="18" charset="0"/>
                  </a:rPr>
                  <a:t>Reward  </a:t>
                </a:r>
                <a14:m>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r>
                          <a:rPr lang="en-US" altLang="zh-CN" i="1">
                            <a:latin typeface="Cambria Math"/>
                            <a:cs typeface="Times New Roman" panose="02020603050405020304" pitchFamily="18" charset="0"/>
                          </a:rPr>
                          <m:t>𝑅</m:t>
                        </m:r>
                      </m:e>
                      <m:sub>
                        <m:r>
                          <a:rPr lang="en-US" altLang="zh-CN" i="1">
                            <a:latin typeface="Cambria Math"/>
                            <a:cs typeface="Times New Roman" panose="02020603050405020304" pitchFamily="18" charset="0"/>
                          </a:rPr>
                          <m:t>𝑡</m:t>
                        </m:r>
                      </m:sub>
                    </m:sSub>
                    <m:r>
                      <a:rPr lang="en-US" altLang="zh-CN" i="1">
                        <a:latin typeface="Cambria Math"/>
                        <a:cs typeface="Times New Roman" panose="02020603050405020304" pitchFamily="18" charset="0"/>
                      </a:rPr>
                      <m:t>=</m:t>
                    </m:r>
                    <m:sSubSup>
                      <m:sSubSupPr>
                        <m:ctrlPr>
                          <a:rPr lang="en-US" altLang="zh-CN" i="1">
                            <a:latin typeface="Cambria Math" panose="02040503050406030204" pitchFamily="18" charset="0"/>
                            <a:cs typeface="Times New Roman" panose="02020603050405020304" pitchFamily="18" charset="0"/>
                          </a:rPr>
                        </m:ctrlPr>
                      </m:sSubSupPr>
                      <m:e>
                        <m:r>
                          <a:rPr lang="en-US" altLang="zh-CN" i="1">
                            <a:latin typeface="Cambria Math"/>
                            <a:cs typeface="Times New Roman" panose="02020603050405020304" pitchFamily="18" charset="0"/>
                          </a:rPr>
                          <m:t>𝑟</m:t>
                        </m:r>
                      </m:e>
                      <m:sub>
                        <m:r>
                          <a:rPr lang="en-US" altLang="zh-CN" i="1">
                            <a:latin typeface="Cambria Math"/>
                            <a:cs typeface="Times New Roman" panose="02020603050405020304" pitchFamily="18" charset="0"/>
                          </a:rPr>
                          <m:t>𝑡</m:t>
                        </m:r>
                      </m:sub>
                      <m:sup>
                        <m:r>
                          <a:rPr lang="en-US" altLang="zh-CN" i="1">
                            <a:latin typeface="Cambria Math"/>
                            <a:cs typeface="Times New Roman" panose="02020603050405020304" pitchFamily="18" charset="0"/>
                          </a:rPr>
                          <m:t>𝑜</m:t>
                        </m:r>
                      </m:sup>
                    </m:sSubSup>
                    <m:r>
                      <a:rPr lang="en-US" altLang="zh-CN" i="1">
                        <a:latin typeface="Cambria Math"/>
                        <a:cs typeface="Times New Roman" panose="02020603050405020304" pitchFamily="18" charset="0"/>
                      </a:rPr>
                      <m:t>+</m:t>
                    </m:r>
                    <m:sSubSup>
                      <m:sSubSupPr>
                        <m:ctrlPr>
                          <a:rPr lang="en-US" altLang="zh-CN" i="1">
                            <a:latin typeface="Cambria Math" panose="02040503050406030204" pitchFamily="18" charset="0"/>
                            <a:cs typeface="Times New Roman" panose="02020603050405020304" pitchFamily="18" charset="0"/>
                          </a:rPr>
                        </m:ctrlPr>
                      </m:sSubSupPr>
                      <m:e>
                        <m:r>
                          <a:rPr lang="en-US" altLang="zh-CN" i="1">
                            <a:latin typeface="Cambria Math"/>
                            <a:cs typeface="Times New Roman" panose="02020603050405020304" pitchFamily="18" charset="0"/>
                          </a:rPr>
                          <m:t>𝜆</m:t>
                        </m:r>
                        <m:r>
                          <a:rPr lang="en-US" altLang="zh-CN" i="1">
                            <a:latin typeface="Cambria Math"/>
                            <a:cs typeface="Times New Roman" panose="02020603050405020304" pitchFamily="18" charset="0"/>
                          </a:rPr>
                          <m:t>𝑟</m:t>
                        </m:r>
                      </m:e>
                      <m:sub>
                        <m:r>
                          <a:rPr lang="en-US" altLang="zh-CN" i="1">
                            <a:latin typeface="Cambria Math"/>
                            <a:cs typeface="Times New Roman" panose="02020603050405020304" pitchFamily="18" charset="0"/>
                          </a:rPr>
                          <m:t>𝑡</m:t>
                        </m:r>
                      </m:sub>
                      <m:sup>
                        <m:r>
                          <a:rPr lang="en-US" altLang="zh-CN" i="1">
                            <a:latin typeface="Cambria Math"/>
                            <a:cs typeface="Times New Roman" panose="02020603050405020304" pitchFamily="18" charset="0"/>
                          </a:rPr>
                          <m:t>𝑠</m:t>
                        </m:r>
                      </m:sup>
                    </m:sSubSup>
                  </m:oMath>
                </a14:m>
                <a:r>
                  <a:rPr lang="en-US" altLang="zh-CN" dirty="0">
                    <a:latin typeface="Times New Roman" panose="02020603050405020304" pitchFamily="18" charset="0"/>
                    <a:cs typeface="Times New Roman" panose="02020603050405020304" pitchFamily="18" charset="0"/>
                  </a:rPr>
                  <a:t>. System utility of that time slot.</a:t>
                </a:r>
                <a:endParaRPr lang="zh-CN" altLang="en-US" dirty="0">
                  <a:latin typeface="Times New Roman" panose="02020603050405020304" pitchFamily="18" charset="0"/>
                  <a:cs typeface="Times New Roman" panose="02020603050405020304" pitchFamily="18" charset="0"/>
                </a:endParaRPr>
              </a:p>
            </p:txBody>
          </p:sp>
        </mc:Choice>
        <mc:Fallback xmlns="">
          <p:sp>
            <p:nvSpPr>
              <p:cNvPr id="9" name="矩形 8"/>
              <p:cNvSpPr>
                <a:spLocks noRot="1" noChangeAspect="1" noMove="1" noResize="1" noEditPoints="1" noAdjustHandles="1" noChangeArrowheads="1" noChangeShapeType="1" noTextEdit="1"/>
              </p:cNvSpPr>
              <p:nvPr/>
            </p:nvSpPr>
            <p:spPr>
              <a:xfrm>
                <a:off x="297179" y="4699852"/>
                <a:ext cx="6046470" cy="369332"/>
              </a:xfrm>
              <a:prstGeom prst="rect">
                <a:avLst/>
              </a:prstGeom>
              <a:blipFill>
                <a:blip r:embed="rId9"/>
                <a:stretch>
                  <a:fillRect t="-6667" b="-23333"/>
                </a:stretch>
              </a:blipFill>
            </p:spPr>
            <p:txBody>
              <a:bodyPr/>
              <a:lstStyle/>
              <a:p>
                <a:r>
                  <a:rPr lang="zh-CN" altLang="en-US">
                    <a:noFill/>
                  </a:rPr>
                  <a:t> </a:t>
                </a:r>
              </a:p>
            </p:txBody>
          </p:sp>
        </mc:Fallback>
      </mc:AlternateContent>
      <p:cxnSp>
        <p:nvCxnSpPr>
          <p:cNvPr id="12" name="直接连接符 5">
            <a:extLst>
              <a:ext uri="{FF2B5EF4-FFF2-40B4-BE49-F238E27FC236}">
                <a16:creationId xmlns:a16="http://schemas.microsoft.com/office/drawing/2014/main" id="{D26AAB0A-D470-7148-A04F-5A69A27A90EC}"/>
              </a:ext>
            </a:extLst>
          </p:cNvPr>
          <p:cNvCxnSpPr/>
          <p:nvPr/>
        </p:nvCxnSpPr>
        <p:spPr>
          <a:xfrm>
            <a:off x="504963" y="713355"/>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14B7B5C2-A0F9-EF40-9712-6F14EB6E3963}"/>
              </a:ext>
            </a:extLst>
          </p:cNvPr>
          <p:cNvSpPr txBox="1"/>
          <p:nvPr/>
        </p:nvSpPr>
        <p:spPr>
          <a:xfrm>
            <a:off x="300249" y="192695"/>
            <a:ext cx="3759687"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Problem</a:t>
            </a:r>
            <a:r>
              <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Formulation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14">
            <a:extLst>
              <a:ext uri="{FF2B5EF4-FFF2-40B4-BE49-F238E27FC236}">
                <a16:creationId xmlns:a16="http://schemas.microsoft.com/office/drawing/2014/main" id="{1BBBFE36-7695-0A48-8C61-3AE54F0EACC1}"/>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灯片编号占位符 1">
            <a:extLst>
              <a:ext uri="{FF2B5EF4-FFF2-40B4-BE49-F238E27FC236}">
                <a16:creationId xmlns:a16="http://schemas.microsoft.com/office/drawing/2014/main" id="{525A07B2-8797-0349-8227-83811F8BBFCD}"/>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11</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矩形 6">
            <a:extLst>
              <a:ext uri="{FF2B5EF4-FFF2-40B4-BE49-F238E27FC236}">
                <a16:creationId xmlns:a16="http://schemas.microsoft.com/office/drawing/2014/main" id="{904BEEE2-9421-3548-81A2-3DE15CD778C4}"/>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8" name="矩形: 圆角 6">
            <a:extLst>
              <a:ext uri="{FF2B5EF4-FFF2-40B4-BE49-F238E27FC236}">
                <a16:creationId xmlns:a16="http://schemas.microsoft.com/office/drawing/2014/main" id="{797C9615-00BE-E14E-AEA7-049E475EC6A3}"/>
              </a:ext>
            </a:extLst>
          </p:cNvPr>
          <p:cNvSpPr/>
          <p:nvPr/>
        </p:nvSpPr>
        <p:spPr>
          <a:xfrm>
            <a:off x="124776" y="685401"/>
            <a:ext cx="3636190" cy="561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9269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5" grpId="0"/>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云形标注 5"/>
          <p:cNvSpPr/>
          <p:nvPr/>
        </p:nvSpPr>
        <p:spPr>
          <a:xfrm>
            <a:off x="3063774" y="3876806"/>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deal with the variant agent scale?</a:t>
            </a:r>
          </a:p>
        </p:txBody>
      </p:sp>
      <p:pic>
        <p:nvPicPr>
          <p:cNvPr id="2050" name="Picture 2" descr="C:\Users\Lenovo\Desktop\src=http _images.china.cn_news_attachement_jpg_site3_20120316_6261748045786758241.jpg&amp;refer=http _images.china.cn&amp;app=2002&amp;size=f9999,10000&amp;q=a80&amp;n=0&amp;g=0n&amp;fmt=jpe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799" y="1716980"/>
            <a:ext cx="2324994" cy="1407678"/>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7"/>
          <p:cNvSpPr/>
          <p:nvPr/>
        </p:nvSpPr>
        <p:spPr>
          <a:xfrm rot="20045154">
            <a:off x="1710914" y="2874899"/>
            <a:ext cx="1284378" cy="612395"/>
          </a:xfrm>
          <a:prstGeom prst="roundRect">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35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Complicated topology</a:t>
            </a:r>
          </a:p>
        </p:txBody>
      </p:sp>
      <p:pic>
        <p:nvPicPr>
          <p:cNvPr id="15" name="Picture 5" descr="C:\Users\Lenovo\Desktop\Cab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1931" y="1716980"/>
            <a:ext cx="2324995" cy="1449089"/>
          </a:xfrm>
          <a:prstGeom prst="rect">
            <a:avLst/>
          </a:prstGeom>
          <a:noFill/>
          <a:extLst>
            <a:ext uri="{909E8E84-426E-40DD-AFC4-6F175D3DCCD1}">
              <a14:hiddenFill xmlns:a14="http://schemas.microsoft.com/office/drawing/2010/main">
                <a:solidFill>
                  <a:srgbClr val="FFFFFF"/>
                </a:solidFill>
              </a14:hiddenFill>
            </a:ext>
          </a:extLst>
        </p:spPr>
      </p:pic>
      <p:sp>
        <p:nvSpPr>
          <p:cNvPr id="16" name="Rounded Rectangle 7"/>
          <p:cNvSpPr/>
          <p:nvPr/>
        </p:nvSpPr>
        <p:spPr>
          <a:xfrm rot="20045154">
            <a:off x="4535174" y="2874898"/>
            <a:ext cx="1284378" cy="612395"/>
          </a:xfrm>
          <a:prstGeom prst="roundRect">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35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Variant agent scale</a:t>
            </a:r>
          </a:p>
        </p:txBody>
      </p:sp>
      <p:pic>
        <p:nvPicPr>
          <p:cNvPr id="20" name="Picture 2" descr="C:\Users\Lenovo\Desktop\捕获.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83323" y="1665007"/>
            <a:ext cx="221630" cy="325229"/>
          </a:xfrm>
          <a:prstGeom prst="rect">
            <a:avLst/>
          </a:prstGeom>
          <a:noFill/>
          <a:extLst>
            <a:ext uri="{909E8E84-426E-40DD-AFC4-6F175D3DCCD1}">
              <a14:hiddenFill xmlns:a14="http://schemas.microsoft.com/office/drawing/2010/main">
                <a:solidFill>
                  <a:srgbClr val="FFFFFF"/>
                </a:solidFill>
              </a14:hiddenFill>
            </a:ext>
          </a:extLst>
        </p:spPr>
      </p:pic>
      <p:sp>
        <p:nvSpPr>
          <p:cNvPr id="10" name="燕尾形箭头 9"/>
          <p:cNvSpPr/>
          <p:nvPr/>
        </p:nvSpPr>
        <p:spPr>
          <a:xfrm rot="16200000">
            <a:off x="7211318" y="1744836"/>
            <a:ext cx="348563" cy="142238"/>
          </a:xfrm>
          <a:prstGeom prst="notchedRightArrow">
            <a:avLst/>
          </a:prstGeom>
          <a:solidFill>
            <a:schemeClr val="accent4">
              <a:lumMod val="60000"/>
              <a:lumOff val="40000"/>
            </a:schemeClr>
          </a:solidFill>
          <a:ln>
            <a:solidFill>
              <a:srgbClr val="FFC000"/>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sz="1350"/>
          </a:p>
        </p:txBody>
      </p:sp>
      <p:grpSp>
        <p:nvGrpSpPr>
          <p:cNvPr id="23" name="组合 22"/>
          <p:cNvGrpSpPr/>
          <p:nvPr/>
        </p:nvGrpSpPr>
        <p:grpSpPr>
          <a:xfrm>
            <a:off x="6073299" y="1716980"/>
            <a:ext cx="2473885" cy="1513585"/>
            <a:chOff x="92985" y="2148763"/>
            <a:chExt cx="5170392" cy="3025401"/>
          </a:xfrm>
        </p:grpSpPr>
        <p:pic>
          <p:nvPicPr>
            <p:cNvPr id="24" name="Picture 6" descr="C:\Users\Lenovo\Desktop\捕获.PN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985" y="2148763"/>
              <a:ext cx="5170392" cy="3025401"/>
            </a:xfrm>
            <a:prstGeom prst="rect">
              <a:avLst/>
            </a:prstGeom>
            <a:noFill/>
            <a:extLst>
              <a:ext uri="{909E8E84-426E-40DD-AFC4-6F175D3DCCD1}">
                <a14:hiddenFill xmlns:a14="http://schemas.microsoft.com/office/drawing/2010/main">
                  <a:solidFill>
                    <a:srgbClr val="FFFFFF"/>
                  </a:solidFill>
                </a14:hiddenFill>
              </a:ext>
            </a:extLst>
          </p:spPr>
        </p:pic>
        <p:sp>
          <p:nvSpPr>
            <p:cNvPr id="25" name="云形 24"/>
            <p:cNvSpPr/>
            <p:nvPr/>
          </p:nvSpPr>
          <p:spPr>
            <a:xfrm>
              <a:off x="2761786" y="2949499"/>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6" name="云形 25"/>
            <p:cNvSpPr/>
            <p:nvPr/>
          </p:nvSpPr>
          <p:spPr>
            <a:xfrm>
              <a:off x="3542372" y="3691353"/>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云形 26"/>
            <p:cNvSpPr/>
            <p:nvPr/>
          </p:nvSpPr>
          <p:spPr>
            <a:xfrm>
              <a:off x="1070517" y="2716812"/>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云形 27"/>
            <p:cNvSpPr/>
            <p:nvPr/>
          </p:nvSpPr>
          <p:spPr>
            <a:xfrm>
              <a:off x="1383497" y="3863899"/>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9" name="Rounded Rectangle 7"/>
          <p:cNvSpPr/>
          <p:nvPr/>
        </p:nvSpPr>
        <p:spPr>
          <a:xfrm rot="20045154">
            <a:off x="7663769" y="2738590"/>
            <a:ext cx="1284378" cy="612395"/>
          </a:xfrm>
          <a:prstGeom prst="roundRect">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35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Full Cooperation </a:t>
            </a:r>
            <a:endParaRPr lang="en-US" sz="135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0" name="云形标注 29"/>
          <p:cNvSpPr/>
          <p:nvPr/>
        </p:nvSpPr>
        <p:spPr>
          <a:xfrm>
            <a:off x="181417" y="3876806"/>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efficiently encode and process the information of city road network?</a:t>
            </a:r>
          </a:p>
        </p:txBody>
      </p:sp>
      <p:sp>
        <p:nvSpPr>
          <p:cNvPr id="31" name="云形标注 30"/>
          <p:cNvSpPr/>
          <p:nvPr/>
        </p:nvSpPr>
        <p:spPr>
          <a:xfrm>
            <a:off x="6054946" y="3876806"/>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learn agents’ policies that can achieve full cooperation? </a:t>
            </a:r>
            <a:endParaRPr lang="zh-CN" altLang="en-US" sz="1500" b="1" dirty="0">
              <a:solidFill>
                <a:srgbClr val="FF0000"/>
              </a:solidFill>
              <a:latin typeface="Times New Roman" panose="02020603050405020304" pitchFamily="18" charset="0"/>
              <a:cs typeface="Times New Roman" panose="02020603050405020304" pitchFamily="18" charset="0"/>
            </a:endParaRPr>
          </a:p>
        </p:txBody>
      </p:sp>
      <p:sp>
        <p:nvSpPr>
          <p:cNvPr id="21" name="矩形 20">
            <a:extLst>
              <a:ext uri="{FF2B5EF4-FFF2-40B4-BE49-F238E27FC236}">
                <a16:creationId xmlns:a16="http://schemas.microsoft.com/office/drawing/2014/main" id="{8E1D8BD8-08BD-5347-83F5-CDA8B81B10F8}"/>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5">
            <a:extLst>
              <a:ext uri="{FF2B5EF4-FFF2-40B4-BE49-F238E27FC236}">
                <a16:creationId xmlns:a16="http://schemas.microsoft.com/office/drawing/2014/main" id="{E74283BE-8773-7340-BA51-6B26163A2307}"/>
              </a:ext>
            </a:extLst>
          </p:cNvPr>
          <p:cNvCxnSpPr/>
          <p:nvPr/>
        </p:nvCxnSpPr>
        <p:spPr>
          <a:xfrm>
            <a:off x="504963" y="713355"/>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D20D97CA-C55C-F14D-AF43-888D207DC6AF}"/>
              </a:ext>
            </a:extLst>
          </p:cNvPr>
          <p:cNvSpPr txBox="1"/>
          <p:nvPr/>
        </p:nvSpPr>
        <p:spPr>
          <a:xfrm>
            <a:off x="300249" y="192695"/>
            <a:ext cx="3460717"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Challenges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3" name="灯片编号占位符 1">
            <a:extLst>
              <a:ext uri="{FF2B5EF4-FFF2-40B4-BE49-F238E27FC236}">
                <a16:creationId xmlns:a16="http://schemas.microsoft.com/office/drawing/2014/main" id="{5CF46DDF-A612-5F4E-8106-6206540BBCFB}"/>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12</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4" name="矩形: 圆角 6">
            <a:extLst>
              <a:ext uri="{FF2B5EF4-FFF2-40B4-BE49-F238E27FC236}">
                <a16:creationId xmlns:a16="http://schemas.microsoft.com/office/drawing/2014/main" id="{60D2A8FC-C514-7140-9809-FA4369937A88}"/>
              </a:ext>
            </a:extLst>
          </p:cNvPr>
          <p:cNvSpPr/>
          <p:nvPr/>
        </p:nvSpPr>
        <p:spPr>
          <a:xfrm>
            <a:off x="124776" y="695785"/>
            <a:ext cx="2188656"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6">
            <a:extLst>
              <a:ext uri="{FF2B5EF4-FFF2-40B4-BE49-F238E27FC236}">
                <a16:creationId xmlns:a16="http://schemas.microsoft.com/office/drawing/2014/main" id="{1934071D-C5F6-F04B-BA3B-28A65209BDC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273922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6" grpId="0" animBg="1"/>
      <p:bldP spid="10" grpId="0" animBg="1"/>
      <p:bldP spid="29"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7889594"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GCC-MARL Framework</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50" y="752976"/>
            <a:ext cx="4059878"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8" name="Picture 2" descr="F:\做过的论文\infocom\Infocom_final\fig\framework.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5572" y="610015"/>
            <a:ext cx="5378948" cy="5084988"/>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14">
            <a:extLst>
              <a:ext uri="{FF2B5EF4-FFF2-40B4-BE49-F238E27FC236}">
                <a16:creationId xmlns:a16="http://schemas.microsoft.com/office/drawing/2014/main" id="{50E08674-71C7-D342-9673-E5BA68237AC8}"/>
              </a:ext>
            </a:extLst>
          </p:cNvPr>
          <p:cNvSpPr/>
          <p:nvPr/>
        </p:nvSpPr>
        <p:spPr>
          <a:xfrm>
            <a:off x="2311400" y="2202180"/>
            <a:ext cx="591820" cy="46482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0" name="直接连接符 35">
            <a:extLst>
              <a:ext uri="{FF2B5EF4-FFF2-40B4-BE49-F238E27FC236}">
                <a16:creationId xmlns:a16="http://schemas.microsoft.com/office/drawing/2014/main" id="{B3F79DD3-926C-9641-ABB1-0782F890D2EF}"/>
              </a:ext>
            </a:extLst>
          </p:cNvPr>
          <p:cNvCxnSpPr>
            <a:cxnSpLocks/>
            <a:stCxn id="11" idx="3"/>
            <a:endCxn id="9" idx="1"/>
          </p:cNvCxnSpPr>
          <p:nvPr/>
        </p:nvCxnSpPr>
        <p:spPr>
          <a:xfrm flipV="1">
            <a:off x="1828843" y="2434590"/>
            <a:ext cx="482557" cy="1895"/>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54">
            <a:extLst>
              <a:ext uri="{FF2B5EF4-FFF2-40B4-BE49-F238E27FC236}">
                <a16:creationId xmlns:a16="http://schemas.microsoft.com/office/drawing/2014/main" id="{0F54573E-0BA8-0143-AFC6-B7C175600345}"/>
              </a:ext>
            </a:extLst>
          </p:cNvPr>
          <p:cNvSpPr/>
          <p:nvPr/>
        </p:nvSpPr>
        <p:spPr>
          <a:xfrm>
            <a:off x="59269" y="2068067"/>
            <a:ext cx="1769574" cy="7368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400" b="1" dirty="0">
                <a:solidFill>
                  <a:schemeClr val="bg1"/>
                </a:solidFill>
                <a:latin typeface="Times New Roman" panose="02020603050405020304" pitchFamily="18" charset="0"/>
                <a:cs typeface="Times New Roman" panose="02020603050405020304" pitchFamily="18" charset="0"/>
              </a:rPr>
              <a:t>N-hop subgraph:  </a:t>
            </a:r>
            <a:r>
              <a:rPr lang="en-US" sz="1400" b="1" dirty="0">
                <a:solidFill>
                  <a:srgbClr val="FFFF00"/>
                </a:solidFill>
                <a:latin typeface="Times New Roman" panose="02020603050405020304" pitchFamily="18" charset="0"/>
                <a:cs typeface="Times New Roman" panose="02020603050405020304" pitchFamily="18" charset="0"/>
              </a:rPr>
              <a:t>local observation.</a:t>
            </a:r>
          </a:p>
        </p:txBody>
      </p:sp>
      <p:sp>
        <p:nvSpPr>
          <p:cNvPr id="21" name="矩形 14">
            <a:extLst>
              <a:ext uri="{FF2B5EF4-FFF2-40B4-BE49-F238E27FC236}">
                <a16:creationId xmlns:a16="http://schemas.microsoft.com/office/drawing/2014/main" id="{50E08674-71C7-D342-9673-E5BA68237AC8}"/>
              </a:ext>
            </a:extLst>
          </p:cNvPr>
          <p:cNvSpPr/>
          <p:nvPr/>
        </p:nvSpPr>
        <p:spPr>
          <a:xfrm>
            <a:off x="2271554" y="4582160"/>
            <a:ext cx="593566" cy="470314"/>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22" name="直接连接符 35">
            <a:extLst>
              <a:ext uri="{FF2B5EF4-FFF2-40B4-BE49-F238E27FC236}">
                <a16:creationId xmlns:a16="http://schemas.microsoft.com/office/drawing/2014/main" id="{B3F79DD3-926C-9641-ABB1-0782F890D2EF}"/>
              </a:ext>
            </a:extLst>
          </p:cNvPr>
          <p:cNvCxnSpPr>
            <a:cxnSpLocks/>
            <a:stCxn id="23" idx="3"/>
            <a:endCxn id="21" idx="1"/>
          </p:cNvCxnSpPr>
          <p:nvPr/>
        </p:nvCxnSpPr>
        <p:spPr>
          <a:xfrm flipV="1">
            <a:off x="1828843" y="4817317"/>
            <a:ext cx="442711" cy="4608"/>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54">
            <a:extLst>
              <a:ext uri="{FF2B5EF4-FFF2-40B4-BE49-F238E27FC236}">
                <a16:creationId xmlns:a16="http://schemas.microsoft.com/office/drawing/2014/main" id="{0F54573E-0BA8-0143-AFC6-B7C175600345}"/>
              </a:ext>
            </a:extLst>
          </p:cNvPr>
          <p:cNvSpPr/>
          <p:nvPr/>
        </p:nvSpPr>
        <p:spPr>
          <a:xfrm>
            <a:off x="59269" y="4360650"/>
            <a:ext cx="1769574" cy="922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400" b="1" dirty="0">
                <a:solidFill>
                  <a:schemeClr val="bg1"/>
                </a:solidFill>
                <a:latin typeface="Times New Roman" panose="02020603050405020304" pitchFamily="18" charset="0"/>
                <a:cs typeface="Times New Roman" panose="02020603050405020304" pitchFamily="18" charset="0"/>
              </a:rPr>
              <a:t> Reachability graph: </a:t>
            </a:r>
          </a:p>
          <a:p>
            <a:pPr lvl="0" algn="ctr">
              <a:defRPr/>
            </a:pPr>
            <a:r>
              <a:rPr lang="en-US" sz="1400" b="1" dirty="0">
                <a:solidFill>
                  <a:srgbClr val="FFFF00"/>
                </a:solidFill>
                <a:latin typeface="Times New Roman" panose="02020603050405020304" pitchFamily="18" charset="0"/>
                <a:cs typeface="Times New Roman" panose="02020603050405020304" pitchFamily="18" charset="0"/>
              </a:rPr>
              <a:t>the global state of the environment.</a:t>
            </a:r>
          </a:p>
        </p:txBody>
      </p:sp>
      <p:cxnSp>
        <p:nvCxnSpPr>
          <p:cNvPr id="30" name="直接连接符 35">
            <a:extLst>
              <a:ext uri="{FF2B5EF4-FFF2-40B4-BE49-F238E27FC236}">
                <a16:creationId xmlns:a16="http://schemas.microsoft.com/office/drawing/2014/main" id="{B3F79DD3-926C-9641-ABB1-0782F890D2EF}"/>
              </a:ext>
            </a:extLst>
          </p:cNvPr>
          <p:cNvCxnSpPr>
            <a:cxnSpLocks/>
            <a:stCxn id="49" idx="2"/>
            <a:endCxn id="31" idx="0"/>
          </p:cNvCxnSpPr>
          <p:nvPr/>
        </p:nvCxnSpPr>
        <p:spPr>
          <a:xfrm flipH="1">
            <a:off x="2101053" y="5644620"/>
            <a:ext cx="486334" cy="199399"/>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54">
            <a:extLst>
              <a:ext uri="{FF2B5EF4-FFF2-40B4-BE49-F238E27FC236}">
                <a16:creationId xmlns:a16="http://schemas.microsoft.com/office/drawing/2014/main" id="{0F54573E-0BA8-0143-AFC6-B7C175600345}"/>
              </a:ext>
            </a:extLst>
          </p:cNvPr>
          <p:cNvSpPr/>
          <p:nvPr/>
        </p:nvSpPr>
        <p:spPr>
          <a:xfrm>
            <a:off x="1052097" y="5844019"/>
            <a:ext cx="2097912" cy="807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400" b="1" dirty="0">
                <a:solidFill>
                  <a:schemeClr val="bg1"/>
                </a:solidFill>
                <a:latin typeface="Times New Roman" panose="02020603050405020304" pitchFamily="18" charset="0"/>
                <a:cs typeface="Times New Roman" panose="02020603050405020304" pitchFamily="18" charset="0"/>
              </a:rPr>
              <a:t>Action graph: </a:t>
            </a:r>
          </a:p>
          <a:p>
            <a:pPr lvl="0" algn="ctr">
              <a:defRPr/>
            </a:pPr>
            <a:r>
              <a:rPr lang="en-US" sz="1400" b="1" dirty="0">
                <a:solidFill>
                  <a:srgbClr val="FFFF00"/>
                </a:solidFill>
                <a:latin typeface="Times New Roman" panose="02020603050405020304" pitchFamily="18" charset="0"/>
                <a:cs typeface="Times New Roman" panose="02020603050405020304" pitchFamily="18" charset="0"/>
              </a:rPr>
              <a:t>graph</a:t>
            </a:r>
            <a:r>
              <a:rPr lang="zh-CN" altLang="en-US" sz="1400" b="1" dirty="0">
                <a:solidFill>
                  <a:srgbClr val="FFFF00"/>
                </a:solidFill>
                <a:latin typeface="Times New Roman" panose="02020603050405020304" pitchFamily="18" charset="0"/>
                <a:cs typeface="Times New Roman" panose="02020603050405020304" pitchFamily="18" charset="0"/>
              </a:rPr>
              <a:t> </a:t>
            </a:r>
            <a:r>
              <a:rPr lang="en-US" altLang="zh-CN" sz="1400" b="1" dirty="0">
                <a:solidFill>
                  <a:srgbClr val="FFFF00"/>
                </a:solidFill>
                <a:latin typeface="Times New Roman" panose="02020603050405020304" pitchFamily="18" charset="0"/>
                <a:cs typeface="Times New Roman" panose="02020603050405020304" pitchFamily="18" charset="0"/>
              </a:rPr>
              <a:t>representation</a:t>
            </a:r>
            <a:r>
              <a:rPr lang="zh-CN" altLang="en-US" sz="1400" b="1" dirty="0">
                <a:solidFill>
                  <a:srgbClr val="FFFF00"/>
                </a:solidFill>
                <a:latin typeface="Times New Roman" panose="02020603050405020304" pitchFamily="18" charset="0"/>
                <a:cs typeface="Times New Roman" panose="02020603050405020304" pitchFamily="18" charset="0"/>
              </a:rPr>
              <a:t> </a:t>
            </a:r>
            <a:r>
              <a:rPr lang="en-US" altLang="zh-CN" sz="1400" b="1" dirty="0">
                <a:solidFill>
                  <a:srgbClr val="FFFF00"/>
                </a:solidFill>
                <a:latin typeface="Times New Roman" panose="02020603050405020304" pitchFamily="18" charset="0"/>
                <a:cs typeface="Times New Roman" panose="02020603050405020304" pitchFamily="18" charset="0"/>
              </a:rPr>
              <a:t>of </a:t>
            </a:r>
            <a:r>
              <a:rPr lang="en-US" sz="1400" b="1" dirty="0">
                <a:solidFill>
                  <a:srgbClr val="FFFF00"/>
                </a:solidFill>
                <a:latin typeface="Times New Roman" panose="02020603050405020304" pitchFamily="18" charset="0"/>
                <a:cs typeface="Times New Roman" panose="02020603050405020304" pitchFamily="18" charset="0"/>
              </a:rPr>
              <a:t>agents’ joint actions.</a:t>
            </a:r>
          </a:p>
        </p:txBody>
      </p:sp>
      <p:sp>
        <p:nvSpPr>
          <p:cNvPr id="49" name="矩形 14">
            <a:extLst>
              <a:ext uri="{FF2B5EF4-FFF2-40B4-BE49-F238E27FC236}">
                <a16:creationId xmlns:a16="http://schemas.microsoft.com/office/drawing/2014/main" id="{50E08674-71C7-D342-9673-E5BA68237AC8}"/>
              </a:ext>
            </a:extLst>
          </p:cNvPr>
          <p:cNvSpPr/>
          <p:nvPr/>
        </p:nvSpPr>
        <p:spPr>
          <a:xfrm>
            <a:off x="2271554" y="5157192"/>
            <a:ext cx="631666" cy="487428"/>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4" name="矩形 54">
            <a:extLst>
              <a:ext uri="{FF2B5EF4-FFF2-40B4-BE49-F238E27FC236}">
                <a16:creationId xmlns:a16="http://schemas.microsoft.com/office/drawing/2014/main" id="{ED2EF588-6795-B649-9290-2283F597E718}"/>
              </a:ext>
            </a:extLst>
          </p:cNvPr>
          <p:cNvSpPr/>
          <p:nvPr/>
        </p:nvSpPr>
        <p:spPr>
          <a:xfrm>
            <a:off x="5783580" y="4360650"/>
            <a:ext cx="2892668" cy="1028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Wingdings" pitchFamily="2" charset="2"/>
              <a:buChar char="q"/>
              <a:defRPr/>
            </a:pPr>
            <a:r>
              <a:rPr lang="en-US" sz="1400" b="1" dirty="0">
                <a:solidFill>
                  <a:schemeClr val="bg1"/>
                </a:solidFill>
                <a:latin typeface="Times New Roman" panose="02020603050405020304" pitchFamily="18" charset="0"/>
                <a:cs typeface="Times New Roman" panose="02020603050405020304" pitchFamily="18" charset="0"/>
              </a:rPr>
              <a:t>Has access to the </a:t>
            </a:r>
            <a:r>
              <a:rPr lang="en-US" sz="1400" b="1" dirty="0">
                <a:solidFill>
                  <a:srgbClr val="FFFF00"/>
                </a:solidFill>
                <a:latin typeface="Times New Roman" panose="02020603050405020304" pitchFamily="18" charset="0"/>
                <a:cs typeface="Times New Roman" panose="02020603050405020304" pitchFamily="18" charset="0"/>
              </a:rPr>
              <a:t>global state</a:t>
            </a:r>
            <a:r>
              <a:rPr lang="en-US" sz="1400" b="1" dirty="0">
                <a:solidFill>
                  <a:schemeClr val="bg1"/>
                </a:solidFill>
                <a:latin typeface="Times New Roman" panose="02020603050405020304" pitchFamily="18" charset="0"/>
                <a:cs typeface="Times New Roman" panose="02020603050405020304" pitchFamily="18" charset="0"/>
              </a:rPr>
              <a:t>.</a:t>
            </a:r>
          </a:p>
          <a:p>
            <a:pPr marL="285750" lvl="0" indent="-285750">
              <a:buFont typeface="Wingdings" pitchFamily="2" charset="2"/>
              <a:buChar char="q"/>
              <a:defRPr/>
            </a:pPr>
            <a:r>
              <a:rPr lang="en-US" sz="1400" b="1" dirty="0">
                <a:solidFill>
                  <a:schemeClr val="bg1"/>
                </a:solidFill>
                <a:latin typeface="Times New Roman" panose="02020603050405020304" pitchFamily="18" charset="0"/>
                <a:cs typeface="Times New Roman" panose="02020603050405020304" pitchFamily="18" charset="0"/>
              </a:rPr>
              <a:t>Perform </a:t>
            </a:r>
            <a:r>
              <a:rPr lang="en-US" sz="1400" b="1" dirty="0">
                <a:solidFill>
                  <a:srgbClr val="FFFF00"/>
                </a:solidFill>
                <a:latin typeface="Times New Roman" panose="02020603050405020304" pitchFamily="18" charset="0"/>
                <a:cs typeface="Times New Roman" panose="02020603050405020304" pitchFamily="18" charset="0"/>
              </a:rPr>
              <a:t>credit assignment </a:t>
            </a:r>
            <a:r>
              <a:rPr lang="en-US" sz="1400" b="1" dirty="0">
                <a:solidFill>
                  <a:schemeClr val="bg1"/>
                </a:solidFill>
                <a:latin typeface="Times New Roman" panose="02020603050405020304" pitchFamily="18" charset="0"/>
                <a:cs typeface="Times New Roman" panose="02020603050405020304" pitchFamily="18" charset="0"/>
              </a:rPr>
              <a:t>to stimulate agents to </a:t>
            </a:r>
            <a:r>
              <a:rPr lang="en-US" sz="1400" b="1" dirty="0">
                <a:solidFill>
                  <a:srgbClr val="FFFF00"/>
                </a:solidFill>
                <a:latin typeface="Times New Roman" panose="02020603050405020304" pitchFamily="18" charset="0"/>
                <a:cs typeface="Times New Roman" panose="02020603050405020304" pitchFamily="18" charset="0"/>
              </a:rPr>
              <a:t>maximize the system utility</a:t>
            </a:r>
            <a:r>
              <a:rPr lang="en-US" sz="1400" b="1" dirty="0">
                <a:solidFill>
                  <a:schemeClr val="bg1"/>
                </a:solidFill>
                <a:latin typeface="Times New Roman" panose="02020603050405020304" pitchFamily="18" charset="0"/>
                <a:cs typeface="Times New Roman" panose="02020603050405020304" pitchFamily="18" charset="0"/>
              </a:rPr>
              <a:t>.</a:t>
            </a:r>
          </a:p>
        </p:txBody>
      </p:sp>
      <p:cxnSp>
        <p:nvCxnSpPr>
          <p:cNvPr id="55" name="直接连接符 35">
            <a:extLst>
              <a:ext uri="{FF2B5EF4-FFF2-40B4-BE49-F238E27FC236}">
                <a16:creationId xmlns:a16="http://schemas.microsoft.com/office/drawing/2014/main" id="{92A19E59-53CE-374A-8909-81336D8BDF85}"/>
              </a:ext>
            </a:extLst>
          </p:cNvPr>
          <p:cNvCxnSpPr>
            <a:cxnSpLocks/>
            <a:endCxn id="54" idx="1"/>
          </p:cNvCxnSpPr>
          <p:nvPr/>
        </p:nvCxnSpPr>
        <p:spPr>
          <a:xfrm>
            <a:off x="5365197" y="4875000"/>
            <a:ext cx="418383" cy="0"/>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6" name="矩形 54">
            <a:extLst>
              <a:ext uri="{FF2B5EF4-FFF2-40B4-BE49-F238E27FC236}">
                <a16:creationId xmlns:a16="http://schemas.microsoft.com/office/drawing/2014/main" id="{ED2EF588-6795-B649-9290-2283F597E718}"/>
              </a:ext>
            </a:extLst>
          </p:cNvPr>
          <p:cNvSpPr/>
          <p:nvPr/>
        </p:nvSpPr>
        <p:spPr>
          <a:xfrm>
            <a:off x="5783580" y="2637073"/>
            <a:ext cx="2892668" cy="1030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Wingdings" pitchFamily="2" charset="2"/>
              <a:buChar char="q"/>
              <a:defRPr/>
            </a:pPr>
            <a:r>
              <a:rPr lang="en-US" sz="1400" b="1" dirty="0">
                <a:solidFill>
                  <a:schemeClr val="bg1"/>
                </a:solidFill>
                <a:latin typeface="Times New Roman" panose="02020603050405020304" pitchFamily="18" charset="0"/>
                <a:cs typeface="Times New Roman" panose="02020603050405020304" pitchFamily="18" charset="0"/>
              </a:rPr>
              <a:t>Select routes according to the </a:t>
            </a:r>
            <a:r>
              <a:rPr lang="en-US" sz="1400" b="1" dirty="0">
                <a:solidFill>
                  <a:srgbClr val="FFFF00"/>
                </a:solidFill>
                <a:latin typeface="Times New Roman" panose="02020603050405020304" pitchFamily="18" charset="0"/>
                <a:cs typeface="Times New Roman" panose="02020603050405020304" pitchFamily="18" charset="0"/>
              </a:rPr>
              <a:t>local observations</a:t>
            </a:r>
            <a:r>
              <a:rPr lang="en-US" sz="1400" b="1" dirty="0">
                <a:solidFill>
                  <a:schemeClr val="bg1"/>
                </a:solidFill>
                <a:latin typeface="Times New Roman" panose="02020603050405020304" pitchFamily="18" charset="0"/>
                <a:cs typeface="Times New Roman" panose="02020603050405020304" pitchFamily="18" charset="0"/>
              </a:rPr>
              <a:t>.</a:t>
            </a:r>
          </a:p>
          <a:p>
            <a:pPr marL="285750" lvl="0" indent="-285750">
              <a:buFont typeface="Wingdings" pitchFamily="2" charset="2"/>
              <a:buChar char="q"/>
              <a:defRPr/>
            </a:pPr>
            <a:r>
              <a:rPr lang="en-US" sz="1400" b="1" dirty="0">
                <a:solidFill>
                  <a:schemeClr val="bg1"/>
                </a:solidFill>
                <a:latin typeface="Times New Roman" panose="02020603050405020304" pitchFamily="18" charset="0"/>
                <a:cs typeface="Times New Roman" panose="02020603050405020304" pitchFamily="18" charset="0"/>
              </a:rPr>
              <a:t>Make decisions in a </a:t>
            </a:r>
            <a:r>
              <a:rPr lang="en-US" sz="1400" b="1" dirty="0">
                <a:solidFill>
                  <a:srgbClr val="FFFF00"/>
                </a:solidFill>
                <a:latin typeface="Times New Roman" panose="02020603050405020304" pitchFamily="18" charset="0"/>
                <a:cs typeface="Times New Roman" panose="02020603050405020304" pitchFamily="18" charset="0"/>
              </a:rPr>
              <a:t>fully</a:t>
            </a:r>
            <a:r>
              <a:rPr lang="en-US" sz="1400" b="1" dirty="0">
                <a:solidFill>
                  <a:schemeClr val="bg1"/>
                </a:solidFill>
                <a:latin typeface="Times New Roman" panose="02020603050405020304" pitchFamily="18" charset="0"/>
                <a:cs typeface="Times New Roman" panose="02020603050405020304" pitchFamily="18" charset="0"/>
              </a:rPr>
              <a:t> </a:t>
            </a:r>
            <a:r>
              <a:rPr lang="en-US" sz="1400" b="1" dirty="0">
                <a:solidFill>
                  <a:srgbClr val="FFFF00"/>
                </a:solidFill>
                <a:latin typeface="Times New Roman" panose="02020603050405020304" pitchFamily="18" charset="0"/>
                <a:cs typeface="Times New Roman" panose="02020603050405020304" pitchFamily="18" charset="0"/>
              </a:rPr>
              <a:t>decentralized </a:t>
            </a:r>
            <a:r>
              <a:rPr lang="en-US" sz="1400" b="1" dirty="0">
                <a:solidFill>
                  <a:schemeClr val="bg1"/>
                </a:solidFill>
                <a:latin typeface="Times New Roman" panose="02020603050405020304" pitchFamily="18" charset="0"/>
                <a:cs typeface="Times New Roman" panose="02020603050405020304" pitchFamily="18" charset="0"/>
              </a:rPr>
              <a:t> </a:t>
            </a:r>
            <a:r>
              <a:rPr lang="en-US" sz="1400" b="1" dirty="0">
                <a:solidFill>
                  <a:srgbClr val="FFFF00"/>
                </a:solidFill>
                <a:latin typeface="Times New Roman" panose="02020603050405020304" pitchFamily="18" charset="0"/>
                <a:cs typeface="Times New Roman" panose="02020603050405020304" pitchFamily="18" charset="0"/>
              </a:rPr>
              <a:t>manner</a:t>
            </a:r>
            <a:r>
              <a:rPr lang="en-US" sz="1400" b="1" dirty="0">
                <a:solidFill>
                  <a:schemeClr val="bg1"/>
                </a:solidFill>
                <a:latin typeface="Times New Roman" panose="02020603050405020304" pitchFamily="18" charset="0"/>
                <a:cs typeface="Times New Roman" panose="02020603050405020304" pitchFamily="18" charset="0"/>
              </a:rPr>
              <a:t>.</a:t>
            </a:r>
          </a:p>
        </p:txBody>
      </p:sp>
      <p:cxnSp>
        <p:nvCxnSpPr>
          <p:cNvPr id="57" name="直接连接符 35">
            <a:extLst>
              <a:ext uri="{FF2B5EF4-FFF2-40B4-BE49-F238E27FC236}">
                <a16:creationId xmlns:a16="http://schemas.microsoft.com/office/drawing/2014/main" id="{92A19E59-53CE-374A-8909-81336D8BDF85}"/>
              </a:ext>
            </a:extLst>
          </p:cNvPr>
          <p:cNvCxnSpPr>
            <a:cxnSpLocks/>
            <a:endCxn id="56" idx="1"/>
          </p:cNvCxnSpPr>
          <p:nvPr/>
        </p:nvCxnSpPr>
        <p:spPr>
          <a:xfrm>
            <a:off x="5365197" y="3152509"/>
            <a:ext cx="418383" cy="0"/>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14">
            <a:extLst>
              <a:ext uri="{FF2B5EF4-FFF2-40B4-BE49-F238E27FC236}">
                <a16:creationId xmlns:a16="http://schemas.microsoft.com/office/drawing/2014/main" id="{50E08674-71C7-D342-9673-E5BA68237AC8}"/>
              </a:ext>
            </a:extLst>
          </p:cNvPr>
          <p:cNvSpPr/>
          <p:nvPr/>
        </p:nvSpPr>
        <p:spPr>
          <a:xfrm>
            <a:off x="3998266" y="4060372"/>
            <a:ext cx="1041820" cy="736834"/>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6" name="矩形 14">
            <a:extLst>
              <a:ext uri="{FF2B5EF4-FFF2-40B4-BE49-F238E27FC236}">
                <a16:creationId xmlns:a16="http://schemas.microsoft.com/office/drawing/2014/main" id="{50E08674-71C7-D342-9673-E5BA68237AC8}"/>
              </a:ext>
            </a:extLst>
          </p:cNvPr>
          <p:cNvSpPr/>
          <p:nvPr/>
        </p:nvSpPr>
        <p:spPr>
          <a:xfrm>
            <a:off x="3618870" y="2268656"/>
            <a:ext cx="953130" cy="736834"/>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80" name="直接连接符 35">
            <a:extLst>
              <a:ext uri="{FF2B5EF4-FFF2-40B4-BE49-F238E27FC236}">
                <a16:creationId xmlns:a16="http://schemas.microsoft.com/office/drawing/2014/main" id="{B3F79DD3-926C-9641-ABB1-0782F890D2EF}"/>
              </a:ext>
            </a:extLst>
          </p:cNvPr>
          <p:cNvCxnSpPr>
            <a:cxnSpLocks/>
            <a:stCxn id="74" idx="2"/>
            <a:endCxn id="81" idx="0"/>
          </p:cNvCxnSpPr>
          <p:nvPr/>
        </p:nvCxnSpPr>
        <p:spPr>
          <a:xfrm>
            <a:off x="4519176" y="4797206"/>
            <a:ext cx="0" cy="1030657"/>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1" name="矩形 54">
            <a:extLst>
              <a:ext uri="{FF2B5EF4-FFF2-40B4-BE49-F238E27FC236}">
                <a16:creationId xmlns:a16="http://schemas.microsoft.com/office/drawing/2014/main" id="{0F54573E-0BA8-0143-AFC6-B7C175600345}"/>
              </a:ext>
            </a:extLst>
          </p:cNvPr>
          <p:cNvSpPr/>
          <p:nvPr/>
        </p:nvSpPr>
        <p:spPr>
          <a:xfrm>
            <a:off x="3357638" y="5827863"/>
            <a:ext cx="2323076" cy="807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400" b="1" dirty="0">
                <a:solidFill>
                  <a:schemeClr val="bg1"/>
                </a:solidFill>
                <a:latin typeface="Times New Roman" panose="02020603050405020304" pitchFamily="18" charset="0"/>
                <a:cs typeface="Times New Roman" panose="02020603050405020304" pitchFamily="18" charset="0"/>
              </a:rPr>
              <a:t>Graph attention networks: </a:t>
            </a:r>
            <a:r>
              <a:rPr lang="en-US" sz="1400" b="1" dirty="0">
                <a:solidFill>
                  <a:srgbClr val="FFFF00"/>
                </a:solidFill>
                <a:latin typeface="Times New Roman" panose="02020603050405020304" pitchFamily="18" charset="0"/>
                <a:cs typeface="Times New Roman" panose="02020603050405020304" pitchFamily="18" charset="0"/>
              </a:rPr>
              <a:t>capture graph-structured correlations.</a:t>
            </a:r>
          </a:p>
        </p:txBody>
      </p:sp>
    </p:spTree>
    <p:extLst>
      <p:ext uri="{BB962C8B-B14F-4D97-AF65-F5344CB8AC3E}">
        <p14:creationId xmlns:p14="http://schemas.microsoft.com/office/powerpoint/2010/main" val="346757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fade">
                                      <p:cBhvr>
                                        <p:cTn id="40" dur="500"/>
                                        <p:tgtEl>
                                          <p:spTgt spid="7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nodeType="with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500"/>
                                        <p:tgtEl>
                                          <p:spTgt spid="8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500"/>
                                        <p:tgtEl>
                                          <p:spTgt spid="8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par>
                                <p:cTn id="55" presetID="10" presetClass="entr" presetSubtype="0"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par>
                                <p:cTn id="63" presetID="10" presetClass="entr" presetSubtype="0" fill="hold"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21" grpId="0" animBg="1"/>
      <p:bldP spid="23" grpId="0" animBg="1"/>
      <p:bldP spid="31" grpId="0" animBg="1"/>
      <p:bldP spid="49" grpId="0" animBg="1"/>
      <p:bldP spid="54" grpId="0" animBg="1"/>
      <p:bldP spid="56" grpId="0" animBg="1"/>
      <p:bldP spid="74" grpId="0" animBg="1"/>
      <p:bldP spid="76" grpId="0" animBg="1"/>
      <p:bldP spid="8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Users\Lenovo\Desktop\捕获.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54549" y="1854263"/>
            <a:ext cx="4027904" cy="3922576"/>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91335" y="3885166"/>
            <a:ext cx="4818765" cy="784830"/>
          </a:xfrm>
          <a:prstGeom prst="rect">
            <a:avLst/>
          </a:prstGeom>
        </p:spPr>
        <p:txBody>
          <a:bodyPr wrap="square">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Construct </a:t>
            </a:r>
            <a:r>
              <a:rPr lang="en-US" altLang="zh-CN" sz="1500" b="1" dirty="0">
                <a:solidFill>
                  <a:srgbClr val="0000FF"/>
                </a:solidFill>
                <a:latin typeface="Times New Roman" panose="02020603050405020304" pitchFamily="18" charset="0"/>
                <a:cs typeface="Times New Roman" panose="02020603050405020304" pitchFamily="18" charset="0"/>
              </a:rPr>
              <a:t>reachability graph </a:t>
            </a:r>
            <a:r>
              <a:rPr lang="en-US" altLang="zh-CN" sz="1500" b="1" dirty="0">
                <a:latin typeface="Times New Roman" panose="02020603050405020304" pitchFamily="18" charset="0"/>
                <a:cs typeface="Times New Roman" panose="02020603050405020304" pitchFamily="18" charset="0"/>
              </a:rPr>
              <a:t>and </a:t>
            </a:r>
            <a:r>
              <a:rPr lang="en-US" altLang="zh-CN" sz="1500" b="1" dirty="0">
                <a:solidFill>
                  <a:srgbClr val="0000FF"/>
                </a:solidFill>
                <a:latin typeface="Times New Roman" panose="02020603050405020304" pitchFamily="18" charset="0"/>
                <a:cs typeface="Times New Roman" panose="02020603050405020304" pitchFamily="18" charset="0"/>
              </a:rPr>
              <a:t>n-hop subgraphs </a:t>
            </a:r>
            <a:r>
              <a:rPr lang="en-US" altLang="zh-CN" sz="1500" b="1" dirty="0">
                <a:latin typeface="Times New Roman" panose="02020603050405020304" pitchFamily="18" charset="0"/>
                <a:cs typeface="Times New Roman" panose="02020603050405020304" pitchFamily="18" charset="0"/>
              </a:rPr>
              <a:t>to capture the reachability relationship between road segments.</a:t>
            </a:r>
          </a:p>
        </p:txBody>
      </p:sp>
      <p:sp>
        <p:nvSpPr>
          <p:cNvPr id="6" name="矩形 5"/>
          <p:cNvSpPr/>
          <p:nvPr/>
        </p:nvSpPr>
        <p:spPr>
          <a:xfrm>
            <a:off x="91335" y="5073194"/>
            <a:ext cx="4674317" cy="553998"/>
          </a:xfrm>
          <a:prstGeom prst="rect">
            <a:avLst/>
          </a:prstGeom>
        </p:spPr>
        <p:txBody>
          <a:bodyPr wrap="square">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Use </a:t>
            </a:r>
            <a:r>
              <a:rPr lang="en-US" altLang="zh-CN" sz="1500" b="1" dirty="0">
                <a:solidFill>
                  <a:srgbClr val="0000FF"/>
                </a:solidFill>
                <a:latin typeface="Times New Roman" panose="02020603050405020304" pitchFamily="18" charset="0"/>
                <a:cs typeface="Times New Roman" panose="02020603050405020304" pitchFamily="18" charset="0"/>
              </a:rPr>
              <a:t>Graph Convolutional Networks (GCN) </a:t>
            </a:r>
            <a:r>
              <a:rPr lang="en-US" altLang="zh-CN" sz="1500" b="1" dirty="0">
                <a:latin typeface="Times New Roman" panose="02020603050405020304" pitchFamily="18" charset="0"/>
                <a:cs typeface="Times New Roman" panose="02020603050405020304" pitchFamily="18" charset="0"/>
              </a:rPr>
              <a:t>to process the features of graphs.</a:t>
            </a:r>
          </a:p>
        </p:txBody>
      </p:sp>
      <p:sp>
        <p:nvSpPr>
          <p:cNvPr id="11" name="圆角矩形 10"/>
          <p:cNvSpPr/>
          <p:nvPr/>
        </p:nvSpPr>
        <p:spPr>
          <a:xfrm>
            <a:off x="6481646" y="3029136"/>
            <a:ext cx="761071" cy="618893"/>
          </a:xfrm>
          <a:prstGeom prst="roundRect">
            <a:avLst/>
          </a:prstGeom>
          <a:solidFill>
            <a:schemeClr val="accent5">
              <a:lumMod val="75000"/>
              <a:alpha val="23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a:off x="4848948" y="4412501"/>
            <a:ext cx="1595373" cy="300082"/>
          </a:xfrm>
          <a:prstGeom prst="rect">
            <a:avLst/>
          </a:prstGeom>
        </p:spPr>
        <p:txBody>
          <a:bodyPr wrap="none">
            <a:spAutoFit/>
          </a:bodyPr>
          <a:lstStyle/>
          <a:p>
            <a:r>
              <a:rPr lang="en-US" altLang="zh-CN" sz="135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reachability graph </a:t>
            </a:r>
            <a:endParaRPr lang="zh-CN" altLang="en-US" sz="1350" dirty="0">
              <a:solidFill>
                <a:schemeClr val="accent2">
                  <a:lumMod val="75000"/>
                </a:schemeClr>
              </a:solidFill>
              <a:effectLst>
                <a:outerShdw blurRad="38100" dist="38100" dir="2700000" algn="tl">
                  <a:srgbClr val="000000">
                    <a:alpha val="43137"/>
                  </a:srgbClr>
                </a:outerShdw>
              </a:effectLst>
            </a:endParaRPr>
          </a:p>
        </p:txBody>
      </p:sp>
      <p:sp>
        <p:nvSpPr>
          <p:cNvPr id="32" name="圆角矩形 31"/>
          <p:cNvSpPr/>
          <p:nvPr/>
        </p:nvSpPr>
        <p:spPr>
          <a:xfrm>
            <a:off x="5459729" y="2926077"/>
            <a:ext cx="546828" cy="461011"/>
          </a:xfrm>
          <a:prstGeom prst="roundRect">
            <a:avLst/>
          </a:prstGeom>
          <a:solidFill>
            <a:schemeClr val="accent6">
              <a:lumMod val="75000"/>
              <a:alpha val="22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矩形 34"/>
          <p:cNvSpPr/>
          <p:nvPr/>
        </p:nvSpPr>
        <p:spPr>
          <a:xfrm>
            <a:off x="5367530" y="1639610"/>
            <a:ext cx="1473480" cy="300082"/>
          </a:xfrm>
          <a:prstGeom prst="rect">
            <a:avLst/>
          </a:prstGeom>
        </p:spPr>
        <p:txBody>
          <a:bodyPr wrap="none">
            <a:spAutoFit/>
          </a:bodyPr>
          <a:lstStyle/>
          <a:p>
            <a:r>
              <a:rPr lang="en-US" altLang="zh-CN" sz="1350" b="1" dirty="0">
                <a:solidFill>
                  <a:schemeClr val="accent6">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n-hop subgraphs </a:t>
            </a:r>
            <a:endParaRPr lang="zh-CN" altLang="en-US" sz="1350" dirty="0">
              <a:solidFill>
                <a:schemeClr val="accent6">
                  <a:lumMod val="75000"/>
                </a:schemeClr>
              </a:solidFill>
              <a:effectLst>
                <a:outerShdw blurRad="38100" dist="38100" dir="2700000" algn="tl">
                  <a:srgbClr val="000000">
                    <a:alpha val="43137"/>
                  </a:srgbClr>
                </a:outerShdw>
              </a:effectLst>
            </a:endParaRPr>
          </a:p>
        </p:txBody>
      </p:sp>
      <p:sp>
        <p:nvSpPr>
          <p:cNvPr id="36" name="圆角矩形 35"/>
          <p:cNvSpPr/>
          <p:nvPr/>
        </p:nvSpPr>
        <p:spPr>
          <a:xfrm>
            <a:off x="5404603" y="4723254"/>
            <a:ext cx="601955" cy="478141"/>
          </a:xfrm>
          <a:prstGeom prst="roundRect">
            <a:avLst/>
          </a:prstGeom>
          <a:solidFill>
            <a:schemeClr val="accent2">
              <a:lumMod val="75000"/>
              <a:alpha val="2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圆角矩形 36"/>
          <p:cNvSpPr/>
          <p:nvPr/>
        </p:nvSpPr>
        <p:spPr>
          <a:xfrm>
            <a:off x="6862181" y="4359301"/>
            <a:ext cx="761071" cy="618893"/>
          </a:xfrm>
          <a:prstGeom prst="roundRect">
            <a:avLst/>
          </a:prstGeom>
          <a:solidFill>
            <a:schemeClr val="accent5">
              <a:lumMod val="75000"/>
              <a:alpha val="2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矩形 37"/>
          <p:cNvSpPr/>
          <p:nvPr/>
        </p:nvSpPr>
        <p:spPr>
          <a:xfrm>
            <a:off x="7884311" y="4615462"/>
            <a:ext cx="612668" cy="300082"/>
          </a:xfrm>
          <a:prstGeom prst="rect">
            <a:avLst/>
          </a:prstGeom>
        </p:spPr>
        <p:txBody>
          <a:bodyPr wrap="none">
            <a:spAutoFit/>
          </a:bodyPr>
          <a:lstStyle/>
          <a:p>
            <a:r>
              <a:rPr lang="en-US" altLang="zh-CN" sz="1350" b="1"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GCN</a:t>
            </a:r>
            <a:r>
              <a:rPr lang="en-US" altLang="zh-CN" sz="1350" b="1" dirty="0">
                <a:solidFill>
                  <a:schemeClr val="accent1">
                    <a:lumMod val="75000"/>
                  </a:schemeClr>
                </a:solidFill>
                <a:latin typeface="Times New Roman" panose="02020603050405020304" pitchFamily="18" charset="0"/>
                <a:cs typeface="Times New Roman" panose="02020603050405020304" pitchFamily="18" charset="0"/>
              </a:rPr>
              <a:t> </a:t>
            </a:r>
            <a:endParaRPr lang="zh-CN" altLang="en-US" sz="1350" dirty="0">
              <a:solidFill>
                <a:schemeClr val="accent1">
                  <a:lumMod val="75000"/>
                </a:schemeClr>
              </a:solidFill>
            </a:endParaRPr>
          </a:p>
        </p:txBody>
      </p:sp>
      <p:sp>
        <p:nvSpPr>
          <p:cNvPr id="39" name="矩形 38"/>
          <p:cNvSpPr/>
          <p:nvPr/>
        </p:nvSpPr>
        <p:spPr>
          <a:xfrm>
            <a:off x="6578929" y="2787577"/>
            <a:ext cx="612668" cy="300082"/>
          </a:xfrm>
          <a:prstGeom prst="rect">
            <a:avLst/>
          </a:prstGeom>
        </p:spPr>
        <p:txBody>
          <a:bodyPr wrap="none">
            <a:spAutoFit/>
          </a:bodyPr>
          <a:lstStyle/>
          <a:p>
            <a:r>
              <a:rPr lang="en-US" altLang="zh-CN" sz="1350" b="1" dirty="0">
                <a:solidFill>
                  <a:schemeClr val="accent1">
                    <a:lumMod val="75000"/>
                  </a:schemeClr>
                </a:solidFill>
                <a:latin typeface="Times New Roman" panose="02020603050405020304" pitchFamily="18" charset="0"/>
                <a:cs typeface="Times New Roman" panose="02020603050405020304" pitchFamily="18" charset="0"/>
              </a:rPr>
              <a:t>GCN </a:t>
            </a:r>
            <a:endParaRPr lang="zh-CN" altLang="en-US" sz="1350" dirty="0">
              <a:solidFill>
                <a:schemeClr val="accent1">
                  <a:lumMod val="75000"/>
                </a:schemeClr>
              </a:solidFill>
            </a:endParaRPr>
          </a:p>
        </p:txBody>
      </p:sp>
      <p:sp>
        <p:nvSpPr>
          <p:cNvPr id="41" name="云形标注 40"/>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efficiently encode and process the information of city road network?</a:t>
            </a:r>
          </a:p>
        </p:txBody>
      </p:sp>
      <p:sp>
        <p:nvSpPr>
          <p:cNvPr id="43" name="圆角矩形 42"/>
          <p:cNvSpPr/>
          <p:nvPr/>
        </p:nvSpPr>
        <p:spPr>
          <a:xfrm>
            <a:off x="5623559" y="2461254"/>
            <a:ext cx="546828" cy="461011"/>
          </a:xfrm>
          <a:prstGeom prst="roundRect">
            <a:avLst/>
          </a:prstGeom>
          <a:solidFill>
            <a:schemeClr val="accent6">
              <a:lumMod val="75000"/>
              <a:alpha val="22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圆角矩形 43"/>
          <p:cNvSpPr/>
          <p:nvPr/>
        </p:nvSpPr>
        <p:spPr>
          <a:xfrm>
            <a:off x="5807772" y="1976230"/>
            <a:ext cx="546828" cy="461011"/>
          </a:xfrm>
          <a:prstGeom prst="roundRect">
            <a:avLst/>
          </a:prstGeom>
          <a:solidFill>
            <a:schemeClr val="accent6">
              <a:lumMod val="75000"/>
              <a:alpha val="22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矩形 17">
            <a:extLst>
              <a:ext uri="{FF2B5EF4-FFF2-40B4-BE49-F238E27FC236}">
                <a16:creationId xmlns:a16="http://schemas.microsoft.com/office/drawing/2014/main" id="{14AED9EA-E400-A040-B02E-C7920E53B5E5}"/>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0" name="直接连接符 5">
            <a:extLst>
              <a:ext uri="{FF2B5EF4-FFF2-40B4-BE49-F238E27FC236}">
                <a16:creationId xmlns:a16="http://schemas.microsoft.com/office/drawing/2014/main" id="{DF49C5ED-8E35-F843-AFC7-BFA2B6A6F8BD}"/>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1" name="灯片编号占位符 1">
            <a:extLst>
              <a:ext uri="{FF2B5EF4-FFF2-40B4-BE49-F238E27FC236}">
                <a16:creationId xmlns:a16="http://schemas.microsoft.com/office/drawing/2014/main" id="{AD6E6ACF-D6D8-2147-B509-8142CC0D67C3}"/>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文本框 11">
            <a:extLst>
              <a:ext uri="{FF2B5EF4-FFF2-40B4-BE49-F238E27FC236}">
                <a16:creationId xmlns:a16="http://schemas.microsoft.com/office/drawing/2014/main" id="{B4417F5A-8D53-AA46-8B58-3890DDBE89CA}"/>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1-Road</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Network Encoding</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3" name="矩形: 圆角 6">
            <a:extLst>
              <a:ext uri="{FF2B5EF4-FFF2-40B4-BE49-F238E27FC236}">
                <a16:creationId xmlns:a16="http://schemas.microsoft.com/office/drawing/2014/main" id="{FCCE4FA9-17AF-F44C-979A-72C897FD7ABB}"/>
              </a:ext>
            </a:extLst>
          </p:cNvPr>
          <p:cNvSpPr/>
          <p:nvPr/>
        </p:nvSpPr>
        <p:spPr>
          <a:xfrm>
            <a:off x="300250" y="752976"/>
            <a:ext cx="758406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矩形 6">
            <a:extLst>
              <a:ext uri="{FF2B5EF4-FFF2-40B4-BE49-F238E27FC236}">
                <a16:creationId xmlns:a16="http://schemas.microsoft.com/office/drawing/2014/main" id="{75407486-4D39-1240-853E-49C29C5277BA}"/>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293774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P spid="11" grpId="0" animBg="1"/>
      <p:bldP spid="29" grpId="0"/>
      <p:bldP spid="32" grpId="0" animBg="1"/>
      <p:bldP spid="35" grpId="0"/>
      <p:bldP spid="36" grpId="0" animBg="1"/>
      <p:bldP spid="37" grpId="0" animBg="1"/>
      <p:bldP spid="38" grpId="0"/>
      <p:bldP spid="39" grpId="0"/>
      <p:bldP spid="41" grpId="0" animBg="1"/>
      <p:bldP spid="43" grpId="0" animBg="1"/>
      <p:bldP spid="4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530C61A-FA20-4E8A-8159-F4DB4B1574B8}"/>
              </a:ext>
            </a:extLst>
          </p:cNvPr>
          <p:cNvSpPr txBox="1"/>
          <p:nvPr/>
        </p:nvSpPr>
        <p:spPr>
          <a:xfrm>
            <a:off x="170100" y="955752"/>
            <a:ext cx="8293676" cy="461665"/>
          </a:xfrm>
          <a:prstGeom prst="rect">
            <a:avLst/>
          </a:prstGeom>
          <a:noFill/>
        </p:spPr>
        <p:txBody>
          <a:bodyPr wrap="square" rtlCol="0">
            <a:spAutoFit/>
          </a:bodyPr>
          <a:lstStyle/>
          <a:p>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Proposed GCC-MARL Framework</a:t>
            </a:r>
            <a:r>
              <a:rPr lang="zh-CN" altLang="en-US"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Solution to Challenge 1</a:t>
            </a:r>
            <a:endParaRPr lang="zh-CN" altLang="en-US"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5" name="Picture 5" descr="C:\Users\Lenovo\Desktop\捕获.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67648" y="1667505"/>
            <a:ext cx="2050340" cy="2067402"/>
          </a:xfrm>
          <a:prstGeom prst="rect">
            <a:avLst/>
          </a:prstGeom>
          <a:noFill/>
          <a:extLst>
            <a:ext uri="{909E8E84-426E-40DD-AFC4-6F175D3DCCD1}">
              <a14:hiddenFill xmlns:a14="http://schemas.microsoft.com/office/drawing/2010/main">
                <a:solidFill>
                  <a:srgbClr val="FFFFFF"/>
                </a:solidFill>
              </a14:hiddenFill>
            </a:ext>
          </a:extLst>
        </p:spPr>
      </p:pic>
      <p:sp>
        <p:nvSpPr>
          <p:cNvPr id="4" name="虚尾箭头 3"/>
          <p:cNvSpPr/>
          <p:nvPr/>
        </p:nvSpPr>
        <p:spPr>
          <a:xfrm rot="5400000">
            <a:off x="7713144" y="4118614"/>
            <a:ext cx="598990" cy="295248"/>
          </a:xfrm>
          <a:prstGeom prst="stripedRightArrow">
            <a:avLst/>
          </a:prstGeom>
          <a:noFill/>
          <a:ln w="19050"/>
          <a:effectLst>
            <a:outerShdw blurRad="50800" dist="38100" dir="8100000" algn="tr"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350"/>
          </a:p>
        </p:txBody>
      </p:sp>
      <p:sp>
        <p:nvSpPr>
          <p:cNvPr id="10" name="虚尾箭头 9"/>
          <p:cNvSpPr/>
          <p:nvPr/>
        </p:nvSpPr>
        <p:spPr>
          <a:xfrm rot="10800000">
            <a:off x="6075745" y="2553582"/>
            <a:ext cx="598990" cy="295248"/>
          </a:xfrm>
          <a:prstGeom prst="stripedRightArrow">
            <a:avLst/>
          </a:prstGeom>
          <a:ln w="19050"/>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pic>
        <p:nvPicPr>
          <p:cNvPr id="4100" name="Picture 4" descr="C:\Users\Lenovo\Desktop\捕获.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91615" y="1602524"/>
            <a:ext cx="2218772" cy="2197365"/>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8663941" y="2444588"/>
            <a:ext cx="224432" cy="33410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mc:AlternateContent xmlns:mc="http://schemas.openxmlformats.org/markup-compatibility/2006" xmlns:a14="http://schemas.microsoft.com/office/drawing/2010/main">
        <mc:Choice Requires="a14">
          <p:sp>
            <p:nvSpPr>
              <p:cNvPr id="12" name="矩形 11"/>
              <p:cNvSpPr/>
              <p:nvPr/>
            </p:nvSpPr>
            <p:spPr>
              <a:xfrm>
                <a:off x="554175" y="4249915"/>
                <a:ext cx="5654635" cy="323165"/>
              </a:xfrm>
              <a:prstGeom prst="rect">
                <a:avLst/>
              </a:prstGeom>
            </p:spPr>
            <p:txBody>
              <a:bodyPr wrap="square">
                <a:spAutoFit/>
              </a:bodyPr>
              <a:lstStyle/>
              <a:p>
                <a:pPr marL="257175" indent="-257175">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Road segment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Node </a:t>
                </a:r>
              </a:p>
            </p:txBody>
          </p:sp>
        </mc:Choice>
        <mc:Fallback xmlns="">
          <p:sp>
            <p:nvSpPr>
              <p:cNvPr id="12" name="矩形 11"/>
              <p:cNvSpPr>
                <a:spLocks noRot="1" noChangeAspect="1" noMove="1" noResize="1" noEditPoints="1" noAdjustHandles="1" noChangeArrowheads="1" noChangeShapeType="1" noTextEdit="1"/>
              </p:cNvSpPr>
              <p:nvPr/>
            </p:nvSpPr>
            <p:spPr>
              <a:xfrm>
                <a:off x="554175" y="4249915"/>
                <a:ext cx="5654635" cy="323165"/>
              </a:xfrm>
              <a:prstGeom prst="rect">
                <a:avLst/>
              </a:prstGeom>
              <a:blipFill>
                <a:blip r:embed="rId5"/>
                <a:stretch>
                  <a:fillRect l="-224" t="-3846" b="-23077"/>
                </a:stretch>
              </a:blipFill>
            </p:spPr>
            <p:txBody>
              <a:bodyPr/>
              <a:lstStyle/>
              <a:p>
                <a:r>
                  <a:rPr lang="zh-CN" altLang="en-US">
                    <a:noFill/>
                  </a:rPr>
                  <a:t> </a:t>
                </a:r>
              </a:p>
            </p:txBody>
          </p:sp>
        </mc:Fallback>
      </mc:AlternateContent>
      <p:grpSp>
        <p:nvGrpSpPr>
          <p:cNvPr id="6" name="组合 5"/>
          <p:cNvGrpSpPr/>
          <p:nvPr/>
        </p:nvGrpSpPr>
        <p:grpSpPr>
          <a:xfrm>
            <a:off x="6858001" y="4565734"/>
            <a:ext cx="2285999" cy="1403180"/>
            <a:chOff x="8686799" y="1585399"/>
            <a:chExt cx="3047999" cy="1870907"/>
          </a:xfrm>
        </p:grpSpPr>
        <p:pic>
          <p:nvPicPr>
            <p:cNvPr id="2050" name="Picture 2" descr="C:\Users\Lenovo\Desktop\framework.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86799" y="1585399"/>
              <a:ext cx="3047999" cy="1870907"/>
            </a:xfrm>
            <a:prstGeom prst="rect">
              <a:avLst/>
            </a:prstGeom>
            <a:noFill/>
            <a:extLst>
              <a:ext uri="{909E8E84-426E-40DD-AFC4-6F175D3DCCD1}">
                <a14:hiddenFill xmlns:a14="http://schemas.microsoft.com/office/drawing/2010/main">
                  <a:solidFill>
                    <a:srgbClr val="FFFFFF"/>
                  </a:solidFill>
                </a14:hiddenFill>
              </a:ext>
            </a:extLst>
          </p:spPr>
        </p:pic>
        <p:sp>
          <p:nvSpPr>
            <p:cNvPr id="18" name="椭圆 17"/>
            <p:cNvSpPr/>
            <p:nvPr/>
          </p:nvSpPr>
          <p:spPr>
            <a:xfrm>
              <a:off x="9986010" y="2708921"/>
              <a:ext cx="425450" cy="4406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9" name="云形标注 18"/>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efficiently encode and process the information of city road network?</a:t>
            </a:r>
          </a:p>
        </p:txBody>
      </p:sp>
      <p:sp>
        <p:nvSpPr>
          <p:cNvPr id="7" name="矩形 6"/>
          <p:cNvSpPr/>
          <p:nvPr/>
        </p:nvSpPr>
        <p:spPr>
          <a:xfrm>
            <a:off x="4218207" y="3715144"/>
            <a:ext cx="1595373" cy="300082"/>
          </a:xfrm>
          <a:prstGeom prst="rect">
            <a:avLst/>
          </a:prstGeom>
        </p:spPr>
        <p:txBody>
          <a:bodyPr wrap="none">
            <a:spAutoFit/>
          </a:bodyPr>
          <a:lstStyle/>
          <a:p>
            <a:r>
              <a:rPr lang="en-US" altLang="zh-CN" sz="1350" b="1" dirty="0">
                <a:latin typeface="Times New Roman" panose="02020603050405020304" pitchFamily="18" charset="0"/>
                <a:cs typeface="Times New Roman" panose="02020603050405020304" pitchFamily="18" charset="0"/>
              </a:rPr>
              <a:t>reachability graph </a:t>
            </a:r>
            <a:endParaRPr lang="zh-CN" altLang="en-US" sz="1350" dirty="0"/>
          </a:p>
        </p:txBody>
      </p:sp>
      <mc:AlternateContent xmlns:mc="http://schemas.openxmlformats.org/markup-compatibility/2006" xmlns:a14="http://schemas.microsoft.com/office/drawing/2010/main">
        <mc:Choice Requires="a14">
          <p:sp>
            <p:nvSpPr>
              <p:cNvPr id="20" name="矩形 19"/>
              <p:cNvSpPr/>
              <p:nvPr/>
            </p:nvSpPr>
            <p:spPr>
              <a:xfrm>
                <a:off x="7056277" y="5697252"/>
                <a:ext cx="2036135" cy="300082"/>
              </a:xfrm>
              <a:prstGeom prst="rect">
                <a:avLst/>
              </a:prstGeom>
            </p:spPr>
            <p:txBody>
              <a:bodyPr wrap="none">
                <a:spAutoFit/>
              </a:bodyPr>
              <a:lstStyle/>
              <a:p>
                <a:r>
                  <a:rPr lang="en-US" altLang="zh-CN" sz="1350" b="1" dirty="0">
                    <a:latin typeface="Times New Roman" panose="02020603050405020304" pitchFamily="18" charset="0"/>
                    <a:cs typeface="Times New Roman" panose="02020603050405020304" pitchFamily="18" charset="0"/>
                  </a:rPr>
                  <a:t>n-hop subgraph </a:t>
                </a:r>
                <a14:m>
                  <m:oMath xmlns:m="http://schemas.openxmlformats.org/officeDocument/2006/math">
                    <m:r>
                      <a:rPr lang="en-US" altLang="zh-CN" sz="1350" b="1" i="1">
                        <a:latin typeface="Cambria Math"/>
                        <a:cs typeface="Times New Roman" panose="02020603050405020304" pitchFamily="18" charset="0"/>
                      </a:rPr>
                      <m:t>(</m:t>
                    </m:r>
                    <m:r>
                      <a:rPr lang="en-US" altLang="zh-CN" sz="1350" b="1" i="1">
                        <a:latin typeface="Cambria Math"/>
                        <a:cs typeface="Times New Roman" panose="02020603050405020304" pitchFamily="18" charset="0"/>
                      </a:rPr>
                      <m:t>𝒏</m:t>
                    </m:r>
                    <m:r>
                      <a:rPr lang="en-US" altLang="zh-CN" sz="1350" b="1" i="1">
                        <a:latin typeface="Cambria Math"/>
                        <a:cs typeface="Times New Roman" panose="02020603050405020304" pitchFamily="18" charset="0"/>
                      </a:rPr>
                      <m:t>=</m:t>
                    </m:r>
                    <m:r>
                      <a:rPr lang="en-US" altLang="zh-CN" sz="1350" b="1" i="1">
                        <a:latin typeface="Cambria Math"/>
                        <a:cs typeface="Times New Roman" panose="02020603050405020304" pitchFamily="18" charset="0"/>
                      </a:rPr>
                      <m:t>𝟏</m:t>
                    </m:r>
                    <m:r>
                      <a:rPr lang="en-US" altLang="zh-CN" sz="1350" b="1" i="1">
                        <a:latin typeface="Cambria Math"/>
                        <a:cs typeface="Times New Roman" panose="02020603050405020304" pitchFamily="18" charset="0"/>
                      </a:rPr>
                      <m:t>)</m:t>
                    </m:r>
                  </m:oMath>
                </a14:m>
                <a:r>
                  <a:rPr lang="en-US" altLang="zh-CN" sz="1350" b="1" dirty="0">
                    <a:latin typeface="Times New Roman" panose="02020603050405020304" pitchFamily="18" charset="0"/>
                    <a:cs typeface="Times New Roman" panose="02020603050405020304" pitchFamily="18" charset="0"/>
                  </a:rPr>
                  <a:t> </a:t>
                </a:r>
                <a:endParaRPr lang="zh-CN" altLang="en-US" sz="1350" dirty="0"/>
              </a:p>
            </p:txBody>
          </p:sp>
        </mc:Choice>
        <mc:Fallback xmlns="">
          <p:sp>
            <p:nvSpPr>
              <p:cNvPr id="20" name="矩形 19"/>
              <p:cNvSpPr>
                <a:spLocks noRot="1" noChangeAspect="1" noMove="1" noResize="1" noEditPoints="1" noAdjustHandles="1" noChangeArrowheads="1" noChangeShapeType="1" noTextEdit="1"/>
              </p:cNvSpPr>
              <p:nvPr/>
            </p:nvSpPr>
            <p:spPr>
              <a:xfrm>
                <a:off x="7056277" y="5697252"/>
                <a:ext cx="2036135" cy="300082"/>
              </a:xfrm>
              <a:prstGeom prst="rect">
                <a:avLst/>
              </a:prstGeom>
              <a:blipFill>
                <a:blip r:embed="rId7"/>
                <a:stretch>
                  <a:fillRect l="-617" t="-4000"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矩形 7"/>
              <p:cNvSpPr/>
              <p:nvPr/>
            </p:nvSpPr>
            <p:spPr>
              <a:xfrm>
                <a:off x="554175" y="4789170"/>
                <a:ext cx="3978525" cy="323165"/>
              </a:xfrm>
              <a:prstGeom prst="rect">
                <a:avLst/>
              </a:prstGeom>
            </p:spPr>
            <p:txBody>
              <a:bodyPr wrap="none">
                <a:spAutoFit/>
              </a:bodyPr>
              <a:lstStyle/>
              <a:p>
                <a:pPr marL="214313" indent="-214313">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Features of road segment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Node features </a:t>
                </a:r>
              </a:p>
            </p:txBody>
          </p:sp>
        </mc:Choice>
        <mc:Fallback xmlns="">
          <p:sp>
            <p:nvSpPr>
              <p:cNvPr id="8" name="矩形 7"/>
              <p:cNvSpPr>
                <a:spLocks noRot="1" noChangeAspect="1" noMove="1" noResize="1" noEditPoints="1" noAdjustHandles="1" noChangeArrowheads="1" noChangeShapeType="1" noTextEdit="1"/>
              </p:cNvSpPr>
              <p:nvPr/>
            </p:nvSpPr>
            <p:spPr>
              <a:xfrm>
                <a:off x="554175" y="4789170"/>
                <a:ext cx="3978525" cy="323165"/>
              </a:xfrm>
              <a:prstGeom prst="rect">
                <a:avLst/>
              </a:prstGeom>
              <a:blipFill>
                <a:blip r:embed="rId8"/>
                <a:stretch>
                  <a:fillRect l="-317" t="-7692" b="-230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p:cNvSpPr/>
              <p:nvPr/>
            </p:nvSpPr>
            <p:spPr>
              <a:xfrm>
                <a:off x="554175" y="5306721"/>
                <a:ext cx="4927439" cy="323165"/>
              </a:xfrm>
              <a:prstGeom prst="rect">
                <a:avLst/>
              </a:prstGeom>
            </p:spPr>
            <p:txBody>
              <a:bodyPr wrap="none">
                <a:spAutoFit/>
              </a:bodyPr>
              <a:lstStyle/>
              <a:p>
                <a:pPr marL="257175" indent="-257175">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Reachability relations between road segments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Edge</a:t>
                </a:r>
              </a:p>
            </p:txBody>
          </p:sp>
        </mc:Choice>
        <mc:Fallback xmlns="">
          <p:sp>
            <p:nvSpPr>
              <p:cNvPr id="9" name="矩形 8"/>
              <p:cNvSpPr>
                <a:spLocks noRot="1" noChangeAspect="1" noMove="1" noResize="1" noEditPoints="1" noAdjustHandles="1" noChangeArrowheads="1" noChangeShapeType="1" noTextEdit="1"/>
              </p:cNvSpPr>
              <p:nvPr/>
            </p:nvSpPr>
            <p:spPr>
              <a:xfrm>
                <a:off x="554175" y="5306721"/>
                <a:ext cx="4927439" cy="323165"/>
              </a:xfrm>
              <a:prstGeom prst="rect">
                <a:avLst/>
              </a:prstGeom>
              <a:blipFill>
                <a:blip r:embed="rId9"/>
                <a:stretch>
                  <a:fillRect l="-257" t="-7692" b="-19231"/>
                </a:stretch>
              </a:blipFill>
            </p:spPr>
            <p:txBody>
              <a:bodyPr/>
              <a:lstStyle/>
              <a:p>
                <a:r>
                  <a:rPr lang="zh-CN" altLang="en-US">
                    <a:noFill/>
                  </a:rPr>
                  <a:t> </a:t>
                </a:r>
              </a:p>
            </p:txBody>
          </p:sp>
        </mc:Fallback>
      </mc:AlternateContent>
      <p:sp>
        <p:nvSpPr>
          <p:cNvPr id="26" name="矩形 25">
            <a:extLst>
              <a:ext uri="{FF2B5EF4-FFF2-40B4-BE49-F238E27FC236}">
                <a16:creationId xmlns:a16="http://schemas.microsoft.com/office/drawing/2014/main" id="{7BCA45AF-8948-D74D-883E-20154EBAF55A}"/>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7" name="直接连接符 5">
            <a:extLst>
              <a:ext uri="{FF2B5EF4-FFF2-40B4-BE49-F238E27FC236}">
                <a16:creationId xmlns:a16="http://schemas.microsoft.com/office/drawing/2014/main" id="{8486A5F5-3C4C-1C42-B69D-81E3580C3A93}"/>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8" name="灯片编号占位符 1">
            <a:extLst>
              <a:ext uri="{FF2B5EF4-FFF2-40B4-BE49-F238E27FC236}">
                <a16:creationId xmlns:a16="http://schemas.microsoft.com/office/drawing/2014/main" id="{050D310B-D412-E646-B842-F92263880303}"/>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文本框 11">
            <a:extLst>
              <a:ext uri="{FF2B5EF4-FFF2-40B4-BE49-F238E27FC236}">
                <a16:creationId xmlns:a16="http://schemas.microsoft.com/office/drawing/2014/main" id="{3516F7F4-0CFF-0249-B685-9B2BD01B0407}"/>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1-Road</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Network Encoding</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0" name="矩形: 圆角 6">
            <a:extLst>
              <a:ext uri="{FF2B5EF4-FFF2-40B4-BE49-F238E27FC236}">
                <a16:creationId xmlns:a16="http://schemas.microsoft.com/office/drawing/2014/main" id="{28C3EB35-1995-CD47-8DA5-34D41E1BFC91}"/>
              </a:ext>
            </a:extLst>
          </p:cNvPr>
          <p:cNvSpPr/>
          <p:nvPr/>
        </p:nvSpPr>
        <p:spPr>
          <a:xfrm>
            <a:off x="300250" y="752976"/>
            <a:ext cx="758406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矩形 6">
            <a:extLst>
              <a:ext uri="{FF2B5EF4-FFF2-40B4-BE49-F238E27FC236}">
                <a16:creationId xmlns:a16="http://schemas.microsoft.com/office/drawing/2014/main" id="{BF99DF0B-9013-1A4C-8CDB-9416A03405F4}"/>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31822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gtEl>
                                        <p:attrNameLst>
                                          <p:attrName>style.visibility</p:attrName>
                                        </p:attrNameLst>
                                      </p:cBhvr>
                                      <p:to>
                                        <p:strVal val="visible"/>
                                      </p:to>
                                    </p:set>
                                    <p:animEffect transition="in" filter="fade">
                                      <p:cBhvr>
                                        <p:cTn id="10" dur="500"/>
                                        <p:tgtEl>
                                          <p:spTgt spid="410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5" grpId="0" animBg="1"/>
      <p:bldP spid="12" grpId="0"/>
      <p:bldP spid="19" grpId="0" animBg="1"/>
      <p:bldP spid="7" grpId="0"/>
      <p:bldP spid="20"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3">
            <a:extLst>
              <a:ext uri="{FF2B5EF4-FFF2-40B4-BE49-F238E27FC236}">
                <a16:creationId xmlns:a16="http://schemas.microsoft.com/office/drawing/2014/main" id="{552DF417-E721-49FA-8F1D-6A59D0A0E4A4}"/>
              </a:ext>
            </a:extLst>
          </p:cNvPr>
          <p:cNvSpPr txBox="1"/>
          <p:nvPr/>
        </p:nvSpPr>
        <p:spPr>
          <a:xfrm>
            <a:off x="108294" y="3625918"/>
            <a:ext cx="4098502" cy="553998"/>
          </a:xfrm>
          <a:prstGeom prst="rect">
            <a:avLst/>
          </a:prstGeom>
          <a:noFill/>
        </p:spPr>
        <p:txBody>
          <a:bodyPr wrap="square" rtlCol="0">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We use </a:t>
            </a:r>
            <a:r>
              <a:rPr lang="en-US" altLang="zh-CN" sz="1500" b="1" dirty="0">
                <a:solidFill>
                  <a:srgbClr val="0000FF"/>
                </a:solidFill>
                <a:latin typeface="Times New Roman" panose="02020603050405020304" pitchFamily="18" charset="0"/>
                <a:cs typeface="Times New Roman" panose="02020603050405020304" pitchFamily="18" charset="0"/>
              </a:rPr>
              <a:t>Graph Attention Networks (GAT) </a:t>
            </a:r>
            <a:r>
              <a:rPr lang="en-US" altLang="zh-CN" sz="1500" b="1" dirty="0">
                <a:latin typeface="Times New Roman" panose="02020603050405020304" pitchFamily="18" charset="0"/>
                <a:cs typeface="Times New Roman" panose="02020603050405020304" pitchFamily="18" charset="0"/>
              </a:rPr>
              <a:t>to extract features of nodes.</a:t>
            </a:r>
          </a:p>
        </p:txBody>
      </p:sp>
      <mc:AlternateContent xmlns:mc="http://schemas.openxmlformats.org/markup-compatibility/2006" xmlns:a14="http://schemas.microsoft.com/office/drawing/2010/main">
        <mc:Choice Requires="a14">
          <p:sp>
            <p:nvSpPr>
              <p:cNvPr id="12" name="文本框 10">
                <a:extLst>
                  <a:ext uri="{FF2B5EF4-FFF2-40B4-BE49-F238E27FC236}">
                    <a16:creationId xmlns:a16="http://schemas.microsoft.com/office/drawing/2014/main" id="{4C65401F-659F-4436-8BA4-5F495D07ED61}"/>
                  </a:ext>
                </a:extLst>
              </p:cNvPr>
              <p:cNvSpPr txBox="1"/>
              <p:nvPr/>
            </p:nvSpPr>
            <p:spPr>
              <a:xfrm>
                <a:off x="4512065" y="4304434"/>
                <a:ext cx="3734484" cy="6516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350" i="1">
                              <a:latin typeface="Cambria Math" panose="02040503050406030204" pitchFamily="18" charset="0"/>
                            </a:rPr>
                          </m:ctrlPr>
                        </m:sSubPr>
                        <m:e>
                          <m:r>
                            <a:rPr lang="zh-CN" altLang="en-US" sz="1350" i="1">
                              <a:latin typeface="Cambria Math" panose="02040503050406030204" pitchFamily="18" charset="0"/>
                            </a:rPr>
                            <m:t>𝛼</m:t>
                          </m:r>
                        </m:e>
                        <m:sub>
                          <m:r>
                            <a:rPr lang="en-US" altLang="zh-CN" sz="1350" i="1">
                              <a:latin typeface="Cambria Math" panose="02040503050406030204" pitchFamily="18" charset="0"/>
                            </a:rPr>
                            <m:t>𝑖𝑗</m:t>
                          </m:r>
                        </m:sub>
                      </m:sSub>
                      <m:r>
                        <a:rPr lang="en-US" altLang="zh-CN" sz="1350" i="1">
                          <a:latin typeface="Cambria Math" panose="02040503050406030204" pitchFamily="18" charset="0"/>
                        </a:rPr>
                        <m:t>=</m:t>
                      </m:r>
                      <m:f>
                        <m:fPr>
                          <m:ctrlPr>
                            <a:rPr lang="en-US" altLang="zh-CN" sz="1350" i="1">
                              <a:latin typeface="Cambria Math" panose="02040503050406030204" pitchFamily="18" charset="0"/>
                            </a:rPr>
                          </m:ctrlPr>
                        </m:fPr>
                        <m:num>
                          <m:r>
                            <a:rPr lang="en-US" altLang="zh-CN" sz="1350" i="1">
                              <a:latin typeface="Cambria Math" panose="02040503050406030204" pitchFamily="18" charset="0"/>
                            </a:rPr>
                            <m:t>𝑒𝑥𝑝</m:t>
                          </m:r>
                          <m:d>
                            <m:dPr>
                              <m:ctrlPr>
                                <a:rPr lang="en-US" altLang="zh-CN" sz="1350" i="1">
                                  <a:latin typeface="Cambria Math" panose="02040503050406030204" pitchFamily="18" charset="0"/>
                                </a:rPr>
                              </m:ctrlPr>
                            </m:dPr>
                            <m:e>
                              <m:r>
                                <m:rPr>
                                  <m:sty m:val="p"/>
                                </m:rPr>
                                <a:rPr lang="en-US" altLang="zh-CN" sz="1350">
                                  <a:latin typeface="Cambria Math" panose="02040503050406030204" pitchFamily="18" charset="0"/>
                                </a:rPr>
                                <m:t>LeakyReLU</m:t>
                              </m:r>
                              <m:d>
                                <m:dPr>
                                  <m:ctrlPr>
                                    <a:rPr lang="en-US" altLang="zh-CN" sz="1350" i="1">
                                      <a:latin typeface="Cambria Math" panose="02040503050406030204" pitchFamily="18" charset="0"/>
                                    </a:rPr>
                                  </m:ctrlPr>
                                </m:dPr>
                                <m:e>
                                  <m:sSup>
                                    <m:sSupPr>
                                      <m:ctrlPr>
                                        <a:rPr lang="en-US" altLang="zh-CN" sz="1350" i="1">
                                          <a:latin typeface="Cambria Math" panose="02040503050406030204" pitchFamily="18" charset="0"/>
                                        </a:rPr>
                                      </m:ctrlPr>
                                    </m:sSupPr>
                                    <m:e>
                                      <m:r>
                                        <a:rPr lang="en-US" altLang="zh-CN" sz="1350" b="1" i="1">
                                          <a:latin typeface="Cambria Math"/>
                                        </a:rPr>
                                        <m:t>𝒖</m:t>
                                      </m:r>
                                    </m:e>
                                    <m:sup>
                                      <m:r>
                                        <a:rPr lang="en-US" altLang="zh-CN" sz="1350" i="1">
                                          <a:latin typeface="Cambria Math" panose="02040503050406030204" pitchFamily="18" charset="0"/>
                                        </a:rPr>
                                        <m:t>𝑇</m:t>
                                      </m:r>
                                    </m:sup>
                                  </m:sSup>
                                  <m:d>
                                    <m:dPr>
                                      <m:begChr m:val="["/>
                                      <m:endChr m:val="]"/>
                                      <m:ctrlPr>
                                        <a:rPr lang="en-US" altLang="zh-CN" sz="1350" i="1">
                                          <a:latin typeface="Cambria Math" panose="02040503050406030204" pitchFamily="18" charset="0"/>
                                        </a:rPr>
                                      </m:ctrlPr>
                                    </m:dPr>
                                    <m:e>
                                      <m:r>
                                        <a:rPr lang="en-US" altLang="zh-CN" sz="1350" b="1" i="1">
                                          <a:latin typeface="Cambria Math" panose="02040503050406030204" pitchFamily="18" charset="0"/>
                                        </a:rPr>
                                        <m:t>𝑾</m:t>
                                      </m:r>
                                      <m:sSubSup>
                                        <m:sSubSupPr>
                                          <m:ctrlPr>
                                            <a:rPr lang="en-US" altLang="zh-CN" sz="1350" i="1">
                                              <a:latin typeface="Cambria Math" panose="02040503050406030204" pitchFamily="18" charset="0"/>
                                            </a:rPr>
                                          </m:ctrlPr>
                                        </m:sSubSupPr>
                                        <m:e>
                                          <m:r>
                                            <a:rPr lang="en-US" altLang="zh-CN" sz="1350" b="1" i="1">
                                              <a:latin typeface="Cambria Math" panose="02040503050406030204" pitchFamily="18" charset="0"/>
                                            </a:rPr>
                                            <m:t>𝒉</m:t>
                                          </m:r>
                                        </m:e>
                                        <m:sub>
                                          <m:r>
                                            <a:rPr lang="en-US" altLang="zh-CN" sz="1350" i="1">
                                              <a:latin typeface="Cambria Math"/>
                                            </a:rPr>
                                            <m:t>𝑝</m:t>
                                          </m:r>
                                        </m:sub>
                                        <m:sup>
                                          <m:r>
                                            <a:rPr lang="en-US" altLang="zh-CN" sz="1350" i="1">
                                              <a:latin typeface="Cambria Math"/>
                                            </a:rPr>
                                            <m:t>𝑙</m:t>
                                          </m:r>
                                        </m:sup>
                                      </m:sSubSup>
                                      <m:r>
                                        <a:rPr lang="en-US" altLang="zh-CN" sz="1350" i="1">
                                          <a:latin typeface="Cambria Math" panose="02040503050406030204" pitchFamily="18" charset="0"/>
                                        </a:rPr>
                                        <m:t>∥</m:t>
                                      </m:r>
                                      <m:r>
                                        <a:rPr lang="en-US" altLang="zh-CN" sz="1350" b="1" i="1">
                                          <a:latin typeface="Cambria Math" panose="02040503050406030204" pitchFamily="18" charset="0"/>
                                        </a:rPr>
                                        <m:t>𝑾</m:t>
                                      </m:r>
                                      <m:sSubSup>
                                        <m:sSubSupPr>
                                          <m:ctrlPr>
                                            <a:rPr lang="en-US" altLang="zh-CN" sz="1350" i="1">
                                              <a:latin typeface="Cambria Math" panose="02040503050406030204" pitchFamily="18" charset="0"/>
                                            </a:rPr>
                                          </m:ctrlPr>
                                        </m:sSubSupPr>
                                        <m:e>
                                          <m:r>
                                            <a:rPr lang="en-US" altLang="zh-CN" sz="1350" b="1" i="1">
                                              <a:latin typeface="Cambria Math" panose="02040503050406030204" pitchFamily="18" charset="0"/>
                                            </a:rPr>
                                            <m:t>𝒉</m:t>
                                          </m:r>
                                        </m:e>
                                        <m:sub>
                                          <m:r>
                                            <a:rPr lang="en-US" altLang="zh-CN" sz="1350" i="1">
                                              <a:latin typeface="Cambria Math"/>
                                            </a:rPr>
                                            <m:t>𝑞</m:t>
                                          </m:r>
                                        </m:sub>
                                        <m:sup>
                                          <m:r>
                                            <a:rPr lang="en-US" altLang="zh-CN" sz="1350" i="1">
                                              <a:latin typeface="Cambria Math"/>
                                            </a:rPr>
                                            <m:t>𝑙</m:t>
                                          </m:r>
                                        </m:sup>
                                      </m:sSubSup>
                                    </m:e>
                                  </m:d>
                                </m:e>
                              </m:d>
                            </m:e>
                          </m:d>
                        </m:num>
                        <m:den>
                          <m:nary>
                            <m:naryPr>
                              <m:chr m:val="∑"/>
                              <m:limLoc m:val="subSup"/>
                              <m:supHide m:val="on"/>
                              <m:ctrlPr>
                                <a:rPr lang="en-US" altLang="zh-CN" sz="1350" i="1">
                                  <a:latin typeface="Cambria Math" panose="02040503050406030204" pitchFamily="18" charset="0"/>
                                </a:rPr>
                              </m:ctrlPr>
                            </m:naryPr>
                            <m:sub>
                              <m:r>
                                <m:rPr>
                                  <m:brk m:alnAt="1"/>
                                </m:rPr>
                                <a:rPr lang="en-US" altLang="zh-CN" sz="1350" i="1">
                                  <a:latin typeface="Cambria Math"/>
                                </a:rPr>
                                <m:t>𝑞</m:t>
                              </m:r>
                              <m:r>
                                <a:rPr lang="en-US" altLang="zh-CN" sz="1350" i="1">
                                  <a:latin typeface="Cambria Math"/>
                                </a:rPr>
                                <m:t>′</m:t>
                              </m:r>
                              <m:r>
                                <a:rPr lang="en-US" altLang="zh-CN" sz="1350" i="1">
                                  <a:latin typeface="Cambria Math" panose="02040503050406030204" pitchFamily="18" charset="0"/>
                                </a:rPr>
                                <m:t>∈</m:t>
                              </m:r>
                              <m:sSub>
                                <m:sSubPr>
                                  <m:ctrlPr>
                                    <a:rPr lang="en-US" altLang="zh-CN" sz="1350" i="1">
                                      <a:latin typeface="Cambria Math" panose="02040503050406030204" pitchFamily="18" charset="0"/>
                                    </a:rPr>
                                  </m:ctrlPr>
                                </m:sSubPr>
                                <m:e>
                                  <m:r>
                                    <a:rPr lang="en-US" altLang="zh-CN" sz="1350" i="1">
                                      <a:latin typeface="Cambria Math" panose="02040503050406030204" pitchFamily="18" charset="0"/>
                                    </a:rPr>
                                    <m:t>𝑁</m:t>
                                  </m:r>
                                </m:e>
                                <m:sub>
                                  <m:r>
                                    <a:rPr lang="en-US" altLang="zh-CN" sz="1350" i="1">
                                      <a:latin typeface="Cambria Math"/>
                                    </a:rPr>
                                    <m:t>𝑝</m:t>
                                  </m:r>
                                </m:sub>
                              </m:sSub>
                            </m:sub>
                            <m:sup/>
                            <m:e>
                              <m:r>
                                <a:rPr lang="en-US" altLang="zh-CN" sz="1350" i="1">
                                  <a:latin typeface="Cambria Math" panose="02040503050406030204" pitchFamily="18" charset="0"/>
                                </a:rPr>
                                <m:t>𝑒𝑥𝑝</m:t>
                              </m:r>
                              <m:d>
                                <m:dPr>
                                  <m:ctrlPr>
                                    <a:rPr lang="en-US" altLang="zh-CN" sz="1350" i="1">
                                      <a:latin typeface="Cambria Math" panose="02040503050406030204" pitchFamily="18" charset="0"/>
                                    </a:rPr>
                                  </m:ctrlPr>
                                </m:dPr>
                                <m:e>
                                  <m:r>
                                    <m:rPr>
                                      <m:sty m:val="p"/>
                                    </m:rPr>
                                    <a:rPr lang="en-US" altLang="zh-CN" sz="1350">
                                      <a:latin typeface="Cambria Math" panose="02040503050406030204" pitchFamily="18" charset="0"/>
                                    </a:rPr>
                                    <m:t>LeakyReLU</m:t>
                                  </m:r>
                                  <m:d>
                                    <m:dPr>
                                      <m:ctrlPr>
                                        <a:rPr lang="en-US" altLang="zh-CN" sz="1350" i="1">
                                          <a:latin typeface="Cambria Math" panose="02040503050406030204" pitchFamily="18" charset="0"/>
                                        </a:rPr>
                                      </m:ctrlPr>
                                    </m:dPr>
                                    <m:e>
                                      <m:sSup>
                                        <m:sSupPr>
                                          <m:ctrlPr>
                                            <a:rPr lang="en-US" altLang="zh-CN" sz="1350" i="1">
                                              <a:latin typeface="Cambria Math" panose="02040503050406030204" pitchFamily="18" charset="0"/>
                                            </a:rPr>
                                          </m:ctrlPr>
                                        </m:sSupPr>
                                        <m:e>
                                          <m:r>
                                            <a:rPr lang="en-US" altLang="zh-CN" sz="1350" b="1" i="1">
                                              <a:latin typeface="Cambria Math"/>
                                            </a:rPr>
                                            <m:t>𝒖</m:t>
                                          </m:r>
                                        </m:e>
                                        <m:sup>
                                          <m:r>
                                            <a:rPr lang="en-US" altLang="zh-CN" sz="1350" i="1">
                                              <a:latin typeface="Cambria Math" panose="02040503050406030204" pitchFamily="18" charset="0"/>
                                            </a:rPr>
                                            <m:t>𝑇</m:t>
                                          </m:r>
                                        </m:sup>
                                      </m:sSup>
                                      <m:d>
                                        <m:dPr>
                                          <m:begChr m:val="["/>
                                          <m:endChr m:val="]"/>
                                          <m:ctrlPr>
                                            <a:rPr lang="en-US" altLang="zh-CN" sz="1350" i="1">
                                              <a:latin typeface="Cambria Math" panose="02040503050406030204" pitchFamily="18" charset="0"/>
                                            </a:rPr>
                                          </m:ctrlPr>
                                        </m:dPr>
                                        <m:e>
                                          <m:r>
                                            <a:rPr lang="en-US" altLang="zh-CN" sz="1350" b="1" i="1">
                                              <a:latin typeface="Cambria Math" panose="02040503050406030204" pitchFamily="18" charset="0"/>
                                            </a:rPr>
                                            <m:t>𝑾</m:t>
                                          </m:r>
                                          <m:sSubSup>
                                            <m:sSubSupPr>
                                              <m:ctrlPr>
                                                <a:rPr lang="en-US" altLang="zh-CN" sz="1350" i="1">
                                                  <a:latin typeface="Cambria Math" panose="02040503050406030204" pitchFamily="18" charset="0"/>
                                                </a:rPr>
                                              </m:ctrlPr>
                                            </m:sSubSupPr>
                                            <m:e>
                                              <m:r>
                                                <a:rPr lang="en-US" altLang="zh-CN" sz="1350" b="1" i="1">
                                                  <a:latin typeface="Cambria Math" panose="02040503050406030204" pitchFamily="18" charset="0"/>
                                                </a:rPr>
                                                <m:t>𝒉</m:t>
                                              </m:r>
                                            </m:e>
                                            <m:sub>
                                              <m:r>
                                                <a:rPr lang="en-US" altLang="zh-CN" sz="1350" i="1">
                                                  <a:latin typeface="Cambria Math"/>
                                                </a:rPr>
                                                <m:t>𝑝</m:t>
                                              </m:r>
                                            </m:sub>
                                            <m:sup>
                                              <m:r>
                                                <a:rPr lang="en-US" altLang="zh-CN" sz="1350" i="1">
                                                  <a:latin typeface="Cambria Math"/>
                                                </a:rPr>
                                                <m:t>𝑙</m:t>
                                              </m:r>
                                            </m:sup>
                                          </m:sSubSup>
                                          <m:r>
                                            <a:rPr lang="en-US" altLang="zh-CN" sz="1350" i="1">
                                              <a:latin typeface="Cambria Math" panose="02040503050406030204" pitchFamily="18" charset="0"/>
                                            </a:rPr>
                                            <m:t>∥</m:t>
                                          </m:r>
                                          <m:r>
                                            <a:rPr lang="en-US" altLang="zh-CN" sz="1350" b="1" i="1">
                                              <a:latin typeface="Cambria Math" panose="02040503050406030204" pitchFamily="18" charset="0"/>
                                            </a:rPr>
                                            <m:t>𝑾</m:t>
                                          </m:r>
                                          <m:sSubSup>
                                            <m:sSubSupPr>
                                              <m:ctrlPr>
                                                <a:rPr lang="en-US" altLang="zh-CN" sz="1350" i="1">
                                                  <a:latin typeface="Cambria Math" panose="02040503050406030204" pitchFamily="18" charset="0"/>
                                                </a:rPr>
                                              </m:ctrlPr>
                                            </m:sSubSupPr>
                                            <m:e>
                                              <m:r>
                                                <a:rPr lang="en-US" altLang="zh-CN" sz="1350" b="1" i="1">
                                                  <a:latin typeface="Cambria Math" panose="02040503050406030204" pitchFamily="18" charset="0"/>
                                                </a:rPr>
                                                <m:t>𝒉</m:t>
                                              </m:r>
                                            </m:e>
                                            <m:sub>
                                              <m:r>
                                                <a:rPr lang="en-US" altLang="zh-CN" sz="1350" i="1">
                                                  <a:latin typeface="Cambria Math"/>
                                                </a:rPr>
                                                <m:t>𝑞</m:t>
                                              </m:r>
                                              <m:r>
                                                <a:rPr lang="en-US" altLang="zh-CN" sz="1350" i="1">
                                                  <a:latin typeface="Cambria Math"/>
                                                </a:rPr>
                                                <m:t>′</m:t>
                                              </m:r>
                                            </m:sub>
                                            <m:sup>
                                              <m:r>
                                                <a:rPr lang="en-US" altLang="zh-CN" sz="1350" i="1">
                                                  <a:latin typeface="Cambria Math"/>
                                                </a:rPr>
                                                <m:t>𝑙</m:t>
                                              </m:r>
                                            </m:sup>
                                          </m:sSubSup>
                                        </m:e>
                                      </m:d>
                                    </m:e>
                                  </m:d>
                                </m:e>
                              </m:d>
                            </m:e>
                          </m:nary>
                        </m:den>
                      </m:f>
                    </m:oMath>
                  </m:oMathPara>
                </a14:m>
                <a:endParaRPr lang="zh-CN" altLang="en-US" sz="1350" dirty="0"/>
              </a:p>
            </p:txBody>
          </p:sp>
        </mc:Choice>
        <mc:Fallback xmlns="">
          <p:sp>
            <p:nvSpPr>
              <p:cNvPr id="12" name="文本框 10">
                <a:extLst>
                  <a:ext uri="{FF2B5EF4-FFF2-40B4-BE49-F238E27FC236}">
                    <a16:creationId xmlns:a16="http://schemas.microsoft.com/office/drawing/2014/main" id="{4C65401F-659F-4436-8BA4-5F495D07ED61}"/>
                  </a:ext>
                </a:extLst>
              </p:cNvPr>
              <p:cNvSpPr txBox="1">
                <a:spLocks noRot="1" noChangeAspect="1" noMove="1" noResize="1" noEditPoints="1" noAdjustHandles="1" noChangeArrowheads="1" noChangeShapeType="1" noTextEdit="1"/>
              </p:cNvSpPr>
              <p:nvPr/>
            </p:nvSpPr>
            <p:spPr>
              <a:xfrm>
                <a:off x="4512065" y="4304434"/>
                <a:ext cx="3734484" cy="651653"/>
              </a:xfrm>
              <a:prstGeom prst="rect">
                <a:avLst/>
              </a:prstGeom>
              <a:blipFill>
                <a:blip r:embed="rId3"/>
                <a:stretch>
                  <a:fillRect l="-339" b="-7735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0">
                <a:extLst>
                  <a:ext uri="{FF2B5EF4-FFF2-40B4-BE49-F238E27FC236}">
                    <a16:creationId xmlns:a16="http://schemas.microsoft.com/office/drawing/2014/main" id="{4C65401F-659F-4436-8BA4-5F495D07ED61}"/>
                  </a:ext>
                </a:extLst>
              </p:cNvPr>
              <p:cNvSpPr txBox="1"/>
              <p:nvPr/>
            </p:nvSpPr>
            <p:spPr>
              <a:xfrm>
                <a:off x="5131256" y="5240022"/>
                <a:ext cx="2329740" cy="5504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altLang="zh-CN" sz="1350" i="1">
                              <a:latin typeface="Cambria Math" panose="02040503050406030204" pitchFamily="18" charset="0"/>
                            </a:rPr>
                          </m:ctrlPr>
                        </m:sSubSupPr>
                        <m:e>
                          <m:r>
                            <a:rPr lang="en-US" altLang="zh-CN" sz="1350" b="1" i="1">
                              <a:latin typeface="Cambria Math"/>
                            </a:rPr>
                            <m:t>𝒉</m:t>
                          </m:r>
                        </m:e>
                        <m:sub>
                          <m:r>
                            <a:rPr lang="en-US" altLang="zh-CN" sz="1350" i="1">
                              <a:latin typeface="Cambria Math"/>
                            </a:rPr>
                            <m:t>𝑝</m:t>
                          </m:r>
                        </m:sub>
                        <m:sup>
                          <m:r>
                            <a:rPr lang="en-US" altLang="zh-CN" sz="1350" i="1">
                              <a:latin typeface="Cambria Math"/>
                            </a:rPr>
                            <m:t>𝑙</m:t>
                          </m:r>
                          <m:r>
                            <a:rPr lang="en-US" altLang="zh-CN" sz="1350" i="1">
                              <a:latin typeface="Cambria Math"/>
                            </a:rPr>
                            <m:t>+1</m:t>
                          </m:r>
                        </m:sup>
                      </m:sSubSup>
                      <m:r>
                        <a:rPr lang="en-US" altLang="zh-CN" sz="1350" i="1">
                          <a:latin typeface="Cambria Math"/>
                        </a:rPr>
                        <m:t>=</m:t>
                      </m:r>
                      <m:r>
                        <m:rPr>
                          <m:sty m:val="p"/>
                        </m:rPr>
                        <a:rPr lang="en-US" altLang="zh-CN" sz="1350">
                          <a:latin typeface="Cambria Math"/>
                        </a:rPr>
                        <m:t>LeakyRelu</m:t>
                      </m:r>
                      <m:r>
                        <a:rPr lang="en-US" altLang="zh-CN" sz="1350" i="1">
                          <a:latin typeface="Cambria Math"/>
                        </a:rPr>
                        <m:t>(</m:t>
                      </m:r>
                      <m:nary>
                        <m:naryPr>
                          <m:chr m:val="∑"/>
                          <m:supHide m:val="on"/>
                          <m:ctrlPr>
                            <a:rPr lang="en-US" altLang="zh-CN" sz="1350" i="1">
                              <a:latin typeface="Cambria Math" panose="02040503050406030204" pitchFamily="18" charset="0"/>
                            </a:rPr>
                          </m:ctrlPr>
                        </m:naryPr>
                        <m:sub>
                          <m:r>
                            <a:rPr lang="en-US" altLang="zh-CN" sz="1350" i="1">
                              <a:latin typeface="Cambria Math"/>
                            </a:rPr>
                            <m:t>𝑞</m:t>
                          </m:r>
                          <m:r>
                            <a:rPr lang="en-US" altLang="zh-CN" sz="1350" i="1">
                              <a:latin typeface="Cambria Math"/>
                            </a:rPr>
                            <m:t>∈</m:t>
                          </m:r>
                          <m:sSub>
                            <m:sSubPr>
                              <m:ctrlPr>
                                <a:rPr lang="en-US" altLang="zh-CN" sz="1350" i="1">
                                  <a:latin typeface="Cambria Math" panose="02040503050406030204" pitchFamily="18" charset="0"/>
                                </a:rPr>
                              </m:ctrlPr>
                            </m:sSubPr>
                            <m:e>
                              <m:r>
                                <a:rPr lang="en-US" altLang="zh-CN" sz="1350" i="1">
                                  <a:latin typeface="Cambria Math"/>
                                </a:rPr>
                                <m:t>𝑁</m:t>
                              </m:r>
                            </m:e>
                            <m:sub>
                              <m:r>
                                <a:rPr lang="en-US" altLang="zh-CN" sz="1350" i="1">
                                  <a:latin typeface="Cambria Math"/>
                                </a:rPr>
                                <m:t>𝑝</m:t>
                              </m:r>
                            </m:sub>
                          </m:sSub>
                        </m:sub>
                        <m:sup/>
                        <m:e>
                          <m:sSub>
                            <m:sSubPr>
                              <m:ctrlPr>
                                <a:rPr lang="en-US" altLang="zh-CN" sz="1350" i="1">
                                  <a:latin typeface="Cambria Math" panose="02040503050406030204" pitchFamily="18" charset="0"/>
                                </a:rPr>
                              </m:ctrlPr>
                            </m:sSubPr>
                            <m:e>
                              <m:r>
                                <a:rPr lang="en-US" altLang="zh-CN" sz="1350" i="1">
                                  <a:latin typeface="Cambria Math"/>
                                </a:rPr>
                                <m:t>𝛼</m:t>
                              </m:r>
                            </m:e>
                            <m:sub>
                              <m:r>
                                <a:rPr lang="en-US" altLang="zh-CN" sz="1350" i="1">
                                  <a:latin typeface="Cambria Math"/>
                                </a:rPr>
                                <m:t>𝑝𝑞</m:t>
                              </m:r>
                            </m:sub>
                          </m:sSub>
                          <m:sSubSup>
                            <m:sSubSupPr>
                              <m:ctrlPr>
                                <a:rPr lang="en-US" altLang="zh-CN" sz="1350" i="1">
                                  <a:latin typeface="Cambria Math" panose="02040503050406030204" pitchFamily="18" charset="0"/>
                                </a:rPr>
                              </m:ctrlPr>
                            </m:sSubSupPr>
                            <m:e>
                              <m:r>
                                <a:rPr lang="en-US" altLang="zh-CN" sz="1350" b="1" i="1">
                                  <a:latin typeface="Cambria Math"/>
                                </a:rPr>
                                <m:t>𝒉</m:t>
                              </m:r>
                            </m:e>
                            <m:sub>
                              <m:r>
                                <a:rPr lang="en-US" altLang="zh-CN" sz="1350" i="1">
                                  <a:latin typeface="Cambria Math"/>
                                </a:rPr>
                                <m:t>𝑞</m:t>
                              </m:r>
                            </m:sub>
                            <m:sup>
                              <m:r>
                                <a:rPr lang="en-US" altLang="zh-CN" sz="1350" i="1">
                                  <a:latin typeface="Cambria Math"/>
                                </a:rPr>
                                <m:t>𝑙</m:t>
                              </m:r>
                            </m:sup>
                          </m:sSubSup>
                        </m:e>
                      </m:nary>
                      <m:r>
                        <a:rPr lang="en-US" altLang="zh-CN" sz="1350" i="1">
                          <a:latin typeface="Cambria Math"/>
                        </a:rPr>
                        <m:t>)</m:t>
                      </m:r>
                    </m:oMath>
                  </m:oMathPara>
                </a14:m>
                <a:endParaRPr lang="zh-CN" altLang="en-US" sz="1350" dirty="0"/>
              </a:p>
            </p:txBody>
          </p:sp>
        </mc:Choice>
        <mc:Fallback xmlns="">
          <p:sp>
            <p:nvSpPr>
              <p:cNvPr id="17" name="文本框 10">
                <a:extLst>
                  <a:ext uri="{FF2B5EF4-FFF2-40B4-BE49-F238E27FC236}">
                    <a16:creationId xmlns:a16="http://schemas.microsoft.com/office/drawing/2014/main" id="{4C65401F-659F-4436-8BA4-5F495D07ED61}"/>
                  </a:ext>
                </a:extLst>
              </p:cNvPr>
              <p:cNvSpPr txBox="1">
                <a:spLocks noRot="1" noChangeAspect="1" noMove="1" noResize="1" noEditPoints="1" noAdjustHandles="1" noChangeArrowheads="1" noChangeShapeType="1" noTextEdit="1"/>
              </p:cNvSpPr>
              <p:nvPr/>
            </p:nvSpPr>
            <p:spPr>
              <a:xfrm>
                <a:off x="5131256" y="5240022"/>
                <a:ext cx="2329740" cy="550407"/>
              </a:xfrm>
              <a:prstGeom prst="rect">
                <a:avLst/>
              </a:prstGeom>
              <a:blipFill>
                <a:blip r:embed="rId4"/>
                <a:stretch>
                  <a:fillRect l="-1630" t="-137778" r="-2174" b="-184444"/>
                </a:stretch>
              </a:blipFill>
            </p:spPr>
            <p:txBody>
              <a:bodyPr/>
              <a:lstStyle/>
              <a:p>
                <a:r>
                  <a:rPr lang="zh-CN" altLang="en-US">
                    <a:noFill/>
                  </a:rPr>
                  <a:t> </a:t>
                </a:r>
              </a:p>
            </p:txBody>
          </p:sp>
        </mc:Fallback>
      </mc:AlternateContent>
      <p:grpSp>
        <p:nvGrpSpPr>
          <p:cNvPr id="6" name="组合 5"/>
          <p:cNvGrpSpPr/>
          <p:nvPr/>
        </p:nvGrpSpPr>
        <p:grpSpPr>
          <a:xfrm>
            <a:off x="5285185" y="1851974"/>
            <a:ext cx="2154809" cy="1773945"/>
            <a:chOff x="7509412" y="1337215"/>
            <a:chExt cx="2894731" cy="2417007"/>
          </a:xfrm>
        </p:grpSpPr>
        <p:sp>
          <p:nvSpPr>
            <p:cNvPr id="34" name="矩形: 圆角 37">
              <a:extLst>
                <a:ext uri="{FF2B5EF4-FFF2-40B4-BE49-F238E27FC236}">
                  <a16:creationId xmlns:a16="http://schemas.microsoft.com/office/drawing/2014/main" id="{7F43FFF4-04C8-4530-AF77-830D51166640}"/>
                </a:ext>
              </a:extLst>
            </p:cNvPr>
            <p:cNvSpPr/>
            <p:nvPr/>
          </p:nvSpPr>
          <p:spPr>
            <a:xfrm>
              <a:off x="8804504" y="1337215"/>
              <a:ext cx="1599639" cy="1366789"/>
            </a:xfrm>
            <a:prstGeom prst="roundRect">
              <a:avLst/>
            </a:prstGeom>
            <a:solidFill>
              <a:schemeClr val="bg1">
                <a:lumMod val="95000"/>
                <a:alpha val="2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grpSp>
          <p:nvGrpSpPr>
            <p:cNvPr id="59" name="组合 58">
              <a:extLst>
                <a:ext uri="{FF2B5EF4-FFF2-40B4-BE49-F238E27FC236}">
                  <a16:creationId xmlns:a16="http://schemas.microsoft.com/office/drawing/2014/main" id="{E74ADD87-1A6B-4FE0-8331-BE49AC63FF65}"/>
                </a:ext>
              </a:extLst>
            </p:cNvPr>
            <p:cNvGrpSpPr/>
            <p:nvPr/>
          </p:nvGrpSpPr>
          <p:grpSpPr>
            <a:xfrm>
              <a:off x="8635665" y="1889016"/>
              <a:ext cx="1124413" cy="997234"/>
              <a:chOff x="4509589" y="3819330"/>
              <a:chExt cx="804331" cy="740861"/>
            </a:xfrm>
          </p:grpSpPr>
          <p:sp>
            <p:nvSpPr>
              <p:cNvPr id="60" name="矩形: 圆角 16">
                <a:extLst>
                  <a:ext uri="{FF2B5EF4-FFF2-40B4-BE49-F238E27FC236}">
                    <a16:creationId xmlns:a16="http://schemas.microsoft.com/office/drawing/2014/main" id="{F6C7AD59-DCF6-4420-9DAF-3BB0C4935A59}"/>
                  </a:ext>
                </a:extLst>
              </p:cNvPr>
              <p:cNvSpPr/>
              <p:nvPr/>
            </p:nvSpPr>
            <p:spPr>
              <a:xfrm>
                <a:off x="4509589" y="3819330"/>
                <a:ext cx="804331" cy="740861"/>
              </a:xfrm>
              <a:prstGeom prst="roundRect">
                <a:avLst/>
              </a:prstGeom>
              <a:solidFill>
                <a:schemeClr val="bg1"/>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1" name="椭圆 60">
                <a:extLst>
                  <a:ext uri="{FF2B5EF4-FFF2-40B4-BE49-F238E27FC236}">
                    <a16:creationId xmlns:a16="http://schemas.microsoft.com/office/drawing/2014/main" id="{57DF8BE6-06B6-4F1C-AACC-DDA401EE4DB7}"/>
                  </a:ext>
                </a:extLst>
              </p:cNvPr>
              <p:cNvSpPr/>
              <p:nvPr/>
            </p:nvSpPr>
            <p:spPr>
              <a:xfrm>
                <a:off x="4744938" y="4006963"/>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2" name="椭圆 61">
                <a:extLst>
                  <a:ext uri="{FF2B5EF4-FFF2-40B4-BE49-F238E27FC236}">
                    <a16:creationId xmlns:a16="http://schemas.microsoft.com/office/drawing/2014/main" id="{6EB9B7B4-3D11-48D1-AA93-73605A64195D}"/>
                  </a:ext>
                </a:extLst>
              </p:cNvPr>
              <p:cNvSpPr/>
              <p:nvPr/>
            </p:nvSpPr>
            <p:spPr>
              <a:xfrm>
                <a:off x="4952785" y="3864838"/>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3" name="椭圆 62">
                <a:extLst>
                  <a:ext uri="{FF2B5EF4-FFF2-40B4-BE49-F238E27FC236}">
                    <a16:creationId xmlns:a16="http://schemas.microsoft.com/office/drawing/2014/main" id="{58A14499-FB17-4EB7-9ADF-75BA827B8A4E}"/>
                  </a:ext>
                </a:extLst>
              </p:cNvPr>
              <p:cNvSpPr/>
              <p:nvPr/>
            </p:nvSpPr>
            <p:spPr>
              <a:xfrm>
                <a:off x="5117061" y="3985553"/>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4" name="椭圆 63">
                <a:extLst>
                  <a:ext uri="{FF2B5EF4-FFF2-40B4-BE49-F238E27FC236}">
                    <a16:creationId xmlns:a16="http://schemas.microsoft.com/office/drawing/2014/main" id="{D6CCBE84-A24A-436B-B7BF-051B884FE3E1}"/>
                  </a:ext>
                </a:extLst>
              </p:cNvPr>
              <p:cNvSpPr/>
              <p:nvPr/>
            </p:nvSpPr>
            <p:spPr>
              <a:xfrm>
                <a:off x="4909215" y="4072404"/>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5" name="椭圆 64">
                <a:extLst>
                  <a:ext uri="{FF2B5EF4-FFF2-40B4-BE49-F238E27FC236}">
                    <a16:creationId xmlns:a16="http://schemas.microsoft.com/office/drawing/2014/main" id="{A9CE84DE-DDAF-4B4B-B6C0-67C8C860F6E3}"/>
                  </a:ext>
                </a:extLst>
              </p:cNvPr>
              <p:cNvSpPr/>
              <p:nvPr/>
            </p:nvSpPr>
            <p:spPr>
              <a:xfrm>
                <a:off x="4761827" y="4229052"/>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6" name="椭圆 65">
                <a:extLst>
                  <a:ext uri="{FF2B5EF4-FFF2-40B4-BE49-F238E27FC236}">
                    <a16:creationId xmlns:a16="http://schemas.microsoft.com/office/drawing/2014/main" id="{9C85B5B2-4B11-4C19-A7F7-1C70B6B14DCD}"/>
                  </a:ext>
                </a:extLst>
              </p:cNvPr>
              <p:cNvSpPr/>
              <p:nvPr/>
            </p:nvSpPr>
            <p:spPr>
              <a:xfrm>
                <a:off x="4601285" y="4316191"/>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7" name="椭圆 66">
                <a:extLst>
                  <a:ext uri="{FF2B5EF4-FFF2-40B4-BE49-F238E27FC236}">
                    <a16:creationId xmlns:a16="http://schemas.microsoft.com/office/drawing/2014/main" id="{39B189A6-9877-4476-BA1D-DB1CA13BFAA0}"/>
                  </a:ext>
                </a:extLst>
              </p:cNvPr>
              <p:cNvSpPr/>
              <p:nvPr/>
            </p:nvSpPr>
            <p:spPr>
              <a:xfrm>
                <a:off x="4966680" y="4403821"/>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68" name="椭圆 67">
                <a:extLst>
                  <a:ext uri="{FF2B5EF4-FFF2-40B4-BE49-F238E27FC236}">
                    <a16:creationId xmlns:a16="http://schemas.microsoft.com/office/drawing/2014/main" id="{132C395B-28B9-461E-8510-C7416B175D76}"/>
                  </a:ext>
                </a:extLst>
              </p:cNvPr>
              <p:cNvSpPr/>
              <p:nvPr/>
            </p:nvSpPr>
            <p:spPr>
              <a:xfrm>
                <a:off x="5117061" y="4229052"/>
                <a:ext cx="87139" cy="87139"/>
              </a:xfrm>
              <a:prstGeom prst="ellipse">
                <a:avLst/>
              </a:prstGeom>
              <a:solidFill>
                <a:srgbClr val="92D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cxnSp>
            <p:nvCxnSpPr>
              <p:cNvPr id="69" name="直接连接符 68">
                <a:extLst>
                  <a:ext uri="{FF2B5EF4-FFF2-40B4-BE49-F238E27FC236}">
                    <a16:creationId xmlns:a16="http://schemas.microsoft.com/office/drawing/2014/main" id="{92E7AD3E-B14E-439D-9C56-59EC9D59E157}"/>
                  </a:ext>
                </a:extLst>
              </p:cNvPr>
              <p:cNvCxnSpPr>
                <a:cxnSpLocks/>
                <a:stCxn id="62" idx="5"/>
                <a:endCxn id="63" idx="1"/>
              </p:cNvCxnSpPr>
              <p:nvPr/>
            </p:nvCxnSpPr>
            <p:spPr>
              <a:xfrm>
                <a:off x="5027163" y="3939216"/>
                <a:ext cx="102659" cy="59098"/>
              </a:xfrm>
              <a:prstGeom prst="line">
                <a:avLst/>
              </a:prstGeom>
            </p:spPr>
            <p:style>
              <a:lnRef idx="1">
                <a:schemeClr val="dk1"/>
              </a:lnRef>
              <a:fillRef idx="0">
                <a:schemeClr val="dk1"/>
              </a:fillRef>
              <a:effectRef idx="0">
                <a:schemeClr val="dk1"/>
              </a:effectRef>
              <a:fontRef idx="minor">
                <a:schemeClr val="tx1"/>
              </a:fontRef>
            </p:style>
          </p:cxnSp>
          <p:cxnSp>
            <p:nvCxnSpPr>
              <p:cNvPr id="70" name="直接连接符 69">
                <a:extLst>
                  <a:ext uri="{FF2B5EF4-FFF2-40B4-BE49-F238E27FC236}">
                    <a16:creationId xmlns:a16="http://schemas.microsoft.com/office/drawing/2014/main" id="{1F1CF6EA-09E1-4375-BA6C-49C7F55865A8}"/>
                  </a:ext>
                </a:extLst>
              </p:cNvPr>
              <p:cNvCxnSpPr>
                <a:cxnSpLocks/>
                <a:stCxn id="62" idx="3"/>
                <a:endCxn id="61" idx="7"/>
              </p:cNvCxnSpPr>
              <p:nvPr/>
            </p:nvCxnSpPr>
            <p:spPr>
              <a:xfrm flipH="1">
                <a:off x="4819316" y="3939216"/>
                <a:ext cx="146230" cy="80508"/>
              </a:xfrm>
              <a:prstGeom prst="line">
                <a:avLst/>
              </a:prstGeom>
            </p:spPr>
            <p:style>
              <a:lnRef idx="1">
                <a:schemeClr val="dk1"/>
              </a:lnRef>
              <a:fillRef idx="0">
                <a:schemeClr val="dk1"/>
              </a:fillRef>
              <a:effectRef idx="0">
                <a:schemeClr val="dk1"/>
              </a:effectRef>
              <a:fontRef idx="minor">
                <a:schemeClr val="tx1"/>
              </a:fontRef>
            </p:style>
          </p:cxnSp>
          <p:cxnSp>
            <p:nvCxnSpPr>
              <p:cNvPr id="71" name="直接连接符 70">
                <a:extLst>
                  <a:ext uri="{FF2B5EF4-FFF2-40B4-BE49-F238E27FC236}">
                    <a16:creationId xmlns:a16="http://schemas.microsoft.com/office/drawing/2014/main" id="{537E5DF8-4D2C-4FD4-B33A-C86075E52828}"/>
                  </a:ext>
                </a:extLst>
              </p:cNvPr>
              <p:cNvCxnSpPr>
                <a:stCxn id="61" idx="4"/>
                <a:endCxn id="65" idx="0"/>
              </p:cNvCxnSpPr>
              <p:nvPr/>
            </p:nvCxnSpPr>
            <p:spPr>
              <a:xfrm>
                <a:off x="4788508" y="4094102"/>
                <a:ext cx="16889" cy="134950"/>
              </a:xfrm>
              <a:prstGeom prst="line">
                <a:avLst/>
              </a:prstGeom>
            </p:spPr>
            <p:style>
              <a:lnRef idx="1">
                <a:schemeClr val="dk1"/>
              </a:lnRef>
              <a:fillRef idx="0">
                <a:schemeClr val="dk1"/>
              </a:fillRef>
              <a:effectRef idx="0">
                <a:schemeClr val="dk1"/>
              </a:effectRef>
              <a:fontRef idx="minor">
                <a:schemeClr val="tx1"/>
              </a:fontRef>
            </p:style>
          </p:cxnSp>
          <p:cxnSp>
            <p:nvCxnSpPr>
              <p:cNvPr id="72" name="直接连接符 71">
                <a:extLst>
                  <a:ext uri="{FF2B5EF4-FFF2-40B4-BE49-F238E27FC236}">
                    <a16:creationId xmlns:a16="http://schemas.microsoft.com/office/drawing/2014/main" id="{16A2F4BC-1FBC-4E82-8A7C-F65501EDAF56}"/>
                  </a:ext>
                </a:extLst>
              </p:cNvPr>
              <p:cNvCxnSpPr>
                <a:cxnSpLocks/>
                <a:stCxn id="65" idx="2"/>
                <a:endCxn id="66" idx="7"/>
              </p:cNvCxnSpPr>
              <p:nvPr/>
            </p:nvCxnSpPr>
            <p:spPr>
              <a:xfrm flipH="1">
                <a:off x="4675663" y="4272622"/>
                <a:ext cx="86164" cy="56330"/>
              </a:xfrm>
              <a:prstGeom prst="line">
                <a:avLst/>
              </a:prstGeom>
            </p:spPr>
            <p:style>
              <a:lnRef idx="1">
                <a:schemeClr val="dk1"/>
              </a:lnRef>
              <a:fillRef idx="0">
                <a:schemeClr val="dk1"/>
              </a:fillRef>
              <a:effectRef idx="0">
                <a:schemeClr val="dk1"/>
              </a:effectRef>
              <a:fontRef idx="minor">
                <a:schemeClr val="tx1"/>
              </a:fontRef>
            </p:style>
          </p:cxnSp>
          <p:cxnSp>
            <p:nvCxnSpPr>
              <p:cNvPr id="73" name="直接连接符 72">
                <a:extLst>
                  <a:ext uri="{FF2B5EF4-FFF2-40B4-BE49-F238E27FC236}">
                    <a16:creationId xmlns:a16="http://schemas.microsoft.com/office/drawing/2014/main" id="{AF8DFE0F-B508-4F63-A130-280930FD01FF}"/>
                  </a:ext>
                </a:extLst>
              </p:cNvPr>
              <p:cNvCxnSpPr>
                <a:stCxn id="61" idx="5"/>
                <a:endCxn id="64" idx="2"/>
              </p:cNvCxnSpPr>
              <p:nvPr/>
            </p:nvCxnSpPr>
            <p:spPr>
              <a:xfrm>
                <a:off x="4819316" y="4081341"/>
                <a:ext cx="89899" cy="34633"/>
              </a:xfrm>
              <a:prstGeom prst="line">
                <a:avLst/>
              </a:prstGeom>
            </p:spPr>
            <p:style>
              <a:lnRef idx="1">
                <a:schemeClr val="dk1"/>
              </a:lnRef>
              <a:fillRef idx="0">
                <a:schemeClr val="dk1"/>
              </a:fillRef>
              <a:effectRef idx="0">
                <a:schemeClr val="dk1"/>
              </a:effectRef>
              <a:fontRef idx="minor">
                <a:schemeClr val="tx1"/>
              </a:fontRef>
            </p:style>
          </p:cxnSp>
          <p:cxnSp>
            <p:nvCxnSpPr>
              <p:cNvPr id="74" name="直接连接符 73">
                <a:extLst>
                  <a:ext uri="{FF2B5EF4-FFF2-40B4-BE49-F238E27FC236}">
                    <a16:creationId xmlns:a16="http://schemas.microsoft.com/office/drawing/2014/main" id="{3F397760-F739-42AF-97C1-272ECDF4807F}"/>
                  </a:ext>
                </a:extLst>
              </p:cNvPr>
              <p:cNvCxnSpPr>
                <a:stCxn id="63" idx="4"/>
                <a:endCxn id="68" idx="0"/>
              </p:cNvCxnSpPr>
              <p:nvPr/>
            </p:nvCxnSpPr>
            <p:spPr>
              <a:xfrm>
                <a:off x="5160631" y="4072692"/>
                <a:ext cx="0" cy="156360"/>
              </a:xfrm>
              <a:prstGeom prst="line">
                <a:avLst/>
              </a:prstGeom>
            </p:spPr>
            <p:style>
              <a:lnRef idx="1">
                <a:schemeClr val="dk1"/>
              </a:lnRef>
              <a:fillRef idx="0">
                <a:schemeClr val="dk1"/>
              </a:fillRef>
              <a:effectRef idx="0">
                <a:schemeClr val="dk1"/>
              </a:effectRef>
              <a:fontRef idx="minor">
                <a:schemeClr val="tx1"/>
              </a:fontRef>
            </p:style>
          </p:cxnSp>
          <p:cxnSp>
            <p:nvCxnSpPr>
              <p:cNvPr id="75" name="直接连接符 74">
                <a:extLst>
                  <a:ext uri="{FF2B5EF4-FFF2-40B4-BE49-F238E27FC236}">
                    <a16:creationId xmlns:a16="http://schemas.microsoft.com/office/drawing/2014/main" id="{5D1851F2-2FE9-4C4E-83EF-ABF143CA940D}"/>
                  </a:ext>
                </a:extLst>
              </p:cNvPr>
              <p:cNvCxnSpPr>
                <a:cxnSpLocks/>
                <a:stCxn id="62" idx="4"/>
                <a:endCxn id="64" idx="0"/>
              </p:cNvCxnSpPr>
              <p:nvPr/>
            </p:nvCxnSpPr>
            <p:spPr>
              <a:xfrm flipH="1">
                <a:off x="4952785" y="3951977"/>
                <a:ext cx="43570" cy="120427"/>
              </a:xfrm>
              <a:prstGeom prst="line">
                <a:avLst/>
              </a:prstGeom>
            </p:spPr>
            <p:style>
              <a:lnRef idx="1">
                <a:schemeClr val="dk1"/>
              </a:lnRef>
              <a:fillRef idx="0">
                <a:schemeClr val="dk1"/>
              </a:fillRef>
              <a:effectRef idx="0">
                <a:schemeClr val="dk1"/>
              </a:effectRef>
              <a:fontRef idx="minor">
                <a:schemeClr val="tx1"/>
              </a:fontRef>
            </p:style>
          </p:cxnSp>
          <p:cxnSp>
            <p:nvCxnSpPr>
              <p:cNvPr id="76" name="直接连接符 75">
                <a:extLst>
                  <a:ext uri="{FF2B5EF4-FFF2-40B4-BE49-F238E27FC236}">
                    <a16:creationId xmlns:a16="http://schemas.microsoft.com/office/drawing/2014/main" id="{D671BDB7-4C7B-4537-A6E3-61810628F45D}"/>
                  </a:ext>
                </a:extLst>
              </p:cNvPr>
              <p:cNvCxnSpPr>
                <a:cxnSpLocks/>
                <a:stCxn id="64" idx="6"/>
                <a:endCxn id="63" idx="3"/>
              </p:cNvCxnSpPr>
              <p:nvPr/>
            </p:nvCxnSpPr>
            <p:spPr>
              <a:xfrm flipV="1">
                <a:off x="4996354" y="4059931"/>
                <a:ext cx="133468" cy="56043"/>
              </a:xfrm>
              <a:prstGeom prst="line">
                <a:avLst/>
              </a:prstGeom>
            </p:spPr>
            <p:style>
              <a:lnRef idx="1">
                <a:schemeClr val="dk1"/>
              </a:lnRef>
              <a:fillRef idx="0">
                <a:schemeClr val="dk1"/>
              </a:fillRef>
              <a:effectRef idx="0">
                <a:schemeClr val="dk1"/>
              </a:effectRef>
              <a:fontRef idx="minor">
                <a:schemeClr val="tx1"/>
              </a:fontRef>
            </p:style>
          </p:cxnSp>
          <p:cxnSp>
            <p:nvCxnSpPr>
              <p:cNvPr id="77" name="直接连接符 76">
                <a:extLst>
                  <a:ext uri="{FF2B5EF4-FFF2-40B4-BE49-F238E27FC236}">
                    <a16:creationId xmlns:a16="http://schemas.microsoft.com/office/drawing/2014/main" id="{27915E76-BB68-49DA-9A78-ECFAD050908E}"/>
                  </a:ext>
                </a:extLst>
              </p:cNvPr>
              <p:cNvCxnSpPr>
                <a:stCxn id="64" idx="5"/>
                <a:endCxn id="68" idx="1"/>
              </p:cNvCxnSpPr>
              <p:nvPr/>
            </p:nvCxnSpPr>
            <p:spPr>
              <a:xfrm>
                <a:off x="4983593" y="4146782"/>
                <a:ext cx="146229" cy="95031"/>
              </a:xfrm>
              <a:prstGeom prst="line">
                <a:avLst/>
              </a:prstGeom>
            </p:spPr>
            <p:style>
              <a:lnRef idx="1">
                <a:schemeClr val="dk1"/>
              </a:lnRef>
              <a:fillRef idx="0">
                <a:schemeClr val="dk1"/>
              </a:fillRef>
              <a:effectRef idx="0">
                <a:schemeClr val="dk1"/>
              </a:effectRef>
              <a:fontRef idx="minor">
                <a:schemeClr val="tx1"/>
              </a:fontRef>
            </p:style>
          </p:cxnSp>
          <p:cxnSp>
            <p:nvCxnSpPr>
              <p:cNvPr id="78" name="直接连接符 77">
                <a:extLst>
                  <a:ext uri="{FF2B5EF4-FFF2-40B4-BE49-F238E27FC236}">
                    <a16:creationId xmlns:a16="http://schemas.microsoft.com/office/drawing/2014/main" id="{55C1C7A2-A091-4872-A920-4A9C68FE2F9F}"/>
                  </a:ext>
                </a:extLst>
              </p:cNvPr>
              <p:cNvCxnSpPr>
                <a:stCxn id="65" idx="5"/>
                <a:endCxn id="67" idx="1"/>
              </p:cNvCxnSpPr>
              <p:nvPr/>
            </p:nvCxnSpPr>
            <p:spPr>
              <a:xfrm>
                <a:off x="4836205" y="4303430"/>
                <a:ext cx="143236" cy="113152"/>
              </a:xfrm>
              <a:prstGeom prst="line">
                <a:avLst/>
              </a:prstGeom>
            </p:spPr>
            <p:style>
              <a:lnRef idx="1">
                <a:schemeClr val="dk1"/>
              </a:lnRef>
              <a:fillRef idx="0">
                <a:schemeClr val="dk1"/>
              </a:fillRef>
              <a:effectRef idx="0">
                <a:schemeClr val="dk1"/>
              </a:effectRef>
              <a:fontRef idx="minor">
                <a:schemeClr val="tx1"/>
              </a:fontRef>
            </p:style>
          </p:cxnSp>
          <p:cxnSp>
            <p:nvCxnSpPr>
              <p:cNvPr id="79" name="直接连接符 78">
                <a:extLst>
                  <a:ext uri="{FF2B5EF4-FFF2-40B4-BE49-F238E27FC236}">
                    <a16:creationId xmlns:a16="http://schemas.microsoft.com/office/drawing/2014/main" id="{79AB9201-6E34-4A2E-B33E-8CB8F9504F62}"/>
                  </a:ext>
                </a:extLst>
              </p:cNvPr>
              <p:cNvCxnSpPr>
                <a:stCxn id="67" idx="7"/>
                <a:endCxn id="68" idx="3"/>
              </p:cNvCxnSpPr>
              <p:nvPr/>
            </p:nvCxnSpPr>
            <p:spPr>
              <a:xfrm flipV="1">
                <a:off x="5041058" y="4303430"/>
                <a:ext cx="88764" cy="113152"/>
              </a:xfrm>
              <a:prstGeom prst="line">
                <a:avLst/>
              </a:prstGeom>
            </p:spPr>
            <p:style>
              <a:lnRef idx="1">
                <a:schemeClr val="dk1"/>
              </a:lnRef>
              <a:fillRef idx="0">
                <a:schemeClr val="dk1"/>
              </a:fillRef>
              <a:effectRef idx="0">
                <a:schemeClr val="dk1"/>
              </a:effectRef>
              <a:fontRef idx="minor">
                <a:schemeClr val="tx1"/>
              </a:fontRef>
            </p:style>
          </p:cxnSp>
        </p:grpSp>
        <p:sp>
          <p:nvSpPr>
            <p:cNvPr id="35" name="矩形: 圆角 38">
              <a:extLst>
                <a:ext uri="{FF2B5EF4-FFF2-40B4-BE49-F238E27FC236}">
                  <a16:creationId xmlns:a16="http://schemas.microsoft.com/office/drawing/2014/main" id="{BD81556C-3FEA-44C0-B6AE-F503F66B20C2}"/>
                </a:ext>
              </a:extLst>
            </p:cNvPr>
            <p:cNvSpPr/>
            <p:nvPr/>
          </p:nvSpPr>
          <p:spPr>
            <a:xfrm>
              <a:off x="7641975" y="2217743"/>
              <a:ext cx="1599639" cy="1366787"/>
            </a:xfrm>
            <a:prstGeom prst="roundRect">
              <a:avLst/>
            </a:prstGeom>
            <a:solidFill>
              <a:schemeClr val="bg1">
                <a:lumMod val="95000"/>
                <a:alpha val="99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grpSp>
          <p:nvGrpSpPr>
            <p:cNvPr id="80" name="组合 79">
              <a:extLst>
                <a:ext uri="{FF2B5EF4-FFF2-40B4-BE49-F238E27FC236}">
                  <a16:creationId xmlns:a16="http://schemas.microsoft.com/office/drawing/2014/main" id="{E74ADD87-1A6B-4FE0-8331-BE49AC63FF65}"/>
                </a:ext>
              </a:extLst>
            </p:cNvPr>
            <p:cNvGrpSpPr/>
            <p:nvPr/>
          </p:nvGrpSpPr>
          <p:grpSpPr>
            <a:xfrm>
              <a:off x="7509412" y="2756988"/>
              <a:ext cx="1124413" cy="997234"/>
              <a:chOff x="4509589" y="3819330"/>
              <a:chExt cx="804331" cy="740861"/>
            </a:xfrm>
          </p:grpSpPr>
          <p:sp>
            <p:nvSpPr>
              <p:cNvPr id="81" name="矩形: 圆角 16">
                <a:extLst>
                  <a:ext uri="{FF2B5EF4-FFF2-40B4-BE49-F238E27FC236}">
                    <a16:creationId xmlns:a16="http://schemas.microsoft.com/office/drawing/2014/main" id="{F6C7AD59-DCF6-4420-9DAF-3BB0C4935A59}"/>
                  </a:ext>
                </a:extLst>
              </p:cNvPr>
              <p:cNvSpPr/>
              <p:nvPr/>
            </p:nvSpPr>
            <p:spPr>
              <a:xfrm>
                <a:off x="4509589" y="3819330"/>
                <a:ext cx="804331" cy="740861"/>
              </a:xfrm>
              <a:prstGeom prst="roundRect">
                <a:avLst/>
              </a:prstGeom>
              <a:solidFill>
                <a:schemeClr val="bg1"/>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2" name="椭圆 81">
                <a:extLst>
                  <a:ext uri="{FF2B5EF4-FFF2-40B4-BE49-F238E27FC236}">
                    <a16:creationId xmlns:a16="http://schemas.microsoft.com/office/drawing/2014/main" id="{57DF8BE6-06B6-4F1C-AACC-DDA401EE4DB7}"/>
                  </a:ext>
                </a:extLst>
              </p:cNvPr>
              <p:cNvSpPr/>
              <p:nvPr/>
            </p:nvSpPr>
            <p:spPr>
              <a:xfrm>
                <a:off x="4744938" y="4006963"/>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3" name="椭圆 82">
                <a:extLst>
                  <a:ext uri="{FF2B5EF4-FFF2-40B4-BE49-F238E27FC236}">
                    <a16:creationId xmlns:a16="http://schemas.microsoft.com/office/drawing/2014/main" id="{6EB9B7B4-3D11-48D1-AA93-73605A64195D}"/>
                  </a:ext>
                </a:extLst>
              </p:cNvPr>
              <p:cNvSpPr/>
              <p:nvPr/>
            </p:nvSpPr>
            <p:spPr>
              <a:xfrm>
                <a:off x="4952785" y="3864838"/>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4" name="椭圆 83">
                <a:extLst>
                  <a:ext uri="{FF2B5EF4-FFF2-40B4-BE49-F238E27FC236}">
                    <a16:creationId xmlns:a16="http://schemas.microsoft.com/office/drawing/2014/main" id="{58A14499-FB17-4EB7-9ADF-75BA827B8A4E}"/>
                  </a:ext>
                </a:extLst>
              </p:cNvPr>
              <p:cNvSpPr/>
              <p:nvPr/>
            </p:nvSpPr>
            <p:spPr>
              <a:xfrm>
                <a:off x="5117061" y="3985553"/>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5" name="椭圆 84">
                <a:extLst>
                  <a:ext uri="{FF2B5EF4-FFF2-40B4-BE49-F238E27FC236}">
                    <a16:creationId xmlns:a16="http://schemas.microsoft.com/office/drawing/2014/main" id="{D6CCBE84-A24A-436B-B7BF-051B884FE3E1}"/>
                  </a:ext>
                </a:extLst>
              </p:cNvPr>
              <p:cNvSpPr/>
              <p:nvPr/>
            </p:nvSpPr>
            <p:spPr>
              <a:xfrm>
                <a:off x="4909215" y="4072404"/>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6" name="椭圆 85">
                <a:extLst>
                  <a:ext uri="{FF2B5EF4-FFF2-40B4-BE49-F238E27FC236}">
                    <a16:creationId xmlns:a16="http://schemas.microsoft.com/office/drawing/2014/main" id="{A9CE84DE-DDAF-4B4B-B6C0-67C8C860F6E3}"/>
                  </a:ext>
                </a:extLst>
              </p:cNvPr>
              <p:cNvSpPr/>
              <p:nvPr/>
            </p:nvSpPr>
            <p:spPr>
              <a:xfrm>
                <a:off x="4761827" y="4229052"/>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7" name="椭圆 86">
                <a:extLst>
                  <a:ext uri="{FF2B5EF4-FFF2-40B4-BE49-F238E27FC236}">
                    <a16:creationId xmlns:a16="http://schemas.microsoft.com/office/drawing/2014/main" id="{9C85B5B2-4B11-4C19-A7F7-1C70B6B14DCD}"/>
                  </a:ext>
                </a:extLst>
              </p:cNvPr>
              <p:cNvSpPr/>
              <p:nvPr/>
            </p:nvSpPr>
            <p:spPr>
              <a:xfrm>
                <a:off x="4601285" y="4316191"/>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8" name="椭圆 87">
                <a:extLst>
                  <a:ext uri="{FF2B5EF4-FFF2-40B4-BE49-F238E27FC236}">
                    <a16:creationId xmlns:a16="http://schemas.microsoft.com/office/drawing/2014/main" id="{39B189A6-9877-4476-BA1D-DB1CA13BFAA0}"/>
                  </a:ext>
                </a:extLst>
              </p:cNvPr>
              <p:cNvSpPr/>
              <p:nvPr/>
            </p:nvSpPr>
            <p:spPr>
              <a:xfrm>
                <a:off x="4966680" y="4403821"/>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89" name="椭圆 88">
                <a:extLst>
                  <a:ext uri="{FF2B5EF4-FFF2-40B4-BE49-F238E27FC236}">
                    <a16:creationId xmlns:a16="http://schemas.microsoft.com/office/drawing/2014/main" id="{132C395B-28B9-461E-8510-C7416B175D76}"/>
                  </a:ext>
                </a:extLst>
              </p:cNvPr>
              <p:cNvSpPr/>
              <p:nvPr/>
            </p:nvSpPr>
            <p:spPr>
              <a:xfrm>
                <a:off x="5117061" y="4229052"/>
                <a:ext cx="87139" cy="87139"/>
              </a:xfrm>
              <a:prstGeom prst="ellipse">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cxnSp>
            <p:nvCxnSpPr>
              <p:cNvPr id="90" name="直接连接符 89">
                <a:extLst>
                  <a:ext uri="{FF2B5EF4-FFF2-40B4-BE49-F238E27FC236}">
                    <a16:creationId xmlns:a16="http://schemas.microsoft.com/office/drawing/2014/main" id="{92E7AD3E-B14E-439D-9C56-59EC9D59E157}"/>
                  </a:ext>
                </a:extLst>
              </p:cNvPr>
              <p:cNvCxnSpPr>
                <a:cxnSpLocks/>
                <a:stCxn id="83" idx="5"/>
                <a:endCxn id="84" idx="1"/>
              </p:cNvCxnSpPr>
              <p:nvPr/>
            </p:nvCxnSpPr>
            <p:spPr>
              <a:xfrm>
                <a:off x="5027163" y="3939216"/>
                <a:ext cx="102659" cy="59098"/>
              </a:xfrm>
              <a:prstGeom prst="line">
                <a:avLst/>
              </a:prstGeom>
            </p:spPr>
            <p:style>
              <a:lnRef idx="1">
                <a:schemeClr val="dk1"/>
              </a:lnRef>
              <a:fillRef idx="0">
                <a:schemeClr val="dk1"/>
              </a:fillRef>
              <a:effectRef idx="0">
                <a:schemeClr val="dk1"/>
              </a:effectRef>
              <a:fontRef idx="minor">
                <a:schemeClr val="tx1"/>
              </a:fontRef>
            </p:style>
          </p:cxnSp>
          <p:cxnSp>
            <p:nvCxnSpPr>
              <p:cNvPr id="91" name="直接连接符 90">
                <a:extLst>
                  <a:ext uri="{FF2B5EF4-FFF2-40B4-BE49-F238E27FC236}">
                    <a16:creationId xmlns:a16="http://schemas.microsoft.com/office/drawing/2014/main" id="{1F1CF6EA-09E1-4375-BA6C-49C7F55865A8}"/>
                  </a:ext>
                </a:extLst>
              </p:cNvPr>
              <p:cNvCxnSpPr>
                <a:cxnSpLocks/>
                <a:stCxn id="83" idx="3"/>
                <a:endCxn id="82" idx="7"/>
              </p:cNvCxnSpPr>
              <p:nvPr/>
            </p:nvCxnSpPr>
            <p:spPr>
              <a:xfrm flipH="1">
                <a:off x="4819316" y="3939216"/>
                <a:ext cx="146230" cy="80508"/>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a:extLst>
                  <a:ext uri="{FF2B5EF4-FFF2-40B4-BE49-F238E27FC236}">
                    <a16:creationId xmlns:a16="http://schemas.microsoft.com/office/drawing/2014/main" id="{537E5DF8-4D2C-4FD4-B33A-C86075E52828}"/>
                  </a:ext>
                </a:extLst>
              </p:cNvPr>
              <p:cNvCxnSpPr>
                <a:stCxn id="82" idx="4"/>
                <a:endCxn id="86" idx="0"/>
              </p:cNvCxnSpPr>
              <p:nvPr/>
            </p:nvCxnSpPr>
            <p:spPr>
              <a:xfrm>
                <a:off x="4788508" y="4094102"/>
                <a:ext cx="16889" cy="134950"/>
              </a:xfrm>
              <a:prstGeom prst="line">
                <a:avLst/>
              </a:prstGeom>
            </p:spPr>
            <p:style>
              <a:lnRef idx="1">
                <a:schemeClr val="dk1"/>
              </a:lnRef>
              <a:fillRef idx="0">
                <a:schemeClr val="dk1"/>
              </a:fillRef>
              <a:effectRef idx="0">
                <a:schemeClr val="dk1"/>
              </a:effectRef>
              <a:fontRef idx="minor">
                <a:schemeClr val="tx1"/>
              </a:fontRef>
            </p:style>
          </p:cxnSp>
          <p:cxnSp>
            <p:nvCxnSpPr>
              <p:cNvPr id="93" name="直接连接符 92">
                <a:extLst>
                  <a:ext uri="{FF2B5EF4-FFF2-40B4-BE49-F238E27FC236}">
                    <a16:creationId xmlns:a16="http://schemas.microsoft.com/office/drawing/2014/main" id="{16A2F4BC-1FBC-4E82-8A7C-F65501EDAF56}"/>
                  </a:ext>
                </a:extLst>
              </p:cNvPr>
              <p:cNvCxnSpPr>
                <a:cxnSpLocks/>
                <a:stCxn id="86" idx="2"/>
                <a:endCxn id="87" idx="7"/>
              </p:cNvCxnSpPr>
              <p:nvPr/>
            </p:nvCxnSpPr>
            <p:spPr>
              <a:xfrm flipH="1">
                <a:off x="4675663" y="4272622"/>
                <a:ext cx="86164" cy="56330"/>
              </a:xfrm>
              <a:prstGeom prst="line">
                <a:avLst/>
              </a:prstGeom>
            </p:spPr>
            <p:style>
              <a:lnRef idx="1">
                <a:schemeClr val="dk1"/>
              </a:lnRef>
              <a:fillRef idx="0">
                <a:schemeClr val="dk1"/>
              </a:fillRef>
              <a:effectRef idx="0">
                <a:schemeClr val="dk1"/>
              </a:effectRef>
              <a:fontRef idx="minor">
                <a:schemeClr val="tx1"/>
              </a:fontRef>
            </p:style>
          </p:cxnSp>
          <p:cxnSp>
            <p:nvCxnSpPr>
              <p:cNvPr id="94" name="直接连接符 93">
                <a:extLst>
                  <a:ext uri="{FF2B5EF4-FFF2-40B4-BE49-F238E27FC236}">
                    <a16:creationId xmlns:a16="http://schemas.microsoft.com/office/drawing/2014/main" id="{AF8DFE0F-B508-4F63-A130-280930FD01FF}"/>
                  </a:ext>
                </a:extLst>
              </p:cNvPr>
              <p:cNvCxnSpPr>
                <a:stCxn id="82" idx="5"/>
                <a:endCxn id="85" idx="2"/>
              </p:cNvCxnSpPr>
              <p:nvPr/>
            </p:nvCxnSpPr>
            <p:spPr>
              <a:xfrm>
                <a:off x="4819316" y="4081341"/>
                <a:ext cx="89899" cy="34633"/>
              </a:xfrm>
              <a:prstGeom prst="line">
                <a:avLst/>
              </a:prstGeom>
            </p:spPr>
            <p:style>
              <a:lnRef idx="1">
                <a:schemeClr val="dk1"/>
              </a:lnRef>
              <a:fillRef idx="0">
                <a:schemeClr val="dk1"/>
              </a:fillRef>
              <a:effectRef idx="0">
                <a:schemeClr val="dk1"/>
              </a:effectRef>
              <a:fontRef idx="minor">
                <a:schemeClr val="tx1"/>
              </a:fontRef>
            </p:style>
          </p:cxnSp>
          <p:cxnSp>
            <p:nvCxnSpPr>
              <p:cNvPr id="95" name="直接连接符 94">
                <a:extLst>
                  <a:ext uri="{FF2B5EF4-FFF2-40B4-BE49-F238E27FC236}">
                    <a16:creationId xmlns:a16="http://schemas.microsoft.com/office/drawing/2014/main" id="{3F397760-F739-42AF-97C1-272ECDF4807F}"/>
                  </a:ext>
                </a:extLst>
              </p:cNvPr>
              <p:cNvCxnSpPr>
                <a:stCxn id="84" idx="4"/>
                <a:endCxn id="89" idx="0"/>
              </p:cNvCxnSpPr>
              <p:nvPr/>
            </p:nvCxnSpPr>
            <p:spPr>
              <a:xfrm>
                <a:off x="5160631" y="4072692"/>
                <a:ext cx="0" cy="156360"/>
              </a:xfrm>
              <a:prstGeom prst="line">
                <a:avLst/>
              </a:prstGeom>
            </p:spPr>
            <p:style>
              <a:lnRef idx="1">
                <a:schemeClr val="dk1"/>
              </a:lnRef>
              <a:fillRef idx="0">
                <a:schemeClr val="dk1"/>
              </a:fillRef>
              <a:effectRef idx="0">
                <a:schemeClr val="dk1"/>
              </a:effectRef>
              <a:fontRef idx="minor">
                <a:schemeClr val="tx1"/>
              </a:fontRef>
            </p:style>
          </p:cxnSp>
          <p:cxnSp>
            <p:nvCxnSpPr>
              <p:cNvPr id="96" name="直接连接符 95">
                <a:extLst>
                  <a:ext uri="{FF2B5EF4-FFF2-40B4-BE49-F238E27FC236}">
                    <a16:creationId xmlns:a16="http://schemas.microsoft.com/office/drawing/2014/main" id="{5D1851F2-2FE9-4C4E-83EF-ABF143CA940D}"/>
                  </a:ext>
                </a:extLst>
              </p:cNvPr>
              <p:cNvCxnSpPr>
                <a:cxnSpLocks/>
                <a:stCxn id="83" idx="4"/>
                <a:endCxn id="85" idx="0"/>
              </p:cNvCxnSpPr>
              <p:nvPr/>
            </p:nvCxnSpPr>
            <p:spPr>
              <a:xfrm flipH="1">
                <a:off x="4952785" y="3951977"/>
                <a:ext cx="43570" cy="120427"/>
              </a:xfrm>
              <a:prstGeom prst="line">
                <a:avLst/>
              </a:prstGeom>
            </p:spPr>
            <p:style>
              <a:lnRef idx="1">
                <a:schemeClr val="dk1"/>
              </a:lnRef>
              <a:fillRef idx="0">
                <a:schemeClr val="dk1"/>
              </a:fillRef>
              <a:effectRef idx="0">
                <a:schemeClr val="dk1"/>
              </a:effectRef>
              <a:fontRef idx="minor">
                <a:schemeClr val="tx1"/>
              </a:fontRef>
            </p:style>
          </p:cxnSp>
          <p:cxnSp>
            <p:nvCxnSpPr>
              <p:cNvPr id="97" name="直接连接符 96">
                <a:extLst>
                  <a:ext uri="{FF2B5EF4-FFF2-40B4-BE49-F238E27FC236}">
                    <a16:creationId xmlns:a16="http://schemas.microsoft.com/office/drawing/2014/main" id="{D671BDB7-4C7B-4537-A6E3-61810628F45D}"/>
                  </a:ext>
                </a:extLst>
              </p:cNvPr>
              <p:cNvCxnSpPr>
                <a:cxnSpLocks/>
                <a:stCxn id="85" idx="6"/>
                <a:endCxn id="84" idx="3"/>
              </p:cNvCxnSpPr>
              <p:nvPr/>
            </p:nvCxnSpPr>
            <p:spPr>
              <a:xfrm flipV="1">
                <a:off x="4996354" y="4059931"/>
                <a:ext cx="133468" cy="56043"/>
              </a:xfrm>
              <a:prstGeom prst="line">
                <a:avLst/>
              </a:prstGeom>
            </p:spPr>
            <p:style>
              <a:lnRef idx="1">
                <a:schemeClr val="dk1"/>
              </a:lnRef>
              <a:fillRef idx="0">
                <a:schemeClr val="dk1"/>
              </a:fillRef>
              <a:effectRef idx="0">
                <a:schemeClr val="dk1"/>
              </a:effectRef>
              <a:fontRef idx="minor">
                <a:schemeClr val="tx1"/>
              </a:fontRef>
            </p:style>
          </p:cxnSp>
          <p:cxnSp>
            <p:nvCxnSpPr>
              <p:cNvPr id="98" name="直接连接符 97">
                <a:extLst>
                  <a:ext uri="{FF2B5EF4-FFF2-40B4-BE49-F238E27FC236}">
                    <a16:creationId xmlns:a16="http://schemas.microsoft.com/office/drawing/2014/main" id="{27915E76-BB68-49DA-9A78-ECFAD050908E}"/>
                  </a:ext>
                </a:extLst>
              </p:cNvPr>
              <p:cNvCxnSpPr>
                <a:stCxn id="85" idx="5"/>
                <a:endCxn id="89" idx="1"/>
              </p:cNvCxnSpPr>
              <p:nvPr/>
            </p:nvCxnSpPr>
            <p:spPr>
              <a:xfrm>
                <a:off x="4983593" y="4146782"/>
                <a:ext cx="146229" cy="95031"/>
              </a:xfrm>
              <a:prstGeom prst="line">
                <a:avLst/>
              </a:prstGeom>
            </p:spPr>
            <p:style>
              <a:lnRef idx="1">
                <a:schemeClr val="dk1"/>
              </a:lnRef>
              <a:fillRef idx="0">
                <a:schemeClr val="dk1"/>
              </a:fillRef>
              <a:effectRef idx="0">
                <a:schemeClr val="dk1"/>
              </a:effectRef>
              <a:fontRef idx="minor">
                <a:schemeClr val="tx1"/>
              </a:fontRef>
            </p:style>
          </p:cxnSp>
          <p:cxnSp>
            <p:nvCxnSpPr>
              <p:cNvPr id="99" name="直接连接符 98">
                <a:extLst>
                  <a:ext uri="{FF2B5EF4-FFF2-40B4-BE49-F238E27FC236}">
                    <a16:creationId xmlns:a16="http://schemas.microsoft.com/office/drawing/2014/main" id="{55C1C7A2-A091-4872-A920-4A9C68FE2F9F}"/>
                  </a:ext>
                </a:extLst>
              </p:cNvPr>
              <p:cNvCxnSpPr>
                <a:stCxn id="86" idx="5"/>
                <a:endCxn id="88" idx="1"/>
              </p:cNvCxnSpPr>
              <p:nvPr/>
            </p:nvCxnSpPr>
            <p:spPr>
              <a:xfrm>
                <a:off x="4836205" y="4303430"/>
                <a:ext cx="143236" cy="113152"/>
              </a:xfrm>
              <a:prstGeom prst="line">
                <a:avLst/>
              </a:prstGeom>
            </p:spPr>
            <p:style>
              <a:lnRef idx="1">
                <a:schemeClr val="dk1"/>
              </a:lnRef>
              <a:fillRef idx="0">
                <a:schemeClr val="dk1"/>
              </a:fillRef>
              <a:effectRef idx="0">
                <a:schemeClr val="dk1"/>
              </a:effectRef>
              <a:fontRef idx="minor">
                <a:schemeClr val="tx1"/>
              </a:fontRef>
            </p:style>
          </p:cxnSp>
          <p:cxnSp>
            <p:nvCxnSpPr>
              <p:cNvPr id="100" name="直接连接符 99">
                <a:extLst>
                  <a:ext uri="{FF2B5EF4-FFF2-40B4-BE49-F238E27FC236}">
                    <a16:creationId xmlns:a16="http://schemas.microsoft.com/office/drawing/2014/main" id="{79AB9201-6E34-4A2E-B33E-8CB8F9504F62}"/>
                  </a:ext>
                </a:extLst>
              </p:cNvPr>
              <p:cNvCxnSpPr>
                <a:stCxn id="88" idx="7"/>
                <a:endCxn id="89" idx="3"/>
              </p:cNvCxnSpPr>
              <p:nvPr/>
            </p:nvCxnSpPr>
            <p:spPr>
              <a:xfrm flipV="1">
                <a:off x="5041058" y="4303430"/>
                <a:ext cx="88764" cy="113152"/>
              </a:xfrm>
              <a:prstGeom prst="line">
                <a:avLst/>
              </a:prstGeom>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 name="TextBox 3"/>
                <p:cNvSpPr txBox="1"/>
                <p:nvPr/>
              </p:nvSpPr>
              <p:spPr>
                <a:xfrm>
                  <a:off x="7626748" y="2245847"/>
                  <a:ext cx="1614864" cy="414019"/>
                </a:xfrm>
                <a:prstGeom prst="rect">
                  <a:avLst/>
                </a:prstGeom>
                <a:noFill/>
              </p:spPr>
              <p:txBody>
                <a:bodyPr wrap="square" rtlCol="0">
                  <a:spAutoFit/>
                </a:bodyPr>
                <a:lstStyle/>
                <a:p>
                  <a:pPr algn="ctr"/>
                  <a14:m>
                    <m:oMath xmlns:m="http://schemas.openxmlformats.org/officeDocument/2006/math">
                      <m:sSup>
                        <m:sSupPr>
                          <m:ctrlPr>
                            <a:rPr lang="en-US" altLang="zh-CN" sz="1350" i="1">
                              <a:latin typeface="Cambria Math" panose="02040503050406030204" pitchFamily="18" charset="0"/>
                              <a:cs typeface="Times New Roman" panose="02020603050405020304" pitchFamily="18" charset="0"/>
                            </a:rPr>
                          </m:ctrlPr>
                        </m:sSupPr>
                        <m:e>
                          <m:r>
                            <a:rPr lang="en-US" altLang="zh-CN" sz="1350" i="1">
                              <a:latin typeface="Cambria Math"/>
                              <a:cs typeface="Times New Roman" panose="02020603050405020304" pitchFamily="18" charset="0"/>
                            </a:rPr>
                            <m:t>𝑙</m:t>
                          </m:r>
                        </m:e>
                        <m:sup>
                          <m:r>
                            <a:rPr lang="en-US" altLang="zh-CN" sz="1350" i="1">
                              <a:latin typeface="Cambria Math"/>
                              <a:cs typeface="Times New Roman" panose="02020603050405020304" pitchFamily="18" charset="0"/>
                            </a:rPr>
                            <m:t>𝑡h</m:t>
                          </m:r>
                        </m:sup>
                      </m:sSup>
                    </m:oMath>
                  </a14:m>
                  <a:r>
                    <a:rPr lang="en-US" altLang="zh-CN" sz="1350" dirty="0">
                      <a:latin typeface="Times New Roman" panose="02020603050405020304" pitchFamily="18" charset="0"/>
                      <a:cs typeface="Times New Roman" panose="02020603050405020304" pitchFamily="18" charset="0"/>
                    </a:rPr>
                    <a:t> GAT</a:t>
                  </a:r>
                  <a:endParaRPr lang="zh-CN" altLang="en-US" sz="1350" dirty="0">
                    <a:latin typeface="Times New Roman" panose="02020603050405020304" pitchFamily="18" charset="0"/>
                    <a:cs typeface="Times New Roman" panose="02020603050405020304" pitchFamily="18"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7626748" y="2245847"/>
                  <a:ext cx="1614864" cy="414019"/>
                </a:xfrm>
                <a:prstGeom prst="rect">
                  <a:avLst/>
                </a:prstGeom>
                <a:blipFill>
                  <a:blip r:embed="rId5"/>
                  <a:stretch>
                    <a:fillRect t="-4000"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804505" y="1375871"/>
                  <a:ext cx="1599638" cy="381955"/>
                </a:xfrm>
                <a:prstGeom prst="rect">
                  <a:avLst/>
                </a:prstGeom>
                <a:noFill/>
              </p:spPr>
              <p:txBody>
                <a:bodyPr wrap="square" rtlCol="0">
                  <a:spAutoFit/>
                </a:bodyPr>
                <a:lstStyle/>
                <a:p>
                  <a:pPr algn="ctr"/>
                  <a14:m>
                    <m:oMath xmlns:m="http://schemas.openxmlformats.org/officeDocument/2006/math">
                      <m:sSup>
                        <m:sSupPr>
                          <m:ctrlPr>
                            <a:rPr lang="en-US" altLang="zh-CN" sz="1200" i="1">
                              <a:latin typeface="Cambria Math" panose="02040503050406030204" pitchFamily="18" charset="0"/>
                              <a:cs typeface="Times New Roman" panose="02020603050405020304" pitchFamily="18" charset="0"/>
                            </a:rPr>
                          </m:ctrlPr>
                        </m:sSupPr>
                        <m:e>
                          <m:r>
                            <a:rPr lang="en-US" altLang="zh-CN" sz="1200" i="1">
                              <a:latin typeface="Cambria Math"/>
                              <a:cs typeface="Times New Roman" panose="02020603050405020304" pitchFamily="18" charset="0"/>
                            </a:rPr>
                            <m:t>(</m:t>
                          </m:r>
                          <m:r>
                            <a:rPr lang="en-US" altLang="zh-CN" sz="1200" i="1">
                              <a:latin typeface="Cambria Math"/>
                              <a:cs typeface="Times New Roman" panose="02020603050405020304" pitchFamily="18" charset="0"/>
                            </a:rPr>
                            <m:t>𝑙</m:t>
                          </m:r>
                          <m:r>
                            <a:rPr lang="en-US" altLang="zh-CN" sz="1200" i="1">
                              <a:latin typeface="Cambria Math"/>
                              <a:cs typeface="Times New Roman" panose="02020603050405020304" pitchFamily="18" charset="0"/>
                            </a:rPr>
                            <m:t>+1)</m:t>
                          </m:r>
                        </m:e>
                        <m:sup>
                          <m:r>
                            <a:rPr lang="en-US" altLang="zh-CN" sz="1200" i="1">
                              <a:latin typeface="Cambria Math"/>
                              <a:cs typeface="Times New Roman" panose="02020603050405020304" pitchFamily="18" charset="0"/>
                            </a:rPr>
                            <m:t>𝑡h</m:t>
                          </m:r>
                        </m:sup>
                      </m:sSup>
                    </m:oMath>
                  </a14:m>
                  <a:r>
                    <a:rPr lang="en-US" altLang="zh-CN" sz="1200" dirty="0">
                      <a:latin typeface="Times New Roman" panose="02020603050405020304" pitchFamily="18" charset="0"/>
                      <a:cs typeface="Times New Roman" panose="02020603050405020304" pitchFamily="18" charset="0"/>
                    </a:rPr>
                    <a:t> GAT</a:t>
                  </a:r>
                  <a:endParaRPr lang="zh-CN" altLang="en-US" sz="1200" dirty="0">
                    <a:latin typeface="Times New Roman" panose="02020603050405020304" pitchFamily="18" charset="0"/>
                    <a:cs typeface="Times New Roman" panose="02020603050405020304" pitchFamily="18" charset="0"/>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804505" y="1375871"/>
                  <a:ext cx="1599638" cy="381955"/>
                </a:xfrm>
                <a:prstGeom prst="rect">
                  <a:avLst/>
                </a:prstGeom>
                <a:blipFill>
                  <a:blip r:embed="rId6"/>
                  <a:stretch>
                    <a:fillRect b="-17391"/>
                  </a:stretch>
                </a:blipFill>
              </p:spPr>
              <p:txBody>
                <a:bodyPr/>
                <a:lstStyle/>
                <a:p>
                  <a:r>
                    <a:rPr lang="zh-CN" altLang="en-US">
                      <a:noFill/>
                    </a:rPr>
                    <a:t> </a:t>
                  </a:r>
                </a:p>
              </p:txBody>
            </p:sp>
          </mc:Fallback>
        </mc:AlternateContent>
      </p:grpSp>
      <p:sp>
        <p:nvSpPr>
          <p:cNvPr id="55" name="云形标注 54"/>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efficiently encode and process the information of city road network?</a:t>
            </a:r>
          </a:p>
        </p:txBody>
      </p:sp>
      <p:sp>
        <p:nvSpPr>
          <p:cNvPr id="5" name="矩形 4"/>
          <p:cNvSpPr/>
          <p:nvPr/>
        </p:nvSpPr>
        <p:spPr>
          <a:xfrm>
            <a:off x="108294" y="4425188"/>
            <a:ext cx="4572000" cy="553998"/>
          </a:xfrm>
          <a:prstGeom prst="rect">
            <a:avLst/>
          </a:prstGeom>
        </p:spPr>
        <p:txBody>
          <a:bodyPr>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GAT calculates dynamic attention weights according  to node features.  </a:t>
            </a:r>
            <a:endParaRPr lang="zh-CN" altLang="en-US" sz="1500" b="1" dirty="0">
              <a:latin typeface="Times New Roman" panose="02020603050405020304" pitchFamily="18" charset="0"/>
              <a:cs typeface="Times New Roman" panose="02020603050405020304" pitchFamily="18" charset="0"/>
            </a:endParaRPr>
          </a:p>
        </p:txBody>
      </p:sp>
      <p:sp>
        <p:nvSpPr>
          <p:cNvPr id="56" name="矩形 55"/>
          <p:cNvSpPr/>
          <p:nvPr/>
        </p:nvSpPr>
        <p:spPr>
          <a:xfrm>
            <a:off x="108295" y="5184306"/>
            <a:ext cx="4572000" cy="553998"/>
          </a:xfrm>
          <a:prstGeom prst="rect">
            <a:avLst/>
          </a:prstGeom>
        </p:spPr>
        <p:txBody>
          <a:bodyPr>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Node features are updated by aggregating the features of its neighborhood.  </a:t>
            </a:r>
            <a:endParaRPr lang="zh-CN" altLang="en-US" sz="1500" b="1" dirty="0">
              <a:latin typeface="Times New Roman" panose="02020603050405020304" pitchFamily="18" charset="0"/>
              <a:cs typeface="Times New Roman" panose="02020603050405020304" pitchFamily="18" charset="0"/>
            </a:endParaRPr>
          </a:p>
        </p:txBody>
      </p:sp>
      <p:sp>
        <p:nvSpPr>
          <p:cNvPr id="104" name="矩形 103">
            <a:extLst>
              <a:ext uri="{FF2B5EF4-FFF2-40B4-BE49-F238E27FC236}">
                <a16:creationId xmlns:a16="http://schemas.microsoft.com/office/drawing/2014/main" id="{941A0C9B-AD35-B84B-BD6C-68AD2EDEE266}"/>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05" name="直接连接符 5">
            <a:extLst>
              <a:ext uri="{FF2B5EF4-FFF2-40B4-BE49-F238E27FC236}">
                <a16:creationId xmlns:a16="http://schemas.microsoft.com/office/drawing/2014/main" id="{A569CA32-3937-824B-822A-43CA298934FD}"/>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6" name="灯片编号占位符 1">
            <a:extLst>
              <a:ext uri="{FF2B5EF4-FFF2-40B4-BE49-F238E27FC236}">
                <a16:creationId xmlns:a16="http://schemas.microsoft.com/office/drawing/2014/main" id="{C71D30CD-3963-914A-8176-F28BCFD7DAD0}"/>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7" name="文本框 11">
            <a:extLst>
              <a:ext uri="{FF2B5EF4-FFF2-40B4-BE49-F238E27FC236}">
                <a16:creationId xmlns:a16="http://schemas.microsoft.com/office/drawing/2014/main" id="{4F9DF301-CEAB-254A-A1CF-109A28D74EAE}"/>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1-Road</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Network Encoding</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8" name="矩形: 圆角 6">
            <a:extLst>
              <a:ext uri="{FF2B5EF4-FFF2-40B4-BE49-F238E27FC236}">
                <a16:creationId xmlns:a16="http://schemas.microsoft.com/office/drawing/2014/main" id="{BC5E645A-D8A8-3E48-BF9D-664E9EF997AB}"/>
              </a:ext>
            </a:extLst>
          </p:cNvPr>
          <p:cNvSpPr/>
          <p:nvPr/>
        </p:nvSpPr>
        <p:spPr>
          <a:xfrm>
            <a:off x="300250" y="752976"/>
            <a:ext cx="758406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9" name="矩形 6">
            <a:extLst>
              <a:ext uri="{FF2B5EF4-FFF2-40B4-BE49-F238E27FC236}">
                <a16:creationId xmlns:a16="http://schemas.microsoft.com/office/drawing/2014/main" id="{07A27673-C334-2046-A468-BF9D49E0AC1A}"/>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66504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500"/>
                                        <p:tgtEl>
                                          <p:spTgt spid="5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P spid="17" grpId="0"/>
      <p:bldP spid="55" grpId="0" animBg="1"/>
      <p:bldP spid="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云形标注 42"/>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deal with the variant agent scale?</a:t>
            </a:r>
          </a:p>
        </p:txBody>
      </p:sp>
      <p:pic>
        <p:nvPicPr>
          <p:cNvPr id="41" name="Picture 2" descr="C:\Users\Lenovo\Desktop\捕获.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9943" y="1656034"/>
            <a:ext cx="4027904" cy="3922576"/>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5045336" y="5499839"/>
            <a:ext cx="1165704" cy="300082"/>
          </a:xfrm>
          <a:prstGeom prst="rect">
            <a:avLst/>
          </a:prstGeom>
        </p:spPr>
        <p:txBody>
          <a:bodyPr wrap="none">
            <a:spAutoFit/>
          </a:bodyPr>
          <a:lstStyle/>
          <a:p>
            <a:r>
              <a:rPr lang="en-US" altLang="zh-CN" sz="1350"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action graph </a:t>
            </a:r>
            <a:endParaRPr lang="zh-CN" altLang="en-US" sz="1350" dirty="0">
              <a:solidFill>
                <a:schemeClr val="accent2">
                  <a:lumMod val="75000"/>
                </a:schemeClr>
              </a:solidFill>
              <a:effectLst>
                <a:outerShdw blurRad="38100" dist="38100" dir="2700000" algn="tl">
                  <a:srgbClr val="000000">
                    <a:alpha val="43137"/>
                  </a:srgbClr>
                </a:outerShdw>
              </a:effectLst>
            </a:endParaRPr>
          </a:p>
        </p:txBody>
      </p:sp>
      <p:sp>
        <p:nvSpPr>
          <p:cNvPr id="49" name="圆角矩形 48"/>
          <p:cNvSpPr/>
          <p:nvPr/>
        </p:nvSpPr>
        <p:spPr>
          <a:xfrm>
            <a:off x="5399996" y="5003166"/>
            <a:ext cx="601955" cy="478141"/>
          </a:xfrm>
          <a:prstGeom prst="roundRect">
            <a:avLst/>
          </a:prstGeom>
          <a:solidFill>
            <a:schemeClr val="accent2">
              <a:lumMod val="75000"/>
              <a:alpha val="2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矩形 54"/>
          <p:cNvSpPr/>
          <p:nvPr/>
        </p:nvSpPr>
        <p:spPr>
          <a:xfrm>
            <a:off x="91335" y="4257894"/>
            <a:ext cx="4818765" cy="1246495"/>
          </a:xfrm>
          <a:prstGeom prst="rect">
            <a:avLst/>
          </a:prstGeom>
        </p:spPr>
        <p:txBody>
          <a:bodyPr wrap="square">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Construct the </a:t>
            </a:r>
            <a:r>
              <a:rPr lang="en-US" altLang="zh-CN" sz="1500" b="1" dirty="0">
                <a:solidFill>
                  <a:srgbClr val="0000FF"/>
                </a:solidFill>
                <a:latin typeface="Times New Roman" panose="02020603050405020304" pitchFamily="18" charset="0"/>
                <a:cs typeface="Times New Roman" panose="02020603050405020304" pitchFamily="18" charset="0"/>
              </a:rPr>
              <a:t>action graph </a:t>
            </a:r>
            <a:r>
              <a:rPr lang="en-US" altLang="zh-CN" sz="1500" b="1" dirty="0">
                <a:latin typeface="Times New Roman" panose="02020603050405020304" pitchFamily="18" charset="0"/>
                <a:cs typeface="Times New Roman" panose="02020603050405020304" pitchFamily="18" charset="0"/>
              </a:rPr>
              <a:t>to represent the joint action of agents</a:t>
            </a:r>
          </a:p>
          <a:p>
            <a:pPr marL="600075" lvl="1" indent="-257175">
              <a:buFont typeface="Arial" panose="020B0604020202020204" pitchFamily="34" charset="0"/>
              <a:buChar char="•"/>
            </a:pPr>
            <a:r>
              <a:rPr lang="en-US" altLang="zh-CN" sz="1500" b="1" dirty="0">
                <a:latin typeface="Times New Roman" panose="02020603050405020304" pitchFamily="18" charset="0"/>
                <a:cs typeface="Times New Roman" panose="02020603050405020304" pitchFamily="18" charset="0"/>
              </a:rPr>
              <a:t>Fixed graphical structure</a:t>
            </a:r>
          </a:p>
          <a:p>
            <a:pPr marL="600075" lvl="1" indent="-257175">
              <a:buFont typeface="Arial" panose="020B0604020202020204" pitchFamily="34" charset="0"/>
              <a:buChar char="•"/>
            </a:pPr>
            <a:r>
              <a:rPr lang="en-US" altLang="zh-CN" sz="1500" b="1" dirty="0">
                <a:latin typeface="Times New Roman" panose="02020603050405020304" pitchFamily="18" charset="0"/>
                <a:cs typeface="Times New Roman" panose="02020603050405020304" pitchFamily="18" charset="0"/>
              </a:rPr>
              <a:t>Captures the spatial properties of agents’ joint action</a:t>
            </a:r>
          </a:p>
        </p:txBody>
      </p:sp>
      <p:sp>
        <p:nvSpPr>
          <p:cNvPr id="9" name="矩形 6">
            <a:extLst>
              <a:ext uri="{FF2B5EF4-FFF2-40B4-BE49-F238E27FC236}">
                <a16:creationId xmlns:a16="http://schemas.microsoft.com/office/drawing/2014/main" id="{3F058E96-1935-E744-9A87-5D71443DBBCE}"/>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0" name="矩形 9">
            <a:extLst>
              <a:ext uri="{FF2B5EF4-FFF2-40B4-BE49-F238E27FC236}">
                <a16:creationId xmlns:a16="http://schemas.microsoft.com/office/drawing/2014/main" id="{D6B9BBB9-CF5A-FB4B-A52C-1B667DC9632E}"/>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1" name="直接连接符 5">
            <a:extLst>
              <a:ext uri="{FF2B5EF4-FFF2-40B4-BE49-F238E27FC236}">
                <a16:creationId xmlns:a16="http://schemas.microsoft.com/office/drawing/2014/main" id="{9F92F9CB-5CF2-6E4E-A87B-7DDB4701557C}"/>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灯片编号占位符 1">
            <a:extLst>
              <a:ext uri="{FF2B5EF4-FFF2-40B4-BE49-F238E27FC236}">
                <a16:creationId xmlns:a16="http://schemas.microsoft.com/office/drawing/2014/main" id="{F8C3D767-58D7-B047-A6A5-15453A726791}"/>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文本框 11">
            <a:extLst>
              <a:ext uri="{FF2B5EF4-FFF2-40B4-BE49-F238E27FC236}">
                <a16:creationId xmlns:a16="http://schemas.microsoft.com/office/drawing/2014/main" id="{37F2B2B9-313E-6C41-8430-06D60A1699AA}"/>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2-Action Graph</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矩形: 圆角 6">
            <a:extLst>
              <a:ext uri="{FF2B5EF4-FFF2-40B4-BE49-F238E27FC236}">
                <a16:creationId xmlns:a16="http://schemas.microsoft.com/office/drawing/2014/main" id="{9784F1C9-00D6-6B41-9A37-425D15372FAA}"/>
              </a:ext>
            </a:extLst>
          </p:cNvPr>
          <p:cNvSpPr/>
          <p:nvPr/>
        </p:nvSpPr>
        <p:spPr>
          <a:xfrm>
            <a:off x="300251" y="752976"/>
            <a:ext cx="591079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79364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p:bldP spid="49" grpId="0" animBg="1"/>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虚尾箭头 19"/>
          <p:cNvSpPr/>
          <p:nvPr/>
        </p:nvSpPr>
        <p:spPr>
          <a:xfrm rot="5400000">
            <a:off x="6553722" y="3642177"/>
            <a:ext cx="734387" cy="385258"/>
          </a:xfrm>
          <a:prstGeom prst="stripedRightArrow">
            <a:avLst/>
          </a:prstGeom>
          <a:ln w="19050"/>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grpSp>
        <p:nvGrpSpPr>
          <p:cNvPr id="21" name="组合 20">
            <a:extLst>
              <a:ext uri="{FF2B5EF4-FFF2-40B4-BE49-F238E27FC236}">
                <a16:creationId xmlns:a16="http://schemas.microsoft.com/office/drawing/2014/main" id="{70BC9154-74EF-42F8-AD7B-5F126BDE8A0A}"/>
              </a:ext>
            </a:extLst>
          </p:cNvPr>
          <p:cNvGrpSpPr/>
          <p:nvPr/>
        </p:nvGrpSpPr>
        <p:grpSpPr>
          <a:xfrm>
            <a:off x="6309426" y="4305728"/>
            <a:ext cx="1240087" cy="1148836"/>
            <a:chOff x="6441416" y="3819330"/>
            <a:chExt cx="804331" cy="740861"/>
          </a:xfrm>
        </p:grpSpPr>
        <p:sp>
          <p:nvSpPr>
            <p:cNvPr id="22" name="矩形: 圆角 42">
              <a:extLst>
                <a:ext uri="{FF2B5EF4-FFF2-40B4-BE49-F238E27FC236}">
                  <a16:creationId xmlns:a16="http://schemas.microsoft.com/office/drawing/2014/main" id="{D172F2CA-21CC-44C9-9EF0-75E8B283B23C}"/>
                </a:ext>
              </a:extLst>
            </p:cNvPr>
            <p:cNvSpPr/>
            <p:nvPr/>
          </p:nvSpPr>
          <p:spPr>
            <a:xfrm>
              <a:off x="6441416" y="3819330"/>
              <a:ext cx="804331" cy="740861"/>
            </a:xfrm>
            <a:prstGeom prst="roundRect">
              <a:avLst/>
            </a:prstGeom>
            <a:solidFill>
              <a:schemeClr val="bg1"/>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3" name="椭圆 22">
              <a:extLst>
                <a:ext uri="{FF2B5EF4-FFF2-40B4-BE49-F238E27FC236}">
                  <a16:creationId xmlns:a16="http://schemas.microsoft.com/office/drawing/2014/main" id="{6D5EB101-C408-4636-91FA-DDFD1CABCD9E}"/>
                </a:ext>
              </a:extLst>
            </p:cNvPr>
            <p:cNvSpPr/>
            <p:nvPr/>
          </p:nvSpPr>
          <p:spPr>
            <a:xfrm>
              <a:off x="6676765" y="4006963"/>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4" name="椭圆 23">
              <a:extLst>
                <a:ext uri="{FF2B5EF4-FFF2-40B4-BE49-F238E27FC236}">
                  <a16:creationId xmlns:a16="http://schemas.microsoft.com/office/drawing/2014/main" id="{569BD921-6C8F-4B2B-8A5F-038993DE0A44}"/>
                </a:ext>
              </a:extLst>
            </p:cNvPr>
            <p:cNvSpPr/>
            <p:nvPr/>
          </p:nvSpPr>
          <p:spPr>
            <a:xfrm>
              <a:off x="6884612" y="3864838"/>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5" name="椭圆 24">
              <a:extLst>
                <a:ext uri="{FF2B5EF4-FFF2-40B4-BE49-F238E27FC236}">
                  <a16:creationId xmlns:a16="http://schemas.microsoft.com/office/drawing/2014/main" id="{487A30E7-A4D4-4E80-8C9B-829BCD4FCB7E}"/>
                </a:ext>
              </a:extLst>
            </p:cNvPr>
            <p:cNvSpPr/>
            <p:nvPr/>
          </p:nvSpPr>
          <p:spPr>
            <a:xfrm>
              <a:off x="7048888" y="3985553"/>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6" name="椭圆 25">
              <a:extLst>
                <a:ext uri="{FF2B5EF4-FFF2-40B4-BE49-F238E27FC236}">
                  <a16:creationId xmlns:a16="http://schemas.microsoft.com/office/drawing/2014/main" id="{FE6215F0-6610-4616-95F4-23D659DA1D71}"/>
                </a:ext>
              </a:extLst>
            </p:cNvPr>
            <p:cNvSpPr/>
            <p:nvPr/>
          </p:nvSpPr>
          <p:spPr>
            <a:xfrm>
              <a:off x="6841042" y="4072404"/>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7" name="椭圆 26">
              <a:extLst>
                <a:ext uri="{FF2B5EF4-FFF2-40B4-BE49-F238E27FC236}">
                  <a16:creationId xmlns:a16="http://schemas.microsoft.com/office/drawing/2014/main" id="{E7CB5943-9DE6-4DFB-B98C-C8378EAB4DB8}"/>
                </a:ext>
              </a:extLst>
            </p:cNvPr>
            <p:cNvSpPr/>
            <p:nvPr/>
          </p:nvSpPr>
          <p:spPr>
            <a:xfrm>
              <a:off x="6693654" y="4229052"/>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8" name="椭圆 27">
              <a:extLst>
                <a:ext uri="{FF2B5EF4-FFF2-40B4-BE49-F238E27FC236}">
                  <a16:creationId xmlns:a16="http://schemas.microsoft.com/office/drawing/2014/main" id="{729A7EE7-754D-4AC0-BB94-79636D64D758}"/>
                </a:ext>
              </a:extLst>
            </p:cNvPr>
            <p:cNvSpPr/>
            <p:nvPr/>
          </p:nvSpPr>
          <p:spPr>
            <a:xfrm>
              <a:off x="6533112" y="4316191"/>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29" name="椭圆 28">
              <a:extLst>
                <a:ext uri="{FF2B5EF4-FFF2-40B4-BE49-F238E27FC236}">
                  <a16:creationId xmlns:a16="http://schemas.microsoft.com/office/drawing/2014/main" id="{CE3DE62A-204B-4EC6-BCFA-42B5DA153785}"/>
                </a:ext>
              </a:extLst>
            </p:cNvPr>
            <p:cNvSpPr/>
            <p:nvPr/>
          </p:nvSpPr>
          <p:spPr>
            <a:xfrm>
              <a:off x="6898507" y="4403821"/>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sp>
          <p:nvSpPr>
            <p:cNvPr id="30" name="椭圆 29">
              <a:extLst>
                <a:ext uri="{FF2B5EF4-FFF2-40B4-BE49-F238E27FC236}">
                  <a16:creationId xmlns:a16="http://schemas.microsoft.com/office/drawing/2014/main" id="{7E5CFCC0-509B-4404-A22C-F769D3024E0B}"/>
                </a:ext>
              </a:extLst>
            </p:cNvPr>
            <p:cNvSpPr/>
            <p:nvPr/>
          </p:nvSpPr>
          <p:spPr>
            <a:xfrm>
              <a:off x="7048888" y="4229052"/>
              <a:ext cx="87139" cy="87139"/>
            </a:xfrm>
            <a:prstGeom prst="ellipse">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1350"/>
            </a:p>
          </p:txBody>
        </p:sp>
        <p:cxnSp>
          <p:nvCxnSpPr>
            <p:cNvPr id="31" name="直接连接符 30">
              <a:extLst>
                <a:ext uri="{FF2B5EF4-FFF2-40B4-BE49-F238E27FC236}">
                  <a16:creationId xmlns:a16="http://schemas.microsoft.com/office/drawing/2014/main" id="{8E72767C-4634-4469-BBC3-411D923AE692}"/>
                </a:ext>
              </a:extLst>
            </p:cNvPr>
            <p:cNvCxnSpPr>
              <a:cxnSpLocks/>
              <a:stCxn id="23" idx="3"/>
              <a:endCxn id="28" idx="0"/>
            </p:cNvCxnSpPr>
            <p:nvPr/>
          </p:nvCxnSpPr>
          <p:spPr>
            <a:xfrm flipH="1">
              <a:off x="6576682" y="4081341"/>
              <a:ext cx="112844" cy="234850"/>
            </a:xfrm>
            <a:prstGeom prst="line">
              <a:avLst/>
            </a:prstGeom>
            <a:ln w="19050"/>
          </p:spPr>
          <p:style>
            <a:lnRef idx="1">
              <a:schemeClr val="dk1"/>
            </a:lnRef>
            <a:fillRef idx="0">
              <a:schemeClr val="dk1"/>
            </a:fillRef>
            <a:effectRef idx="0">
              <a:schemeClr val="dk1"/>
            </a:effectRef>
            <a:fontRef idx="minor">
              <a:schemeClr val="tx1"/>
            </a:fontRef>
          </p:style>
        </p:cxnSp>
        <p:cxnSp>
          <p:nvCxnSpPr>
            <p:cNvPr id="32" name="直接连接符 31">
              <a:extLst>
                <a:ext uri="{FF2B5EF4-FFF2-40B4-BE49-F238E27FC236}">
                  <a16:creationId xmlns:a16="http://schemas.microsoft.com/office/drawing/2014/main" id="{3663F2F6-8292-4D18-B572-C3B458427D3E}"/>
                </a:ext>
              </a:extLst>
            </p:cNvPr>
            <p:cNvCxnSpPr>
              <a:stCxn id="27" idx="6"/>
              <a:endCxn id="30" idx="2"/>
            </p:cNvCxnSpPr>
            <p:nvPr/>
          </p:nvCxnSpPr>
          <p:spPr>
            <a:xfrm>
              <a:off x="6780793" y="4272622"/>
              <a:ext cx="26809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3" name="直接连接符 32">
              <a:extLst>
                <a:ext uri="{FF2B5EF4-FFF2-40B4-BE49-F238E27FC236}">
                  <a16:creationId xmlns:a16="http://schemas.microsoft.com/office/drawing/2014/main" id="{0DFEE477-763F-407F-8D57-FBE84A810410}"/>
                </a:ext>
              </a:extLst>
            </p:cNvPr>
            <p:cNvCxnSpPr>
              <a:cxnSpLocks/>
              <a:stCxn id="23" idx="5"/>
              <a:endCxn id="29" idx="1"/>
            </p:cNvCxnSpPr>
            <p:nvPr/>
          </p:nvCxnSpPr>
          <p:spPr>
            <a:xfrm>
              <a:off x="6751143" y="4081341"/>
              <a:ext cx="160125" cy="335241"/>
            </a:xfrm>
            <a:prstGeom prst="line">
              <a:avLst/>
            </a:prstGeom>
            <a:ln w="19050"/>
          </p:spPr>
          <p:style>
            <a:lnRef idx="1">
              <a:schemeClr val="dk1"/>
            </a:lnRef>
            <a:fillRef idx="0">
              <a:schemeClr val="dk1"/>
            </a:fillRef>
            <a:effectRef idx="0">
              <a:schemeClr val="dk1"/>
            </a:effectRef>
            <a:fontRef idx="minor">
              <a:schemeClr val="tx1"/>
            </a:fontRef>
          </p:style>
        </p:cxnSp>
        <p:cxnSp>
          <p:nvCxnSpPr>
            <p:cNvPr id="34" name="直接连接符 33">
              <a:extLst>
                <a:ext uri="{FF2B5EF4-FFF2-40B4-BE49-F238E27FC236}">
                  <a16:creationId xmlns:a16="http://schemas.microsoft.com/office/drawing/2014/main" id="{BA457404-56B0-44C7-B591-7EC9BF762A50}"/>
                </a:ext>
              </a:extLst>
            </p:cNvPr>
            <p:cNvCxnSpPr>
              <a:cxnSpLocks/>
              <a:stCxn id="24" idx="3"/>
              <a:endCxn id="23" idx="7"/>
            </p:cNvCxnSpPr>
            <p:nvPr/>
          </p:nvCxnSpPr>
          <p:spPr>
            <a:xfrm flipH="1">
              <a:off x="6751143" y="3939216"/>
              <a:ext cx="146230" cy="80508"/>
            </a:xfrm>
            <a:prstGeom prst="line">
              <a:avLst/>
            </a:prstGeom>
            <a:ln w="19050"/>
          </p:spPr>
          <p:style>
            <a:lnRef idx="1">
              <a:schemeClr val="dk1"/>
            </a:lnRef>
            <a:fillRef idx="0">
              <a:schemeClr val="dk1"/>
            </a:fillRef>
            <a:effectRef idx="0">
              <a:schemeClr val="dk1"/>
            </a:effectRef>
            <a:fontRef idx="minor">
              <a:schemeClr val="tx1"/>
            </a:fontRef>
          </p:style>
        </p:cxnSp>
        <p:cxnSp>
          <p:nvCxnSpPr>
            <p:cNvPr id="35" name="直接连接符 34">
              <a:extLst>
                <a:ext uri="{FF2B5EF4-FFF2-40B4-BE49-F238E27FC236}">
                  <a16:creationId xmlns:a16="http://schemas.microsoft.com/office/drawing/2014/main" id="{E0D7BA61-E8B4-4E00-972E-1B6AD5709A3F}"/>
                </a:ext>
              </a:extLst>
            </p:cNvPr>
            <p:cNvCxnSpPr>
              <a:cxnSpLocks/>
              <a:stCxn id="24" idx="4"/>
              <a:endCxn id="30" idx="1"/>
            </p:cNvCxnSpPr>
            <p:nvPr/>
          </p:nvCxnSpPr>
          <p:spPr>
            <a:xfrm>
              <a:off x="6928182" y="3951977"/>
              <a:ext cx="133467" cy="289836"/>
            </a:xfrm>
            <a:prstGeom prst="line">
              <a:avLst/>
            </a:prstGeom>
            <a:ln w="19050"/>
          </p:spPr>
          <p:style>
            <a:lnRef idx="1">
              <a:schemeClr val="dk1"/>
            </a:lnRef>
            <a:fillRef idx="0">
              <a:schemeClr val="dk1"/>
            </a:fillRef>
            <a:effectRef idx="0">
              <a:schemeClr val="dk1"/>
            </a:effectRef>
            <a:fontRef idx="minor">
              <a:schemeClr val="tx1"/>
            </a:fontRef>
          </p:style>
        </p:cxnSp>
        <p:cxnSp>
          <p:nvCxnSpPr>
            <p:cNvPr id="36" name="直接连接符 35">
              <a:extLst>
                <a:ext uri="{FF2B5EF4-FFF2-40B4-BE49-F238E27FC236}">
                  <a16:creationId xmlns:a16="http://schemas.microsoft.com/office/drawing/2014/main" id="{13A26D5E-6813-47CB-A367-4A20FA7D3982}"/>
                </a:ext>
              </a:extLst>
            </p:cNvPr>
            <p:cNvCxnSpPr>
              <a:stCxn id="29" idx="7"/>
              <a:endCxn id="30" idx="3"/>
            </p:cNvCxnSpPr>
            <p:nvPr/>
          </p:nvCxnSpPr>
          <p:spPr>
            <a:xfrm flipV="1">
              <a:off x="6972885" y="4303430"/>
              <a:ext cx="88764" cy="113152"/>
            </a:xfrm>
            <a:prstGeom prst="line">
              <a:avLst/>
            </a:prstGeom>
            <a:ln w="19050"/>
          </p:spPr>
          <p:style>
            <a:lnRef idx="1">
              <a:schemeClr val="dk1"/>
            </a:lnRef>
            <a:fillRef idx="0">
              <a:schemeClr val="dk1"/>
            </a:fillRef>
            <a:effectRef idx="0">
              <a:schemeClr val="dk1"/>
            </a:effectRef>
            <a:fontRef idx="minor">
              <a:schemeClr val="tx1"/>
            </a:fontRef>
          </p:style>
        </p:cxnSp>
        <p:cxnSp>
          <p:nvCxnSpPr>
            <p:cNvPr id="37" name="直接连接符 36">
              <a:extLst>
                <a:ext uri="{FF2B5EF4-FFF2-40B4-BE49-F238E27FC236}">
                  <a16:creationId xmlns:a16="http://schemas.microsoft.com/office/drawing/2014/main" id="{5471422A-978B-4CC8-BA7D-F508294E6745}"/>
                </a:ext>
              </a:extLst>
            </p:cNvPr>
            <p:cNvCxnSpPr>
              <a:cxnSpLocks/>
              <a:stCxn id="26" idx="3"/>
              <a:endCxn id="27" idx="7"/>
            </p:cNvCxnSpPr>
            <p:nvPr/>
          </p:nvCxnSpPr>
          <p:spPr>
            <a:xfrm flipH="1">
              <a:off x="6768032" y="4146782"/>
              <a:ext cx="85771" cy="95031"/>
            </a:xfrm>
            <a:prstGeom prst="line">
              <a:avLst/>
            </a:prstGeom>
            <a:ln w="19050"/>
          </p:spPr>
          <p:style>
            <a:lnRef idx="1">
              <a:schemeClr val="dk1"/>
            </a:lnRef>
            <a:fillRef idx="0">
              <a:schemeClr val="dk1"/>
            </a:fillRef>
            <a:effectRef idx="0">
              <a:schemeClr val="dk1"/>
            </a:effectRef>
            <a:fontRef idx="minor">
              <a:schemeClr val="tx1"/>
            </a:fontRef>
          </p:style>
        </p:cxnSp>
        <p:cxnSp>
          <p:nvCxnSpPr>
            <p:cNvPr id="38" name="直接连接符 37">
              <a:extLst>
                <a:ext uri="{FF2B5EF4-FFF2-40B4-BE49-F238E27FC236}">
                  <a16:creationId xmlns:a16="http://schemas.microsoft.com/office/drawing/2014/main" id="{041D4051-8F47-4A96-83CD-44CD20B879A7}"/>
                </a:ext>
              </a:extLst>
            </p:cNvPr>
            <p:cNvCxnSpPr>
              <a:stCxn id="24" idx="5"/>
              <a:endCxn id="25" idx="1"/>
            </p:cNvCxnSpPr>
            <p:nvPr/>
          </p:nvCxnSpPr>
          <p:spPr>
            <a:xfrm>
              <a:off x="6958990" y="3939216"/>
              <a:ext cx="102659" cy="59098"/>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直接连接符 38">
              <a:extLst>
                <a:ext uri="{FF2B5EF4-FFF2-40B4-BE49-F238E27FC236}">
                  <a16:creationId xmlns:a16="http://schemas.microsoft.com/office/drawing/2014/main" id="{5BBDE9B1-4955-405B-8CFC-4E2DE481B84B}"/>
                </a:ext>
              </a:extLst>
            </p:cNvPr>
            <p:cNvCxnSpPr>
              <a:stCxn id="26" idx="6"/>
              <a:endCxn id="25" idx="2"/>
            </p:cNvCxnSpPr>
            <p:nvPr/>
          </p:nvCxnSpPr>
          <p:spPr>
            <a:xfrm flipV="1">
              <a:off x="6928181" y="4029123"/>
              <a:ext cx="120707" cy="86851"/>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直接连接符 39">
              <a:extLst>
                <a:ext uri="{FF2B5EF4-FFF2-40B4-BE49-F238E27FC236}">
                  <a16:creationId xmlns:a16="http://schemas.microsoft.com/office/drawing/2014/main" id="{743C48DB-AF7C-4837-AE54-7116F886F3FF}"/>
                </a:ext>
              </a:extLst>
            </p:cNvPr>
            <p:cNvCxnSpPr>
              <a:cxnSpLocks/>
              <a:stCxn id="28" idx="7"/>
              <a:endCxn id="27" idx="2"/>
            </p:cNvCxnSpPr>
            <p:nvPr/>
          </p:nvCxnSpPr>
          <p:spPr>
            <a:xfrm flipV="1">
              <a:off x="6607490" y="4272622"/>
              <a:ext cx="86164" cy="56330"/>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4" name="组合 3"/>
          <p:cNvGrpSpPr/>
          <p:nvPr/>
        </p:nvGrpSpPr>
        <p:grpSpPr>
          <a:xfrm>
            <a:off x="5475116" y="1803289"/>
            <a:ext cx="2918832" cy="1480328"/>
            <a:chOff x="7300154" y="1261385"/>
            <a:chExt cx="3891776" cy="1973770"/>
          </a:xfrm>
        </p:grpSpPr>
        <p:pic>
          <p:nvPicPr>
            <p:cNvPr id="7" name="图片 6" descr="图片包含 游戏机&#10;&#10;描述已自动生成">
              <a:extLst>
                <a:ext uri="{FF2B5EF4-FFF2-40B4-BE49-F238E27FC236}">
                  <a16:creationId xmlns:a16="http://schemas.microsoft.com/office/drawing/2014/main" id="{FBB9FCCA-FD52-44CB-A9CD-3875BF91A848}"/>
                </a:ext>
              </a:extLst>
            </p:cNvPr>
            <p:cNvPicPr>
              <a:picLocks noChangeAspect="1"/>
            </p:cNvPicPr>
            <p:nvPr/>
          </p:nvPicPr>
          <p:blipFill>
            <a:blip r:embed="rId3"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rot="21109924">
              <a:off x="8449659" y="2395402"/>
              <a:ext cx="734689" cy="550192"/>
            </a:xfrm>
            <a:prstGeom prst="rect">
              <a:avLst/>
            </a:prstGeom>
          </p:spPr>
        </p:pic>
        <p:pic>
          <p:nvPicPr>
            <p:cNvPr id="12" name="图片 11" descr="图片包含 游戏机&#10;&#10;描述已自动生成">
              <a:extLst>
                <a:ext uri="{FF2B5EF4-FFF2-40B4-BE49-F238E27FC236}">
                  <a16:creationId xmlns:a16="http://schemas.microsoft.com/office/drawing/2014/main" id="{AC14DE64-88C1-492B-BBA6-255DE766AED0}"/>
                </a:ext>
              </a:extLst>
            </p:cNvPr>
            <p:cNvPicPr>
              <a:picLocks noChangeAspect="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1338371" flipH="1">
              <a:off x="9724541" y="1557819"/>
              <a:ext cx="857187" cy="641926"/>
            </a:xfrm>
            <a:prstGeom prst="rect">
              <a:avLst/>
            </a:prstGeom>
          </p:spPr>
        </p:pic>
        <p:pic>
          <p:nvPicPr>
            <p:cNvPr id="15" name="图片 14" descr="图片包含 游戏机, 汽车, 摩托车&#10;&#10;描述已自动生成">
              <a:extLst>
                <a:ext uri="{FF2B5EF4-FFF2-40B4-BE49-F238E27FC236}">
                  <a16:creationId xmlns:a16="http://schemas.microsoft.com/office/drawing/2014/main" id="{18B95FB7-1DBD-454F-A7FF-8C4CAA78E7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047104">
              <a:off x="7745152" y="1944739"/>
              <a:ext cx="772427" cy="810856"/>
            </a:xfrm>
            <a:prstGeom prst="rect">
              <a:avLst/>
            </a:prstGeom>
          </p:spPr>
        </p:pic>
        <p:sp>
          <p:nvSpPr>
            <p:cNvPr id="16" name="虚尾箭头 15"/>
            <p:cNvSpPr/>
            <p:nvPr/>
          </p:nvSpPr>
          <p:spPr>
            <a:xfrm rot="8016755">
              <a:off x="8861923" y="2030738"/>
              <a:ext cx="420219" cy="279596"/>
            </a:xfrm>
            <a:prstGeom prst="stripedRightArrow">
              <a:avLst>
                <a:gd name="adj1" fmla="val 41614"/>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虚尾箭头 16"/>
            <p:cNvSpPr/>
            <p:nvPr/>
          </p:nvSpPr>
          <p:spPr>
            <a:xfrm rot="8192127">
              <a:off x="9388332" y="2206204"/>
              <a:ext cx="431170" cy="279596"/>
            </a:xfrm>
            <a:prstGeom prst="stripedRightArrow">
              <a:avLst>
                <a:gd name="adj1" fmla="val 41614"/>
                <a:gd name="adj2" fmla="val 50000"/>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虚尾箭头 17"/>
            <p:cNvSpPr/>
            <p:nvPr/>
          </p:nvSpPr>
          <p:spPr>
            <a:xfrm rot="1723249">
              <a:off x="9146155" y="2812595"/>
              <a:ext cx="358792" cy="279596"/>
            </a:xfrm>
            <a:prstGeom prst="stripedRightArrow">
              <a:avLst>
                <a:gd name="adj1" fmla="val 41614"/>
                <a:gd name="adj2" fmla="val 50000"/>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虚尾箭头 18"/>
            <p:cNvSpPr/>
            <p:nvPr/>
          </p:nvSpPr>
          <p:spPr>
            <a:xfrm rot="18724880">
              <a:off x="8376814" y="1868849"/>
              <a:ext cx="358791" cy="279596"/>
            </a:xfrm>
            <a:prstGeom prst="stripedRightArrow">
              <a:avLst>
                <a:gd name="adj1" fmla="val 41614"/>
                <a:gd name="adj2" fmla="val 50000"/>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42" name="图片 41">
              <a:extLst>
                <a:ext uri="{FF2B5EF4-FFF2-40B4-BE49-F238E27FC236}">
                  <a16:creationId xmlns:a16="http://schemas.microsoft.com/office/drawing/2014/main" id="{31B9F47A-D30A-46E1-B46A-EBAEDF1E5C01}"/>
                </a:ext>
              </a:extLst>
            </p:cNvPr>
            <p:cNvPicPr>
              <a:picLocks noChangeAspect="1"/>
            </p:cNvPicPr>
            <p:nvPr/>
          </p:nvPicPr>
          <p:blipFill>
            <a:blip r:embed="rId6">
              <a:extLst>
                <a:ext uri="{BEBA8EAE-BF5A-486C-A8C5-ECC9F3942E4B}">
                  <a14:imgProps xmlns:a14="http://schemas.microsoft.com/office/drawing/2010/main">
                    <a14:imgLayer r:embed="rId7">
                      <a14:imgEffect>
                        <a14:saturation sat="33000"/>
                      </a14:imgEffect>
                    </a14:imgLayer>
                  </a14:imgProps>
                </a:ext>
              </a:extLst>
            </a:blip>
            <a:stretch>
              <a:fillRect/>
            </a:stretch>
          </p:blipFill>
          <p:spPr>
            <a:xfrm rot="21089752">
              <a:off x="9225453" y="1458266"/>
              <a:ext cx="591022" cy="586014"/>
            </a:xfrm>
            <a:prstGeom prst="rect">
              <a:avLst/>
            </a:prstGeom>
          </p:spPr>
        </p:pic>
        <p:sp>
          <p:nvSpPr>
            <p:cNvPr id="44" name="云形 43"/>
            <p:cNvSpPr/>
            <p:nvPr/>
          </p:nvSpPr>
          <p:spPr>
            <a:xfrm>
              <a:off x="7300154" y="1261385"/>
              <a:ext cx="3891776" cy="1973770"/>
            </a:xfrm>
            <a:prstGeom prst="cloud">
              <a:avLst/>
            </a:prstGeom>
            <a:noFill/>
            <a:ln w="190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3" name="云形标注 42"/>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deal with the variant agent scale?</a:t>
            </a:r>
          </a:p>
        </p:txBody>
      </p:sp>
      <mc:AlternateContent xmlns:mc="http://schemas.openxmlformats.org/markup-compatibility/2006" xmlns:a14="http://schemas.microsoft.com/office/drawing/2010/main">
        <mc:Choice Requires="a14">
          <p:sp>
            <p:nvSpPr>
              <p:cNvPr id="45" name="矩形 44"/>
              <p:cNvSpPr/>
              <p:nvPr/>
            </p:nvSpPr>
            <p:spPr>
              <a:xfrm>
                <a:off x="262096" y="3970961"/>
                <a:ext cx="5654635" cy="323165"/>
              </a:xfrm>
              <a:prstGeom prst="rect">
                <a:avLst/>
              </a:prstGeom>
            </p:spPr>
            <p:txBody>
              <a:bodyPr wrap="square">
                <a:spAutoFit/>
              </a:bodyPr>
              <a:lstStyle/>
              <a:p>
                <a:pPr marL="257175" indent="-257175">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Road segment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Node</a:t>
                </a:r>
              </a:p>
            </p:txBody>
          </p:sp>
        </mc:Choice>
        <mc:Fallback xmlns="">
          <p:sp>
            <p:nvSpPr>
              <p:cNvPr id="45" name="矩形 44"/>
              <p:cNvSpPr>
                <a:spLocks noRot="1" noChangeAspect="1" noMove="1" noResize="1" noEditPoints="1" noAdjustHandles="1" noChangeArrowheads="1" noChangeShapeType="1" noTextEdit="1"/>
              </p:cNvSpPr>
              <p:nvPr/>
            </p:nvSpPr>
            <p:spPr>
              <a:xfrm>
                <a:off x="262096" y="3970961"/>
                <a:ext cx="5654635" cy="323165"/>
              </a:xfrm>
              <a:prstGeom prst="rect">
                <a:avLst/>
              </a:prstGeom>
              <a:blipFill>
                <a:blip r:embed="rId8"/>
                <a:stretch>
                  <a:fillRect l="-224" t="-3846" b="-23077"/>
                </a:stretch>
              </a:blipFill>
            </p:spPr>
            <p:txBody>
              <a:bodyPr/>
              <a:lstStyle/>
              <a:p>
                <a:r>
                  <a:rPr lang="zh-CN" altLang="en-US">
                    <a:noFill/>
                  </a:rPr>
                  <a:t> </a:t>
                </a:r>
              </a:p>
            </p:txBody>
          </p:sp>
        </mc:Fallback>
      </mc:AlternateContent>
      <p:sp>
        <p:nvSpPr>
          <p:cNvPr id="46" name="矩形 45"/>
          <p:cNvSpPr/>
          <p:nvPr/>
        </p:nvSpPr>
        <p:spPr>
          <a:xfrm>
            <a:off x="6417157" y="5454563"/>
            <a:ext cx="1165704" cy="300082"/>
          </a:xfrm>
          <a:prstGeom prst="rect">
            <a:avLst/>
          </a:prstGeom>
        </p:spPr>
        <p:txBody>
          <a:bodyPr wrap="none">
            <a:spAutoFit/>
          </a:bodyPr>
          <a:lstStyle/>
          <a:p>
            <a:r>
              <a:rPr lang="en-US" altLang="zh-CN" sz="1350" b="1" dirty="0">
                <a:latin typeface="Times New Roman" panose="02020603050405020304" pitchFamily="18" charset="0"/>
                <a:cs typeface="Times New Roman" panose="02020603050405020304" pitchFamily="18" charset="0"/>
              </a:rPr>
              <a:t>action graph </a:t>
            </a:r>
            <a:endParaRPr lang="zh-CN" altLang="en-US" sz="1350" dirty="0"/>
          </a:p>
        </p:txBody>
      </p:sp>
      <mc:AlternateContent xmlns:mc="http://schemas.openxmlformats.org/markup-compatibility/2006" xmlns:a14="http://schemas.microsoft.com/office/drawing/2010/main">
        <mc:Choice Requires="a14">
          <p:sp>
            <p:nvSpPr>
              <p:cNvPr id="5" name="矩形 4"/>
              <p:cNvSpPr/>
              <p:nvPr/>
            </p:nvSpPr>
            <p:spPr>
              <a:xfrm>
                <a:off x="262096" y="4640835"/>
                <a:ext cx="5987072" cy="323165"/>
              </a:xfrm>
              <a:prstGeom prst="rect">
                <a:avLst/>
              </a:prstGeom>
            </p:spPr>
            <p:txBody>
              <a:bodyPr wrap="square">
                <a:spAutoFit/>
              </a:bodyPr>
              <a:lstStyle/>
              <a:p>
                <a:pPr marL="257175" indent="-257175">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Number of times that a road segment picked in </a:t>
                </a:r>
                <a14:m>
                  <m:oMath xmlns:m="http://schemas.openxmlformats.org/officeDocument/2006/math">
                    <m:sSub>
                      <m:sSubPr>
                        <m:ctrlPr>
                          <a:rPr lang="en-US" altLang="zh-CN" sz="1500" b="1" i="1">
                            <a:latin typeface="Cambria Math" panose="02040503050406030204" pitchFamily="18" charset="0"/>
                            <a:cs typeface="Times New Roman" panose="02020603050405020304" pitchFamily="18" charset="0"/>
                          </a:rPr>
                        </m:ctrlPr>
                      </m:sSubPr>
                      <m:e>
                        <m:r>
                          <a:rPr lang="en-US" altLang="zh-CN" sz="1500" b="1" i="1">
                            <a:latin typeface="Cambria Math"/>
                            <a:cs typeface="Times New Roman" panose="02020603050405020304" pitchFamily="18" charset="0"/>
                          </a:rPr>
                          <m:t>𝒂</m:t>
                        </m:r>
                      </m:e>
                      <m:sub>
                        <m:r>
                          <a:rPr lang="en-US" altLang="zh-CN" sz="1500" i="1">
                            <a:latin typeface="Cambria Math"/>
                            <a:cs typeface="Times New Roman" panose="02020603050405020304" pitchFamily="18" charset="0"/>
                          </a:rPr>
                          <m:t>𝑡</m:t>
                        </m:r>
                      </m:sub>
                    </m:sSub>
                  </m:oMath>
                </a14:m>
                <a:r>
                  <a:rPr lang="en-US" altLang="zh-CN" sz="1500" b="1" dirty="0">
                    <a:latin typeface="Times New Roman" panose="02020603050405020304" pitchFamily="18" charset="0"/>
                    <a:cs typeface="Times New Roman" panose="02020603050405020304" pitchFamily="18" charset="0"/>
                  </a:rPr>
                  <a:t>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Node features </a:t>
                </a:r>
              </a:p>
            </p:txBody>
          </p:sp>
        </mc:Choice>
        <mc:Fallback xmlns="">
          <p:sp>
            <p:nvSpPr>
              <p:cNvPr id="5" name="矩形 4"/>
              <p:cNvSpPr>
                <a:spLocks noRot="1" noChangeAspect="1" noMove="1" noResize="1" noEditPoints="1" noAdjustHandles="1" noChangeArrowheads="1" noChangeShapeType="1" noTextEdit="1"/>
              </p:cNvSpPr>
              <p:nvPr/>
            </p:nvSpPr>
            <p:spPr>
              <a:xfrm>
                <a:off x="262096" y="4640835"/>
                <a:ext cx="5987072" cy="323165"/>
              </a:xfrm>
              <a:prstGeom prst="rect">
                <a:avLst/>
              </a:prstGeom>
              <a:blipFill>
                <a:blip r:embed="rId9"/>
                <a:stretch>
                  <a:fillRect l="-211" t="-3846" r="-211" b="-230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262096" y="5270991"/>
                <a:ext cx="4975529" cy="323165"/>
              </a:xfrm>
              <a:prstGeom prst="rect">
                <a:avLst/>
              </a:prstGeom>
            </p:spPr>
            <p:txBody>
              <a:bodyPr wrap="none">
                <a:spAutoFit/>
              </a:bodyPr>
              <a:lstStyle/>
              <a:p>
                <a:pPr marL="257175" indent="-257175">
                  <a:buFont typeface="Wingdings" panose="05000000000000000000" pitchFamily="2" charset="2"/>
                  <a:buChar char="l"/>
                </a:pPr>
                <a:r>
                  <a:rPr lang="en-US" altLang="zh-CN" sz="1500" b="1" dirty="0">
                    <a:latin typeface="Times New Roman" panose="02020603050405020304" pitchFamily="18" charset="0"/>
                    <a:cs typeface="Times New Roman" panose="02020603050405020304" pitchFamily="18" charset="0"/>
                  </a:rPr>
                  <a:t>Reachability relations between road segments </a:t>
                </a:r>
                <a14:m>
                  <m:oMath xmlns:m="http://schemas.openxmlformats.org/officeDocument/2006/math">
                    <m:r>
                      <a:rPr lang="en-US" altLang="zh-CN" sz="1500" i="1">
                        <a:latin typeface="Cambria Math"/>
                        <a:ea typeface="Cambria Math"/>
                        <a:cs typeface="Times New Roman" panose="02020603050405020304" pitchFamily="18" charset="0"/>
                      </a:rPr>
                      <m:t>⟺</m:t>
                    </m:r>
                  </m:oMath>
                </a14:m>
                <a:r>
                  <a:rPr lang="en-US" altLang="zh-CN" sz="1500" b="1" dirty="0">
                    <a:latin typeface="Times New Roman" panose="02020603050405020304" pitchFamily="18" charset="0"/>
                    <a:cs typeface="Times New Roman" panose="02020603050405020304" pitchFamily="18" charset="0"/>
                  </a:rPr>
                  <a:t> Edge </a:t>
                </a:r>
              </a:p>
            </p:txBody>
          </p:sp>
        </mc:Choice>
        <mc:Fallback xmlns="">
          <p:sp>
            <p:nvSpPr>
              <p:cNvPr id="6" name="矩形 5"/>
              <p:cNvSpPr>
                <a:spLocks noRot="1" noChangeAspect="1" noMove="1" noResize="1" noEditPoints="1" noAdjustHandles="1" noChangeArrowheads="1" noChangeShapeType="1" noTextEdit="1"/>
              </p:cNvSpPr>
              <p:nvPr/>
            </p:nvSpPr>
            <p:spPr>
              <a:xfrm>
                <a:off x="262096" y="5270991"/>
                <a:ext cx="4975529" cy="323165"/>
              </a:xfrm>
              <a:prstGeom prst="rect">
                <a:avLst/>
              </a:prstGeom>
              <a:blipFill>
                <a:blip r:embed="rId10"/>
                <a:stretch>
                  <a:fillRect l="-254" t="-7692" b="-19231"/>
                </a:stretch>
              </a:blipFill>
            </p:spPr>
            <p:txBody>
              <a:bodyPr/>
              <a:lstStyle/>
              <a:p>
                <a:r>
                  <a:rPr lang="zh-CN" altLang="en-US">
                    <a:noFill/>
                  </a:rPr>
                  <a:t> </a:t>
                </a:r>
              </a:p>
            </p:txBody>
          </p:sp>
        </mc:Fallback>
      </mc:AlternateContent>
      <p:sp>
        <p:nvSpPr>
          <p:cNvPr id="41" name="矩形 40">
            <a:extLst>
              <a:ext uri="{FF2B5EF4-FFF2-40B4-BE49-F238E27FC236}">
                <a16:creationId xmlns:a16="http://schemas.microsoft.com/office/drawing/2014/main" id="{E040FAED-8A84-594C-B84A-0D263D568A6C}"/>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47" name="直接连接符 5">
            <a:extLst>
              <a:ext uri="{FF2B5EF4-FFF2-40B4-BE49-F238E27FC236}">
                <a16:creationId xmlns:a16="http://schemas.microsoft.com/office/drawing/2014/main" id="{87BE51B8-4347-3B4D-B5BE-9631446B0D24}"/>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8" name="灯片编号占位符 1">
            <a:extLst>
              <a:ext uri="{FF2B5EF4-FFF2-40B4-BE49-F238E27FC236}">
                <a16:creationId xmlns:a16="http://schemas.microsoft.com/office/drawing/2014/main" id="{8E0C258B-FCF1-8944-A167-3566C527D9A9}"/>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18</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9" name="文本框 11">
            <a:extLst>
              <a:ext uri="{FF2B5EF4-FFF2-40B4-BE49-F238E27FC236}">
                <a16:creationId xmlns:a16="http://schemas.microsoft.com/office/drawing/2014/main" id="{5F25AE42-D630-814A-BD22-86342492A419}"/>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2-Action Graph</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0" name="矩形: 圆角 6">
            <a:extLst>
              <a:ext uri="{FF2B5EF4-FFF2-40B4-BE49-F238E27FC236}">
                <a16:creationId xmlns:a16="http://schemas.microsoft.com/office/drawing/2014/main" id="{3062AAA8-E8FE-8B4F-A008-981E779D93CC}"/>
              </a:ext>
            </a:extLst>
          </p:cNvPr>
          <p:cNvSpPr/>
          <p:nvPr/>
        </p:nvSpPr>
        <p:spPr>
          <a:xfrm>
            <a:off x="300251" y="752976"/>
            <a:ext cx="591079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1" name="矩形 6">
            <a:extLst>
              <a:ext uri="{FF2B5EF4-FFF2-40B4-BE49-F238E27FC236}">
                <a16:creationId xmlns:a16="http://schemas.microsoft.com/office/drawing/2014/main" id="{3C334260-6C8A-1447-B9C4-963AE362F2EC}"/>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406381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3" grpId="0" animBg="1"/>
      <p:bldP spid="45" grpId="0"/>
      <p:bldP spid="46"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23496" y="4064957"/>
            <a:ext cx="4028608" cy="784830"/>
          </a:xfrm>
          <a:prstGeom prst="rect">
            <a:avLst/>
          </a:prstGeom>
          <a:noFill/>
        </p:spPr>
        <p:txBody>
          <a:bodyPr wrap="square" rtlCol="0">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Utilize the </a:t>
            </a:r>
            <a:r>
              <a:rPr lang="en-US" altLang="zh-CN" sz="1500" b="1" dirty="0">
                <a:solidFill>
                  <a:srgbClr val="0000FF"/>
                </a:solidFill>
                <a:latin typeface="Times New Roman" panose="02020603050405020304" pitchFamily="18" charset="0"/>
                <a:cs typeface="Times New Roman" panose="02020603050405020304" pitchFamily="18" charset="0"/>
              </a:rPr>
              <a:t>difference reward  </a:t>
            </a:r>
            <a:r>
              <a:rPr lang="en-US" altLang="zh-CN" sz="1500" b="1" dirty="0">
                <a:latin typeface="Times New Roman" panose="02020603050405020304" pitchFamily="18" charset="0"/>
                <a:cs typeface="Times New Roman" panose="02020603050405020304" pitchFamily="18" charset="0"/>
              </a:rPr>
              <a:t>technique to perform credit assignment among agents. </a:t>
            </a:r>
          </a:p>
          <a:p>
            <a:endParaRPr lang="en-US" altLang="zh-CN" sz="1500" b="1" dirty="0">
              <a:latin typeface="Times New Roman" panose="02020603050405020304" pitchFamily="18" charset="0"/>
              <a:cs typeface="Times New Roman" panose="02020603050405020304" pitchFamily="18" charset="0"/>
            </a:endParaRPr>
          </a:p>
        </p:txBody>
      </p:sp>
      <p:sp>
        <p:nvSpPr>
          <p:cNvPr id="23" name="云形标注 22"/>
          <p:cNvSpPr/>
          <p:nvPr/>
        </p:nvSpPr>
        <p:spPr>
          <a:xfrm>
            <a:off x="554175" y="1699568"/>
            <a:ext cx="2661307" cy="1475345"/>
          </a:xfrm>
          <a:prstGeom prst="cloud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solidFill>
                  <a:srgbClr val="FF0000"/>
                </a:solidFill>
                <a:latin typeface="Times New Roman" panose="02020603050405020304" pitchFamily="18" charset="0"/>
                <a:cs typeface="Times New Roman" panose="02020603050405020304" pitchFamily="18" charset="0"/>
              </a:rPr>
              <a:t>How to learn agents’ policies that can achieve full cooperation? </a:t>
            </a:r>
            <a:endParaRPr lang="zh-CN" altLang="en-US" sz="1500" b="1" dirty="0">
              <a:solidFill>
                <a:srgbClr val="FF0000"/>
              </a:solidFill>
              <a:latin typeface="Times New Roman" panose="02020603050405020304" pitchFamily="18" charset="0"/>
              <a:cs typeface="Times New Roman" panose="02020603050405020304" pitchFamily="18" charset="0"/>
            </a:endParaRPr>
          </a:p>
        </p:txBody>
      </p:sp>
      <p:grpSp>
        <p:nvGrpSpPr>
          <p:cNvPr id="24" name="组合 23"/>
          <p:cNvGrpSpPr/>
          <p:nvPr/>
        </p:nvGrpSpPr>
        <p:grpSpPr>
          <a:xfrm>
            <a:off x="5043667" y="1824136"/>
            <a:ext cx="3090440" cy="2023604"/>
            <a:chOff x="92985" y="2148763"/>
            <a:chExt cx="5170392" cy="3025401"/>
          </a:xfrm>
        </p:grpSpPr>
        <p:pic>
          <p:nvPicPr>
            <p:cNvPr id="25" name="Picture 6" descr="C:\Users\Lenovo\Desktop\捕获.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985" y="2148763"/>
              <a:ext cx="5170392" cy="3025401"/>
            </a:xfrm>
            <a:prstGeom prst="rect">
              <a:avLst/>
            </a:prstGeom>
            <a:noFill/>
            <a:extLst>
              <a:ext uri="{909E8E84-426E-40DD-AFC4-6F175D3DCCD1}">
                <a14:hiddenFill xmlns:a14="http://schemas.microsoft.com/office/drawing/2010/main">
                  <a:solidFill>
                    <a:srgbClr val="FFFFFF"/>
                  </a:solidFill>
                </a14:hiddenFill>
              </a:ext>
            </a:extLst>
          </p:spPr>
        </p:pic>
        <p:sp>
          <p:nvSpPr>
            <p:cNvPr id="26" name="云形 25"/>
            <p:cNvSpPr/>
            <p:nvPr/>
          </p:nvSpPr>
          <p:spPr>
            <a:xfrm>
              <a:off x="2761786" y="2949499"/>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云形 26"/>
            <p:cNvSpPr/>
            <p:nvPr/>
          </p:nvSpPr>
          <p:spPr>
            <a:xfrm>
              <a:off x="3542372" y="3691353"/>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云形 27"/>
            <p:cNvSpPr/>
            <p:nvPr/>
          </p:nvSpPr>
          <p:spPr>
            <a:xfrm>
              <a:off x="1070517" y="2716812"/>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云形 28"/>
            <p:cNvSpPr/>
            <p:nvPr/>
          </p:nvSpPr>
          <p:spPr>
            <a:xfrm>
              <a:off x="1383497" y="3863899"/>
              <a:ext cx="780586" cy="524108"/>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pic>
        <p:nvPicPr>
          <p:cNvPr id="30" name="Picture 2" descr="C:\Users\Lenovo\Desktop\捕获.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81603" y="1614495"/>
            <a:ext cx="429729" cy="630602"/>
          </a:xfrm>
          <a:prstGeom prst="rect">
            <a:avLst/>
          </a:prstGeom>
          <a:noFill/>
          <a:extLst>
            <a:ext uri="{909E8E84-426E-40DD-AFC4-6F175D3DCCD1}">
              <a14:hiddenFill xmlns:a14="http://schemas.microsoft.com/office/drawing/2010/main">
                <a:solidFill>
                  <a:srgbClr val="FFFFFF"/>
                </a:solidFill>
              </a14:hiddenFill>
            </a:ext>
          </a:extLst>
        </p:spPr>
      </p:pic>
      <p:sp>
        <p:nvSpPr>
          <p:cNvPr id="31" name="燕尾形箭头 30"/>
          <p:cNvSpPr/>
          <p:nvPr/>
        </p:nvSpPr>
        <p:spPr>
          <a:xfrm rot="16200000">
            <a:off x="6496598" y="1829231"/>
            <a:ext cx="541851" cy="112379"/>
          </a:xfrm>
          <a:prstGeom prst="notchedRightArrow">
            <a:avLst/>
          </a:prstGeom>
          <a:solidFill>
            <a:schemeClr val="accent4">
              <a:lumMod val="60000"/>
              <a:lumOff val="40000"/>
            </a:schemeClr>
          </a:solidFill>
          <a:ln>
            <a:solidFill>
              <a:srgbClr val="FFC000"/>
            </a:solid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sz="1350"/>
          </a:p>
        </p:txBody>
      </p:sp>
      <p:sp>
        <p:nvSpPr>
          <p:cNvPr id="11" name="矩形 10"/>
          <p:cNvSpPr/>
          <p:nvPr/>
        </p:nvSpPr>
        <p:spPr>
          <a:xfrm>
            <a:off x="4835024" y="4086733"/>
            <a:ext cx="3752694" cy="323165"/>
          </a:xfrm>
          <a:prstGeom prst="rect">
            <a:avLst/>
          </a:prstGeom>
        </p:spPr>
        <p:txBody>
          <a:bodyPr wrap="none">
            <a:spAutoFit/>
          </a:bodyPr>
          <a:lstStyle/>
          <a:p>
            <a:r>
              <a:rPr lang="en-US" altLang="zh-CN" sz="1500" b="1" dirty="0">
                <a:solidFill>
                  <a:srgbClr val="FF0000"/>
                </a:solidFill>
                <a:latin typeface="Times New Roman" panose="02020603050405020304" pitchFamily="18" charset="0"/>
                <a:cs typeface="Times New Roman" panose="02020603050405020304" pitchFamily="18" charset="0"/>
              </a:rPr>
              <a:t>Decentralized</a:t>
            </a:r>
            <a:r>
              <a:rPr lang="en-US" altLang="zh-CN" sz="1500" b="1" dirty="0">
                <a:latin typeface="Times New Roman" panose="02020603050405020304" pitchFamily="18" charset="0"/>
                <a:cs typeface="Times New Roman" panose="02020603050405020304" pitchFamily="18" charset="0"/>
              </a:rPr>
              <a:t> routing decision mechanism  </a:t>
            </a:r>
            <a:endParaRPr lang="zh-CN" altLang="en-US" sz="1500" dirty="0"/>
          </a:p>
        </p:txBody>
      </p:sp>
      <p:sp>
        <p:nvSpPr>
          <p:cNvPr id="35" name="矩形 34"/>
          <p:cNvSpPr/>
          <p:nvPr/>
        </p:nvSpPr>
        <p:spPr>
          <a:xfrm>
            <a:off x="4717411" y="4999252"/>
            <a:ext cx="3742952" cy="553998"/>
          </a:xfrm>
          <a:prstGeom prst="rect">
            <a:avLst/>
          </a:prstGeom>
        </p:spPr>
        <p:txBody>
          <a:bodyPr wrap="square">
            <a:spAutoFit/>
          </a:bodyPr>
          <a:lstStyle/>
          <a:p>
            <a:pPr algn="ctr"/>
            <a:r>
              <a:rPr lang="en-US" altLang="zh-CN" sz="1500" b="1" dirty="0">
                <a:latin typeface="Times New Roman" panose="02020603050405020304" pitchFamily="18" charset="0"/>
                <a:cs typeface="Times New Roman" panose="02020603050405020304" pitchFamily="18" charset="0"/>
              </a:rPr>
              <a:t> System level </a:t>
            </a:r>
          </a:p>
          <a:p>
            <a:pPr algn="ctr"/>
            <a:r>
              <a:rPr lang="en-US" altLang="zh-CN" sz="1500" b="1" dirty="0">
                <a:latin typeface="Times New Roman" panose="02020603050405020304" pitchFamily="18" charset="0"/>
                <a:cs typeface="Times New Roman" panose="02020603050405020304" pitchFamily="18" charset="0"/>
              </a:rPr>
              <a:t> non-decomposable </a:t>
            </a:r>
            <a:r>
              <a:rPr lang="en-US" altLang="zh-CN" sz="1500" b="1" dirty="0">
                <a:solidFill>
                  <a:srgbClr val="FF0000"/>
                </a:solidFill>
                <a:latin typeface="Times New Roman" panose="02020603050405020304" pitchFamily="18" charset="0"/>
                <a:cs typeface="Times New Roman" panose="02020603050405020304" pitchFamily="18" charset="0"/>
              </a:rPr>
              <a:t>team reward</a:t>
            </a:r>
            <a:endParaRPr lang="zh-CN" altLang="en-US" sz="1500" dirty="0">
              <a:solidFill>
                <a:srgbClr val="FF0000"/>
              </a:solidFill>
            </a:endParaRPr>
          </a:p>
        </p:txBody>
      </p:sp>
      <p:sp>
        <p:nvSpPr>
          <p:cNvPr id="2048" name="左箭头 2047"/>
          <p:cNvSpPr/>
          <p:nvPr/>
        </p:nvSpPr>
        <p:spPr>
          <a:xfrm>
            <a:off x="4138255" y="4641292"/>
            <a:ext cx="481229" cy="312539"/>
          </a:xfrm>
          <a:prstGeom prst="leftArrow">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箭头: 下 9">
            <a:extLst>
              <a:ext uri="{FF2B5EF4-FFF2-40B4-BE49-F238E27FC236}">
                <a16:creationId xmlns:a16="http://schemas.microsoft.com/office/drawing/2014/main" id="{15556DFC-95F6-6348-AE2A-35E574C861F8}"/>
              </a:ext>
            </a:extLst>
          </p:cNvPr>
          <p:cNvSpPr/>
          <p:nvPr/>
        </p:nvSpPr>
        <p:spPr>
          <a:xfrm>
            <a:off x="6421871" y="4477238"/>
            <a:ext cx="334034" cy="482134"/>
          </a:xfrm>
          <a:prstGeom prst="downArrow">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mc:AlternateContent xmlns:mc="http://schemas.openxmlformats.org/markup-compatibility/2006" xmlns:a14="http://schemas.microsoft.com/office/drawing/2010/main">
        <mc:Choice Requires="a14">
          <p:sp>
            <p:nvSpPr>
              <p:cNvPr id="4" name="矩形 3"/>
              <p:cNvSpPr/>
              <p:nvPr/>
            </p:nvSpPr>
            <p:spPr>
              <a:xfrm>
                <a:off x="170100" y="5003593"/>
                <a:ext cx="3968156" cy="748538"/>
              </a:xfrm>
              <a:prstGeom prst="rect">
                <a:avLst/>
              </a:prstGeom>
            </p:spPr>
            <p:txBody>
              <a:bodyPr wrap="square">
                <a:spAutoFit/>
              </a:bodyPr>
              <a:lstStyle/>
              <a:p>
                <a:pPr marL="257175" indent="-257175">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Wonderful Life Q-function (WLQ)</a:t>
                </a:r>
              </a:p>
              <a:p>
                <a:pPr marL="257175" indent="-257175">
                  <a:buFont typeface="Wingdings" panose="05000000000000000000" pitchFamily="2" charset="2"/>
                  <a:buChar char="n"/>
                </a:pPr>
                <a:endParaRPr lang="en-US" altLang="zh-CN" sz="1350" b="1"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Sup>
                        <m:sSubSupPr>
                          <m:ctrlPr>
                            <a:rPr lang="en-US" altLang="zh-CN" sz="1350" i="1">
                              <a:latin typeface="Cambria Math" panose="02040503050406030204" pitchFamily="18" charset="0"/>
                              <a:cs typeface="Times New Roman" panose="02020603050405020304" pitchFamily="18" charset="0"/>
                            </a:rPr>
                          </m:ctrlPr>
                        </m:sSubSupPr>
                        <m:e>
                          <m:r>
                            <a:rPr lang="en-US" altLang="zh-CN" sz="1350" i="1">
                              <a:latin typeface="Cambria Math"/>
                              <a:cs typeface="Times New Roman" panose="02020603050405020304" pitchFamily="18" charset="0"/>
                            </a:rPr>
                            <m:t>𝐴</m:t>
                          </m:r>
                        </m:e>
                        <m:sub>
                          <m:r>
                            <a:rPr lang="en-US" altLang="zh-CN" sz="1350" i="1">
                              <a:latin typeface="Cambria Math"/>
                              <a:cs typeface="Times New Roman" panose="02020603050405020304" pitchFamily="18" charset="0"/>
                            </a:rPr>
                            <m:t>𝑡</m:t>
                          </m:r>
                        </m:sub>
                        <m:sup>
                          <m:r>
                            <a:rPr lang="en-US" altLang="zh-CN" sz="1350" i="1">
                              <a:latin typeface="Cambria Math"/>
                              <a:cs typeface="Times New Roman" panose="02020603050405020304" pitchFamily="18" charset="0"/>
                            </a:rPr>
                            <m:t>𝑖</m:t>
                          </m:r>
                        </m:sup>
                      </m:sSubSup>
                      <m:d>
                        <m:dPr>
                          <m:ctrlPr>
                            <a:rPr lang="en-US" altLang="zh-CN" sz="1350" i="1">
                              <a:latin typeface="Cambria Math" panose="02040503050406030204" pitchFamily="18" charset="0"/>
                              <a:cs typeface="Times New Roman" panose="02020603050405020304" pitchFamily="18" charset="0"/>
                            </a:rPr>
                          </m:ctrlPr>
                        </m:dPr>
                        <m:e>
                          <m:sSub>
                            <m:sSubPr>
                              <m:ctrlPr>
                                <a:rPr lang="en-US" altLang="zh-CN" sz="1350" i="1">
                                  <a:latin typeface="Cambria Math" panose="02040503050406030204" pitchFamily="18" charset="0"/>
                                  <a:cs typeface="Times New Roman" panose="02020603050405020304" pitchFamily="18" charset="0"/>
                                </a:rPr>
                              </m:ctrlPr>
                            </m:sSubPr>
                            <m:e>
                              <m:r>
                                <a:rPr lang="en-US" altLang="zh-CN" sz="1350" i="1">
                                  <a:latin typeface="Cambria Math"/>
                                  <a:cs typeface="Times New Roman" panose="02020603050405020304" pitchFamily="18" charset="0"/>
                                </a:rPr>
                                <m:t>𝑠</m:t>
                              </m:r>
                            </m:e>
                            <m:sub>
                              <m:r>
                                <a:rPr lang="en-US" altLang="zh-CN" sz="1350" i="1">
                                  <a:latin typeface="Cambria Math"/>
                                  <a:cs typeface="Times New Roman" panose="02020603050405020304" pitchFamily="18" charset="0"/>
                                </a:rPr>
                                <m:t>𝑡</m:t>
                              </m:r>
                            </m:sub>
                          </m:sSub>
                          <m:r>
                            <a:rPr lang="en-US" altLang="zh-CN" sz="1350" i="1">
                              <a:latin typeface="Cambria Math"/>
                              <a:cs typeface="Times New Roman" panose="02020603050405020304" pitchFamily="18" charset="0"/>
                            </a:rPr>
                            <m:t>,</m:t>
                          </m:r>
                          <m:sSub>
                            <m:sSubPr>
                              <m:ctrlPr>
                                <a:rPr lang="en-US" altLang="zh-CN" sz="1350" i="1">
                                  <a:latin typeface="Cambria Math" panose="02040503050406030204" pitchFamily="18" charset="0"/>
                                  <a:cs typeface="Times New Roman" panose="02020603050405020304" pitchFamily="18" charset="0"/>
                                </a:rPr>
                              </m:ctrlPr>
                            </m:sSubPr>
                            <m:e>
                              <m:r>
                                <a:rPr lang="en-US" altLang="zh-CN" sz="1350" b="1" i="1">
                                  <a:latin typeface="Cambria Math"/>
                                  <a:cs typeface="Times New Roman" panose="02020603050405020304" pitchFamily="18" charset="0"/>
                                </a:rPr>
                                <m:t>𝒂</m:t>
                              </m:r>
                            </m:e>
                            <m:sub>
                              <m:r>
                                <a:rPr lang="en-US" altLang="zh-CN" sz="1350" i="1">
                                  <a:latin typeface="Cambria Math"/>
                                  <a:cs typeface="Times New Roman" panose="02020603050405020304" pitchFamily="18" charset="0"/>
                                </a:rPr>
                                <m:t>𝑡</m:t>
                              </m:r>
                            </m:sub>
                          </m:sSub>
                        </m:e>
                      </m:d>
                      <m:r>
                        <a:rPr lang="en-US" altLang="zh-CN" sz="1350" i="1">
                          <a:latin typeface="Cambria Math"/>
                          <a:cs typeface="Times New Roman" panose="02020603050405020304" pitchFamily="18" charset="0"/>
                        </a:rPr>
                        <m:t>=</m:t>
                      </m:r>
                      <m:r>
                        <a:rPr lang="en-US" altLang="zh-CN" sz="1350" i="1">
                          <a:latin typeface="Cambria Math"/>
                          <a:cs typeface="Times New Roman" panose="02020603050405020304" pitchFamily="18" charset="0"/>
                        </a:rPr>
                        <m:t>𝑄</m:t>
                      </m:r>
                      <m:d>
                        <m:dPr>
                          <m:ctrlPr>
                            <a:rPr lang="en-US" altLang="zh-CN" sz="1350" i="1">
                              <a:latin typeface="Cambria Math" panose="02040503050406030204" pitchFamily="18" charset="0"/>
                              <a:cs typeface="Times New Roman" panose="02020603050405020304" pitchFamily="18" charset="0"/>
                            </a:rPr>
                          </m:ctrlPr>
                        </m:dPr>
                        <m:e>
                          <m:sSub>
                            <m:sSubPr>
                              <m:ctrlPr>
                                <a:rPr lang="en-US" altLang="zh-CN" sz="1350" i="1">
                                  <a:latin typeface="Cambria Math" panose="02040503050406030204" pitchFamily="18" charset="0"/>
                                  <a:cs typeface="Times New Roman" panose="02020603050405020304" pitchFamily="18" charset="0"/>
                                </a:rPr>
                              </m:ctrlPr>
                            </m:sSubPr>
                            <m:e>
                              <m:r>
                                <a:rPr lang="en-US" altLang="zh-CN" sz="1350" i="1">
                                  <a:latin typeface="Cambria Math"/>
                                  <a:cs typeface="Times New Roman" panose="02020603050405020304" pitchFamily="18" charset="0"/>
                                </a:rPr>
                                <m:t>𝑠</m:t>
                              </m:r>
                            </m:e>
                            <m:sub>
                              <m:r>
                                <a:rPr lang="en-US" altLang="zh-CN" sz="1350" i="1">
                                  <a:latin typeface="Cambria Math"/>
                                  <a:cs typeface="Times New Roman" panose="02020603050405020304" pitchFamily="18" charset="0"/>
                                </a:rPr>
                                <m:t>𝑡</m:t>
                              </m:r>
                            </m:sub>
                          </m:sSub>
                          <m:r>
                            <a:rPr lang="en-US" altLang="zh-CN" sz="1350" i="1">
                              <a:latin typeface="Cambria Math"/>
                              <a:cs typeface="Times New Roman" panose="02020603050405020304" pitchFamily="18" charset="0"/>
                            </a:rPr>
                            <m:t>,</m:t>
                          </m:r>
                          <m:sSub>
                            <m:sSubPr>
                              <m:ctrlPr>
                                <a:rPr lang="en-US" altLang="zh-CN" sz="1350" i="1">
                                  <a:latin typeface="Cambria Math" panose="02040503050406030204" pitchFamily="18" charset="0"/>
                                  <a:cs typeface="Times New Roman" panose="02020603050405020304" pitchFamily="18" charset="0"/>
                                </a:rPr>
                              </m:ctrlPr>
                            </m:sSubPr>
                            <m:e>
                              <m:r>
                                <a:rPr lang="en-US" altLang="zh-CN" sz="1350" b="1" i="1">
                                  <a:latin typeface="Cambria Math"/>
                                  <a:cs typeface="Times New Roman" panose="02020603050405020304" pitchFamily="18" charset="0"/>
                                </a:rPr>
                                <m:t>𝒂</m:t>
                              </m:r>
                            </m:e>
                            <m:sub>
                              <m:r>
                                <a:rPr lang="en-US" altLang="zh-CN" sz="1350" i="1">
                                  <a:latin typeface="Cambria Math"/>
                                  <a:cs typeface="Times New Roman" panose="02020603050405020304" pitchFamily="18" charset="0"/>
                                </a:rPr>
                                <m:t>𝑡</m:t>
                              </m:r>
                            </m:sub>
                          </m:sSub>
                        </m:e>
                      </m:d>
                      <m:r>
                        <a:rPr lang="en-US" altLang="zh-CN" sz="1350" i="1">
                          <a:latin typeface="Cambria Math"/>
                          <a:cs typeface="Times New Roman" panose="02020603050405020304" pitchFamily="18" charset="0"/>
                        </a:rPr>
                        <m:t>−</m:t>
                      </m:r>
                      <m:r>
                        <a:rPr lang="en-US" altLang="zh-CN" sz="1350" i="1">
                          <a:latin typeface="Cambria Math"/>
                          <a:cs typeface="Times New Roman" panose="02020603050405020304" pitchFamily="18" charset="0"/>
                        </a:rPr>
                        <m:t>𝑄</m:t>
                      </m:r>
                      <m:r>
                        <a:rPr lang="en-US" altLang="zh-CN" sz="1350" i="1">
                          <a:latin typeface="Cambria Math"/>
                          <a:cs typeface="Times New Roman" panose="02020603050405020304" pitchFamily="18" charset="0"/>
                        </a:rPr>
                        <m:t>(</m:t>
                      </m:r>
                      <m:sSub>
                        <m:sSubPr>
                          <m:ctrlPr>
                            <a:rPr lang="en-US" altLang="zh-CN" sz="1350" i="1">
                              <a:latin typeface="Cambria Math" panose="02040503050406030204" pitchFamily="18" charset="0"/>
                              <a:cs typeface="Times New Roman" panose="02020603050405020304" pitchFamily="18" charset="0"/>
                            </a:rPr>
                          </m:ctrlPr>
                        </m:sSubPr>
                        <m:e>
                          <m:r>
                            <a:rPr lang="en-US" altLang="zh-CN" sz="1350" i="1">
                              <a:latin typeface="Cambria Math"/>
                              <a:cs typeface="Times New Roman" panose="02020603050405020304" pitchFamily="18" charset="0"/>
                            </a:rPr>
                            <m:t>𝑠</m:t>
                          </m:r>
                        </m:e>
                        <m:sub>
                          <m:r>
                            <a:rPr lang="en-US" altLang="zh-CN" sz="1350" i="1">
                              <a:latin typeface="Cambria Math"/>
                              <a:cs typeface="Times New Roman" panose="02020603050405020304" pitchFamily="18" charset="0"/>
                            </a:rPr>
                            <m:t>𝑡</m:t>
                          </m:r>
                        </m:sub>
                      </m:sSub>
                      <m:r>
                        <a:rPr lang="en-US" altLang="zh-CN" sz="1350" i="1">
                          <a:latin typeface="Cambria Math"/>
                          <a:cs typeface="Times New Roman" panose="02020603050405020304" pitchFamily="18" charset="0"/>
                        </a:rPr>
                        <m:t>,</m:t>
                      </m:r>
                      <m:sSubSup>
                        <m:sSubSupPr>
                          <m:ctrlPr>
                            <a:rPr lang="en-US" altLang="zh-CN" sz="1350" i="1">
                              <a:latin typeface="Cambria Math" panose="02040503050406030204" pitchFamily="18" charset="0"/>
                              <a:cs typeface="Times New Roman" panose="02020603050405020304" pitchFamily="18" charset="0"/>
                            </a:rPr>
                          </m:ctrlPr>
                        </m:sSubSupPr>
                        <m:e>
                          <m:r>
                            <a:rPr lang="en-US" altLang="zh-CN" sz="1350" b="1" i="1">
                              <a:latin typeface="Cambria Math"/>
                              <a:cs typeface="Times New Roman" panose="02020603050405020304" pitchFamily="18" charset="0"/>
                            </a:rPr>
                            <m:t>𝒂</m:t>
                          </m:r>
                        </m:e>
                        <m:sub>
                          <m:r>
                            <a:rPr lang="en-US" altLang="zh-CN" sz="1350" i="1">
                              <a:latin typeface="Cambria Math"/>
                              <a:cs typeface="Times New Roman" panose="02020603050405020304" pitchFamily="18" charset="0"/>
                            </a:rPr>
                            <m:t>𝑡</m:t>
                          </m:r>
                        </m:sub>
                        <m:sup>
                          <m:r>
                            <a:rPr lang="en-US" altLang="zh-CN" sz="1350" i="1">
                              <a:latin typeface="Cambria Math"/>
                              <a:cs typeface="Times New Roman" panose="02020603050405020304" pitchFamily="18" charset="0"/>
                            </a:rPr>
                            <m:t>−</m:t>
                          </m:r>
                          <m:r>
                            <a:rPr lang="en-US" altLang="zh-CN" sz="1350" i="1">
                              <a:latin typeface="Cambria Math"/>
                              <a:cs typeface="Times New Roman" panose="02020603050405020304" pitchFamily="18" charset="0"/>
                            </a:rPr>
                            <m:t>𝑖</m:t>
                          </m:r>
                        </m:sup>
                      </m:sSubSup>
                      <m:r>
                        <a:rPr lang="en-US" altLang="zh-CN" sz="1350" i="1">
                          <a:latin typeface="Cambria Math"/>
                          <a:cs typeface="Times New Roman" panose="02020603050405020304" pitchFamily="18" charset="0"/>
                        </a:rPr>
                        <m:t>)</m:t>
                      </m:r>
                    </m:oMath>
                  </m:oMathPara>
                </a14:m>
                <a:endParaRPr lang="en-US" altLang="zh-CN" sz="1350" dirty="0">
                  <a:latin typeface="Times New Roman" panose="02020603050405020304" pitchFamily="18" charset="0"/>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170100" y="5003593"/>
                <a:ext cx="3968156" cy="748538"/>
              </a:xfrm>
              <a:prstGeom prst="rect">
                <a:avLst/>
              </a:prstGeom>
              <a:blipFill>
                <a:blip r:embed="rId5"/>
                <a:stretch>
                  <a:fillRect l="-319" t="-3333" b="-3333"/>
                </a:stretch>
              </a:blipFill>
            </p:spPr>
            <p:txBody>
              <a:bodyPr/>
              <a:lstStyle/>
              <a:p>
                <a:r>
                  <a:rPr lang="zh-CN" altLang="en-US">
                    <a:noFill/>
                  </a:rPr>
                  <a:t> </a:t>
                </a:r>
              </a:p>
            </p:txBody>
          </p:sp>
        </mc:Fallback>
      </mc:AlternateContent>
      <p:sp>
        <p:nvSpPr>
          <p:cNvPr id="19" name="矩形 18">
            <a:extLst>
              <a:ext uri="{FF2B5EF4-FFF2-40B4-BE49-F238E27FC236}">
                <a16:creationId xmlns:a16="http://schemas.microsoft.com/office/drawing/2014/main" id="{FD55E25B-D900-494B-B468-6808A3FB4BD6}"/>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0" name="直接连接符 5">
            <a:extLst>
              <a:ext uri="{FF2B5EF4-FFF2-40B4-BE49-F238E27FC236}">
                <a16:creationId xmlns:a16="http://schemas.microsoft.com/office/drawing/2014/main" id="{F204ED8E-80BB-5541-9126-F227B029BC3D}"/>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1" name="灯片编号占位符 1">
            <a:extLst>
              <a:ext uri="{FF2B5EF4-FFF2-40B4-BE49-F238E27FC236}">
                <a16:creationId xmlns:a16="http://schemas.microsoft.com/office/drawing/2014/main" id="{5B39F74E-785D-0F46-9D54-325C78D70DF5}"/>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19</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文本框 11">
            <a:extLst>
              <a:ext uri="{FF2B5EF4-FFF2-40B4-BE49-F238E27FC236}">
                <a16:creationId xmlns:a16="http://schemas.microsoft.com/office/drawing/2014/main" id="{287647E1-E138-9244-B422-22DCA0D8651E}"/>
              </a:ext>
            </a:extLst>
          </p:cNvPr>
          <p:cNvSpPr txBox="1"/>
          <p:nvPr/>
        </p:nvSpPr>
        <p:spPr>
          <a:xfrm>
            <a:off x="300250" y="201554"/>
            <a:ext cx="7889594" cy="523220"/>
          </a:xfrm>
          <a:prstGeom prst="rect">
            <a:avLst/>
          </a:prstGeom>
          <a:noFill/>
        </p:spPr>
        <p:txBody>
          <a:bodyPr wrap="square" rtlCol="0">
            <a:spAutoFit/>
          </a:bodyPr>
          <a:lstStyle/>
          <a:p>
            <a:pPr lvl="0">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Addressing</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Challenge</a:t>
            </a:r>
            <a:r>
              <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3</a:t>
            </a: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-Difference Reward</a:t>
            </a:r>
            <a:r>
              <a:rPr lang="zh-CN" altLang="en-US"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2" name="矩形: 圆角 6">
            <a:extLst>
              <a:ext uri="{FF2B5EF4-FFF2-40B4-BE49-F238E27FC236}">
                <a16:creationId xmlns:a16="http://schemas.microsoft.com/office/drawing/2014/main" id="{F9384776-D085-5643-A132-E196DDD229B4}"/>
              </a:ext>
            </a:extLst>
          </p:cNvPr>
          <p:cNvSpPr/>
          <p:nvPr/>
        </p:nvSpPr>
        <p:spPr>
          <a:xfrm>
            <a:off x="300250" y="752976"/>
            <a:ext cx="672234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矩形 6">
            <a:extLst>
              <a:ext uri="{FF2B5EF4-FFF2-40B4-BE49-F238E27FC236}">
                <a16:creationId xmlns:a16="http://schemas.microsoft.com/office/drawing/2014/main" id="{1AC99697-220C-164E-AFA4-12B964F1F411}"/>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287635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48"/>
                                        </p:tgtEl>
                                        <p:attrNameLst>
                                          <p:attrName>style.visibility</p:attrName>
                                        </p:attrNameLst>
                                      </p:cBhvr>
                                      <p:to>
                                        <p:strVal val="visible"/>
                                      </p:to>
                                    </p:set>
                                    <p:animEffect transition="in" filter="fade">
                                      <p:cBhvr>
                                        <p:cTn id="34" dur="500"/>
                                        <p:tgtEl>
                                          <p:spTgt spid="204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animBg="1"/>
      <p:bldP spid="31" grpId="0" animBg="1"/>
      <p:bldP spid="11" grpId="0"/>
      <p:bldP spid="35" grpId="0"/>
      <p:bldP spid="2048" grpId="0" animBg="1"/>
      <p:bldP spid="39"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矩形 69">
            <a:extLst>
              <a:ext uri="{FF2B5EF4-FFF2-40B4-BE49-F238E27FC236}">
                <a16:creationId xmlns:a16="http://schemas.microsoft.com/office/drawing/2014/main" id="{71F3BE0F-A21D-4B7C-BBDF-CE5520411A9D}"/>
              </a:ext>
            </a:extLst>
          </p:cNvPr>
          <p:cNvSpPr/>
          <p:nvPr/>
        </p:nvSpPr>
        <p:spPr>
          <a:xfrm>
            <a:off x="1046890" y="5305989"/>
            <a:ext cx="3095656" cy="283093"/>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矩形 68">
            <a:extLst>
              <a:ext uri="{FF2B5EF4-FFF2-40B4-BE49-F238E27FC236}">
                <a16:creationId xmlns:a16="http://schemas.microsoft.com/office/drawing/2014/main" id="{7030AC3F-6F7A-4F48-80BF-B59C449A066B}"/>
              </a:ext>
            </a:extLst>
          </p:cNvPr>
          <p:cNvSpPr/>
          <p:nvPr/>
        </p:nvSpPr>
        <p:spPr>
          <a:xfrm>
            <a:off x="1028603" y="3539092"/>
            <a:ext cx="3106237" cy="283093"/>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8" name="矩形 67">
            <a:extLst>
              <a:ext uri="{FF2B5EF4-FFF2-40B4-BE49-F238E27FC236}">
                <a16:creationId xmlns:a16="http://schemas.microsoft.com/office/drawing/2014/main" id="{8264AA74-F09D-4611-B179-4A6FB84FAB6C}"/>
              </a:ext>
            </a:extLst>
          </p:cNvPr>
          <p:cNvSpPr/>
          <p:nvPr/>
        </p:nvSpPr>
        <p:spPr>
          <a:xfrm>
            <a:off x="1022507" y="1840595"/>
            <a:ext cx="3106238" cy="283093"/>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5" name="矩形 54">
            <a:extLst>
              <a:ext uri="{FF2B5EF4-FFF2-40B4-BE49-F238E27FC236}">
                <a16:creationId xmlns:a16="http://schemas.microsoft.com/office/drawing/2014/main" id="{AAD03FD8-195D-430A-9284-5E7331563AC2}"/>
              </a:ext>
            </a:extLst>
          </p:cNvPr>
          <p:cNvSpPr/>
          <p:nvPr/>
        </p:nvSpPr>
        <p:spPr>
          <a:xfrm>
            <a:off x="1019621" y="930979"/>
            <a:ext cx="3106238" cy="283093"/>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 name="矩形: 圆角 6">
            <a:extLst>
              <a:ext uri="{FF2B5EF4-FFF2-40B4-BE49-F238E27FC236}">
                <a16:creationId xmlns:a16="http://schemas.microsoft.com/office/drawing/2014/main" id="{C08C9275-1B84-4668-BE8C-D61CEC8E3C3C}"/>
              </a:ext>
            </a:extLst>
          </p:cNvPr>
          <p:cNvSpPr/>
          <p:nvPr/>
        </p:nvSpPr>
        <p:spPr>
          <a:xfrm>
            <a:off x="300250" y="752976"/>
            <a:ext cx="178103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文本框 11">
            <a:extLst>
              <a:ext uri="{FF2B5EF4-FFF2-40B4-BE49-F238E27FC236}">
                <a16:creationId xmlns:a16="http://schemas.microsoft.com/office/drawing/2014/main" id="{3A28BA76-918C-4B9E-A21D-C46E6C892B93}"/>
              </a:ext>
            </a:extLst>
          </p:cNvPr>
          <p:cNvSpPr txBox="1"/>
          <p:nvPr/>
        </p:nvSpPr>
        <p:spPr>
          <a:xfrm>
            <a:off x="300251" y="188437"/>
            <a:ext cx="1781034"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a:ln>
                  <a:noFill/>
                </a:ln>
                <a:solidFill>
                  <a:srgbClr val="01218A"/>
                </a:solidFill>
                <a:effectLst/>
                <a:uLnTx/>
                <a:uFillTx/>
                <a:latin typeface="微软雅黑" panose="020B0503020204020204" pitchFamily="34" charset="-122"/>
                <a:ea typeface="微软雅黑" panose="020B0503020204020204" pitchFamily="34" charset="-122"/>
                <a:cs typeface="+mn-cs"/>
              </a:rPr>
              <a:t>研究背景</a:t>
            </a:r>
          </a:p>
        </p:txBody>
      </p:sp>
      <p:sp>
        <p:nvSpPr>
          <p:cNvPr id="13" name="文本框 12">
            <a:extLst>
              <a:ext uri="{FF2B5EF4-FFF2-40B4-BE49-F238E27FC236}">
                <a16:creationId xmlns:a16="http://schemas.microsoft.com/office/drawing/2014/main" id="{71E62FEC-732D-4821-B899-625F0E871247}"/>
              </a:ext>
            </a:extLst>
          </p:cNvPr>
          <p:cNvSpPr txBox="1"/>
          <p:nvPr/>
        </p:nvSpPr>
        <p:spPr>
          <a:xfrm>
            <a:off x="2081284" y="390470"/>
            <a:ext cx="110799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cs typeface="+mn-cs"/>
              </a:rPr>
              <a:t>智慧</a:t>
            </a:r>
            <a:r>
              <a:rPr lang="zh-CN" altLang="en-US" b="1" dirty="0">
                <a:solidFill>
                  <a:srgbClr val="E7E6E6">
                    <a:lumMod val="50000"/>
                  </a:srgbClr>
                </a:solidFill>
                <a:latin typeface="微软雅黑" panose="020B0503020204020204" pitchFamily="34" charset="-122"/>
                <a:ea typeface="微软雅黑" panose="020B0503020204020204" pitchFamily="34" charset="-122"/>
              </a:rPr>
              <a:t>城市</a:t>
            </a:r>
            <a:endParaRPr kumimoji="0" lang="zh-CN" altLang="en-US" sz="1800" b="1" i="0" u="none" strike="noStrike" kern="120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a:extLst>
              <a:ext uri="{FF2B5EF4-FFF2-40B4-BE49-F238E27FC236}">
                <a16:creationId xmlns:a16="http://schemas.microsoft.com/office/drawing/2014/main" id="{1BCFD740-D8AD-41D4-B2AA-B8BAE8FB7BCA}"/>
              </a:ext>
            </a:extLst>
          </p:cNvPr>
          <p:cNvSpPr txBox="1"/>
          <p:nvPr/>
        </p:nvSpPr>
        <p:spPr>
          <a:xfrm>
            <a:off x="-66985" y="888963"/>
            <a:ext cx="691215" cy="338554"/>
          </a:xfrm>
          <a:prstGeom prst="rect">
            <a:avLst/>
          </a:prstGeom>
          <a:noFill/>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2016</a:t>
            </a: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15" name="直接箭头连接符 14">
            <a:extLst>
              <a:ext uri="{FF2B5EF4-FFF2-40B4-BE49-F238E27FC236}">
                <a16:creationId xmlns:a16="http://schemas.microsoft.com/office/drawing/2014/main" id="{90B86B0B-5FD3-428A-A07C-92E9A86629F9}"/>
              </a:ext>
            </a:extLst>
          </p:cNvPr>
          <p:cNvCxnSpPr>
            <a:cxnSpLocks/>
          </p:cNvCxnSpPr>
          <p:nvPr/>
        </p:nvCxnSpPr>
        <p:spPr>
          <a:xfrm>
            <a:off x="768845" y="784832"/>
            <a:ext cx="0" cy="53088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id="{0B66C493-2D19-4A53-AB04-B5BC56539D1C}"/>
              </a:ext>
            </a:extLst>
          </p:cNvPr>
          <p:cNvGrpSpPr/>
          <p:nvPr/>
        </p:nvGrpSpPr>
        <p:grpSpPr>
          <a:xfrm rot="5400000">
            <a:off x="647270" y="957354"/>
            <a:ext cx="232551" cy="232551"/>
            <a:chOff x="1351128" y="2443704"/>
            <a:chExt cx="226034" cy="226034"/>
          </a:xfrm>
        </p:grpSpPr>
        <p:sp>
          <p:nvSpPr>
            <p:cNvPr id="26" name="椭圆 25">
              <a:extLst>
                <a:ext uri="{FF2B5EF4-FFF2-40B4-BE49-F238E27FC236}">
                  <a16:creationId xmlns:a16="http://schemas.microsoft.com/office/drawing/2014/main" id="{340B1D8E-346F-4AFC-874C-D9468605E753}"/>
                </a:ext>
              </a:extLst>
            </p:cNvPr>
            <p:cNvSpPr/>
            <p:nvPr/>
          </p:nvSpPr>
          <p:spPr>
            <a:xfrm>
              <a:off x="1351128" y="2443704"/>
              <a:ext cx="226034" cy="226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椭圆 26">
              <a:extLst>
                <a:ext uri="{FF2B5EF4-FFF2-40B4-BE49-F238E27FC236}">
                  <a16:creationId xmlns:a16="http://schemas.microsoft.com/office/drawing/2014/main" id="{F7A9C85A-4EB9-4982-8B65-D25C3F99F2EB}"/>
                </a:ext>
              </a:extLst>
            </p:cNvPr>
            <p:cNvSpPr/>
            <p:nvPr/>
          </p:nvSpPr>
          <p:spPr>
            <a:xfrm>
              <a:off x="1401345" y="2493921"/>
              <a:ext cx="125600" cy="125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41" name="文本框 40">
            <a:extLst>
              <a:ext uri="{FF2B5EF4-FFF2-40B4-BE49-F238E27FC236}">
                <a16:creationId xmlns:a16="http://schemas.microsoft.com/office/drawing/2014/main" id="{D9F52B9A-A8F3-4F8D-8FB7-52E750DF055E}"/>
              </a:ext>
            </a:extLst>
          </p:cNvPr>
          <p:cNvSpPr txBox="1"/>
          <p:nvPr/>
        </p:nvSpPr>
        <p:spPr>
          <a:xfrm>
            <a:off x="-66985" y="5449490"/>
            <a:ext cx="691215" cy="338554"/>
          </a:xfrm>
          <a:prstGeom prst="rect">
            <a:avLst/>
          </a:prstGeom>
          <a:noFill/>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2021</a:t>
            </a: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2" name="图片 21">
            <a:extLst>
              <a:ext uri="{FF2B5EF4-FFF2-40B4-BE49-F238E27FC236}">
                <a16:creationId xmlns:a16="http://schemas.microsoft.com/office/drawing/2014/main" id="{FBAD8CF7-DE43-4DC9-AFFB-E21A56C49DE4}"/>
              </a:ext>
            </a:extLst>
          </p:cNvPr>
          <p:cNvPicPr>
            <a:picLocks noChangeAspect="1"/>
          </p:cNvPicPr>
          <p:nvPr/>
        </p:nvPicPr>
        <p:blipFill>
          <a:blip r:embed="rId3"/>
          <a:stretch>
            <a:fillRect/>
          </a:stretch>
        </p:blipFill>
        <p:spPr>
          <a:xfrm>
            <a:off x="1087135" y="3874000"/>
            <a:ext cx="2699358" cy="408994"/>
          </a:xfrm>
          <a:prstGeom prst="rect">
            <a:avLst/>
          </a:prstGeom>
        </p:spPr>
      </p:pic>
      <p:pic>
        <p:nvPicPr>
          <p:cNvPr id="43" name="图片 42">
            <a:extLst>
              <a:ext uri="{FF2B5EF4-FFF2-40B4-BE49-F238E27FC236}">
                <a16:creationId xmlns:a16="http://schemas.microsoft.com/office/drawing/2014/main" id="{AE38D6C7-6802-4196-81D7-49341367D08E}"/>
              </a:ext>
            </a:extLst>
          </p:cNvPr>
          <p:cNvPicPr>
            <a:picLocks noChangeAspect="1"/>
          </p:cNvPicPr>
          <p:nvPr/>
        </p:nvPicPr>
        <p:blipFill>
          <a:blip r:embed="rId4"/>
          <a:stretch>
            <a:fillRect/>
          </a:stretch>
        </p:blipFill>
        <p:spPr>
          <a:xfrm>
            <a:off x="1087135" y="2146846"/>
            <a:ext cx="2964277" cy="370535"/>
          </a:xfrm>
          <a:prstGeom prst="rect">
            <a:avLst/>
          </a:prstGeom>
        </p:spPr>
      </p:pic>
      <p:grpSp>
        <p:nvGrpSpPr>
          <p:cNvPr id="49" name="组合 48">
            <a:extLst>
              <a:ext uri="{FF2B5EF4-FFF2-40B4-BE49-F238E27FC236}">
                <a16:creationId xmlns:a16="http://schemas.microsoft.com/office/drawing/2014/main" id="{D307DF20-9044-4D24-AFEE-48058C3FB6A6}"/>
              </a:ext>
            </a:extLst>
          </p:cNvPr>
          <p:cNvGrpSpPr/>
          <p:nvPr/>
        </p:nvGrpSpPr>
        <p:grpSpPr>
          <a:xfrm rot="5400000">
            <a:off x="647270" y="5517881"/>
            <a:ext cx="232551" cy="232551"/>
            <a:chOff x="1351128" y="2443704"/>
            <a:chExt cx="226034" cy="226034"/>
          </a:xfrm>
        </p:grpSpPr>
        <p:sp>
          <p:nvSpPr>
            <p:cNvPr id="50" name="椭圆 49">
              <a:extLst>
                <a:ext uri="{FF2B5EF4-FFF2-40B4-BE49-F238E27FC236}">
                  <a16:creationId xmlns:a16="http://schemas.microsoft.com/office/drawing/2014/main" id="{064652CD-405F-41DB-AF93-3F25515D24E6}"/>
                </a:ext>
              </a:extLst>
            </p:cNvPr>
            <p:cNvSpPr/>
            <p:nvPr/>
          </p:nvSpPr>
          <p:spPr>
            <a:xfrm>
              <a:off x="1351128" y="2443704"/>
              <a:ext cx="226034" cy="226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1" name="椭圆 50">
              <a:extLst>
                <a:ext uri="{FF2B5EF4-FFF2-40B4-BE49-F238E27FC236}">
                  <a16:creationId xmlns:a16="http://schemas.microsoft.com/office/drawing/2014/main" id="{A71115D4-07D2-4562-B745-C4005F37C74A}"/>
                </a:ext>
              </a:extLst>
            </p:cNvPr>
            <p:cNvSpPr/>
            <p:nvPr/>
          </p:nvSpPr>
          <p:spPr>
            <a:xfrm>
              <a:off x="1401345" y="2493921"/>
              <a:ext cx="125600" cy="125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52" name="文本框 51">
            <a:extLst>
              <a:ext uri="{FF2B5EF4-FFF2-40B4-BE49-F238E27FC236}">
                <a16:creationId xmlns:a16="http://schemas.microsoft.com/office/drawing/2014/main" id="{CE4A6F84-C8EF-454D-9548-F66ADD967CB0}"/>
              </a:ext>
            </a:extLst>
          </p:cNvPr>
          <p:cNvSpPr txBox="1"/>
          <p:nvPr/>
        </p:nvSpPr>
        <p:spPr>
          <a:xfrm>
            <a:off x="1050100" y="943899"/>
            <a:ext cx="2871299"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中国</a:t>
            </a:r>
            <a:r>
              <a:rPr lang="zh-CN" altLang="en-US" sz="1200" b="1">
                <a:solidFill>
                  <a:prstClr val="white"/>
                </a:solidFill>
                <a:latin typeface="微软雅黑" panose="020B0503020204020204" pitchFamily="34" charset="-122"/>
                <a:ea typeface="微软雅黑" panose="020B0503020204020204" pitchFamily="34" charset="-122"/>
              </a:rPr>
              <a:t>交通运输发展</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白皮书（</a:t>
            </a: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2016</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文本框 57">
            <a:extLst>
              <a:ext uri="{FF2B5EF4-FFF2-40B4-BE49-F238E27FC236}">
                <a16:creationId xmlns:a16="http://schemas.microsoft.com/office/drawing/2014/main" id="{875EA0DB-F544-495F-8340-53CEA8325A22}"/>
              </a:ext>
            </a:extLst>
          </p:cNvPr>
          <p:cNvSpPr txBox="1"/>
          <p:nvPr/>
        </p:nvSpPr>
        <p:spPr>
          <a:xfrm>
            <a:off x="962527" y="1853122"/>
            <a:ext cx="3226195"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推进</a:t>
            </a:r>
            <a:r>
              <a:rPr lang="zh-CN" altLang="en-US" sz="1200" b="1">
                <a:solidFill>
                  <a:prstClr val="white"/>
                </a:solidFill>
                <a:latin typeface="微软雅黑" panose="020B0503020204020204" pitchFamily="34" charset="-122"/>
                <a:ea typeface="微软雅黑" panose="020B0503020204020204" pitchFamily="34" charset="-122"/>
              </a:rPr>
              <a:t>智慧交通行动发展行动计划（</a:t>
            </a:r>
            <a:r>
              <a:rPr lang="en-US" altLang="zh-CN" sz="1200" b="1" dirty="0">
                <a:solidFill>
                  <a:prstClr val="white"/>
                </a:solidFill>
                <a:latin typeface="微软雅黑" panose="020B0503020204020204" pitchFamily="34" charset="-122"/>
                <a:ea typeface="微软雅黑" panose="020B0503020204020204" pitchFamily="34" charset="-122"/>
              </a:rPr>
              <a:t>2017</a:t>
            </a:r>
            <a:r>
              <a:rPr lang="zh-CN" altLang="en-US" sz="1200" b="1">
                <a:solidFill>
                  <a:prstClr val="white"/>
                </a:solidFill>
                <a:latin typeface="微软雅黑" panose="020B0503020204020204" pitchFamily="34" charset="-122"/>
                <a:ea typeface="微软雅黑" panose="020B0503020204020204" pitchFamily="34" charset="-122"/>
              </a:rPr>
              <a:t>）</a:t>
            </a: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文本框 58">
            <a:extLst>
              <a:ext uri="{FF2B5EF4-FFF2-40B4-BE49-F238E27FC236}">
                <a16:creationId xmlns:a16="http://schemas.microsoft.com/office/drawing/2014/main" id="{BC6E28C3-992C-4CA5-AEA0-EDC3F6886FCF}"/>
              </a:ext>
            </a:extLst>
          </p:cNvPr>
          <p:cNvSpPr txBox="1"/>
          <p:nvPr/>
        </p:nvSpPr>
        <p:spPr>
          <a:xfrm>
            <a:off x="1009924" y="3547040"/>
            <a:ext cx="3153197"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“十三五”</a:t>
            </a:r>
            <a:r>
              <a:rPr lang="zh-CN" altLang="en-US" sz="1200" b="1">
                <a:solidFill>
                  <a:prstClr val="white"/>
                </a:solidFill>
                <a:latin typeface="微软雅黑" panose="020B0503020204020204" pitchFamily="34" charset="-122"/>
                <a:ea typeface="微软雅黑" panose="020B0503020204020204" pitchFamily="34" charset="-122"/>
              </a:rPr>
              <a:t>交通领域</a:t>
            </a:r>
            <a:r>
              <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科技创新专项规划</a:t>
            </a: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矩形 53">
            <a:extLst>
              <a:ext uri="{FF2B5EF4-FFF2-40B4-BE49-F238E27FC236}">
                <a16:creationId xmlns:a16="http://schemas.microsoft.com/office/drawing/2014/main" id="{DAC3FEA7-C1E6-4EAC-B658-D9B3A0F8FA1C}"/>
              </a:ext>
            </a:extLst>
          </p:cNvPr>
          <p:cNvSpPr/>
          <p:nvPr/>
        </p:nvSpPr>
        <p:spPr>
          <a:xfrm>
            <a:off x="1019621" y="937803"/>
            <a:ext cx="3106238" cy="705209"/>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矩形 61">
            <a:extLst>
              <a:ext uri="{FF2B5EF4-FFF2-40B4-BE49-F238E27FC236}">
                <a16:creationId xmlns:a16="http://schemas.microsoft.com/office/drawing/2014/main" id="{47F47FC1-43D4-4D48-9A84-E3FCD8386D6A}"/>
              </a:ext>
            </a:extLst>
          </p:cNvPr>
          <p:cNvSpPr/>
          <p:nvPr/>
        </p:nvSpPr>
        <p:spPr>
          <a:xfrm>
            <a:off x="1019621" y="1847299"/>
            <a:ext cx="3106238" cy="1462991"/>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矩形 62">
            <a:extLst>
              <a:ext uri="{FF2B5EF4-FFF2-40B4-BE49-F238E27FC236}">
                <a16:creationId xmlns:a16="http://schemas.microsoft.com/office/drawing/2014/main" id="{C7E2A198-62EB-410A-8AAE-164E97E1F0DC}"/>
              </a:ext>
            </a:extLst>
          </p:cNvPr>
          <p:cNvSpPr/>
          <p:nvPr/>
        </p:nvSpPr>
        <p:spPr>
          <a:xfrm>
            <a:off x="1032221" y="3539575"/>
            <a:ext cx="3106238" cy="1619831"/>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文本框 64">
            <a:extLst>
              <a:ext uri="{FF2B5EF4-FFF2-40B4-BE49-F238E27FC236}">
                <a16:creationId xmlns:a16="http://schemas.microsoft.com/office/drawing/2014/main" id="{9FCCA4C5-3558-406E-B3D9-4434EFCA7FBE}"/>
              </a:ext>
            </a:extLst>
          </p:cNvPr>
          <p:cNvSpPr txBox="1"/>
          <p:nvPr/>
        </p:nvSpPr>
        <p:spPr>
          <a:xfrm>
            <a:off x="1046890" y="5306188"/>
            <a:ext cx="249299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1200" b="1">
                <a:solidFill>
                  <a:prstClr val="white"/>
                </a:solidFill>
                <a:latin typeface="微软雅黑" panose="020B0503020204020204" pitchFamily="34" charset="-122"/>
                <a:ea typeface="微软雅黑" panose="020B0503020204020204" pitchFamily="34" charset="-122"/>
              </a:rPr>
              <a:t>“十四五”交通强国建设纲要</a:t>
            </a: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2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6" name="矩形 65">
            <a:extLst>
              <a:ext uri="{FF2B5EF4-FFF2-40B4-BE49-F238E27FC236}">
                <a16:creationId xmlns:a16="http://schemas.microsoft.com/office/drawing/2014/main" id="{EB98C6EF-B0A7-46DC-88FB-323D63ADEE27}"/>
              </a:ext>
            </a:extLst>
          </p:cNvPr>
          <p:cNvSpPr/>
          <p:nvPr/>
        </p:nvSpPr>
        <p:spPr>
          <a:xfrm>
            <a:off x="1040795" y="5306916"/>
            <a:ext cx="3106238" cy="705209"/>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7" name="矩形: 圆角 56">
            <a:extLst>
              <a:ext uri="{FF2B5EF4-FFF2-40B4-BE49-F238E27FC236}">
                <a16:creationId xmlns:a16="http://schemas.microsoft.com/office/drawing/2014/main" id="{DAC74F0A-00C5-45EE-B6D7-8FED641ADD18}"/>
              </a:ext>
            </a:extLst>
          </p:cNvPr>
          <p:cNvSpPr/>
          <p:nvPr/>
        </p:nvSpPr>
        <p:spPr>
          <a:xfrm>
            <a:off x="4572000" y="937802"/>
            <a:ext cx="4277716" cy="705209"/>
          </a:xfrm>
          <a:prstGeom prst="roundRect">
            <a:avLst>
              <a:gd name="adj" fmla="val 962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文本框 59">
            <a:extLst>
              <a:ext uri="{FF2B5EF4-FFF2-40B4-BE49-F238E27FC236}">
                <a16:creationId xmlns:a16="http://schemas.microsoft.com/office/drawing/2014/main" id="{967B0346-B21D-4581-A541-E5EA497425F2}"/>
              </a:ext>
            </a:extLst>
          </p:cNvPr>
          <p:cNvSpPr txBox="1"/>
          <p:nvPr/>
        </p:nvSpPr>
        <p:spPr>
          <a:xfrm>
            <a:off x="4605689" y="846747"/>
            <a:ext cx="4244027" cy="79290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rPr>
              <a:t>首次发表交通发展白皮书</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285750" indent="-285750" defTabSz="457200">
              <a:lnSpc>
                <a:spcPct val="150000"/>
              </a:lnSpc>
              <a:buFont typeface="Wingdings" panose="05000000000000000000" pitchFamily="2" charset="2"/>
              <a:buChar char="n"/>
            </a:pPr>
            <a:r>
              <a:rPr lang="zh-CN" altLang="en-US" sz="1400">
                <a:latin typeface="微软雅黑" panose="020B0503020204020204" pitchFamily="34" charset="-122"/>
                <a:ea typeface="微软雅黑" panose="020B0503020204020204" pitchFamily="34" charset="-122"/>
              </a:rPr>
              <a:t>分析</a:t>
            </a:r>
            <a:r>
              <a:rPr lang="zh-CN" altLang="en-US" sz="1400" b="1">
                <a:solidFill>
                  <a:srgbClr val="0000FF"/>
                </a:solidFill>
                <a:latin typeface="微软雅黑" panose="020B0503020204020204" pitchFamily="34" charset="-122"/>
                <a:ea typeface="微软雅黑" panose="020B0503020204020204" pitchFamily="34" charset="-122"/>
              </a:rPr>
              <a:t>机遇与挑战</a:t>
            </a:r>
            <a:r>
              <a:rPr lang="zh-CN" altLang="en-US" sz="1400">
                <a:latin typeface="微软雅黑" panose="020B0503020204020204" pitchFamily="34" charset="-122"/>
                <a:ea typeface="微软雅黑" panose="020B0503020204020204" pitchFamily="34" charset="-122"/>
              </a:rPr>
              <a:t>，</a:t>
            </a:r>
            <a:r>
              <a:rPr kumimoji="0" lang="zh-CN" altLang="en-US" sz="1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提出交通现代化</a:t>
            </a:r>
            <a:r>
              <a:rPr lang="zh-CN" altLang="en-US" sz="1400" b="1">
                <a:solidFill>
                  <a:srgbClr val="0000FF"/>
                </a:solidFill>
                <a:latin typeface="微软雅黑" panose="020B0503020204020204" pitchFamily="34" charset="-122"/>
                <a:ea typeface="微软雅黑" panose="020B0503020204020204" pitchFamily="34" charset="-122"/>
              </a:rPr>
              <a:t>建设</a:t>
            </a:r>
            <a:r>
              <a:rPr kumimoji="0" lang="zh-CN" altLang="en-US" sz="1400" b="1" i="0" u="none" strike="noStrike" kern="1200" cap="none" spc="0" normalizeH="0" baseline="0" noProof="0">
                <a:ln>
                  <a:noFill/>
                </a:ln>
                <a:solidFill>
                  <a:srgbClr val="0000FF"/>
                </a:solidFill>
                <a:effectLst/>
                <a:uLnTx/>
                <a:uFillTx/>
                <a:latin typeface="微软雅黑" panose="020B0503020204020204" pitchFamily="34" charset="-122"/>
                <a:ea typeface="微软雅黑" panose="020B0503020204020204" pitchFamily="34" charset="-122"/>
                <a:cs typeface="+mn-cs"/>
              </a:rPr>
              <a:t>蓝图</a:t>
            </a:r>
          </a:p>
        </p:txBody>
      </p:sp>
      <p:sp>
        <p:nvSpPr>
          <p:cNvPr id="74" name="矩形: 圆角 73">
            <a:extLst>
              <a:ext uri="{FF2B5EF4-FFF2-40B4-BE49-F238E27FC236}">
                <a16:creationId xmlns:a16="http://schemas.microsoft.com/office/drawing/2014/main" id="{550026AB-EB3A-489E-9B8D-79D1621882B6}"/>
              </a:ext>
            </a:extLst>
          </p:cNvPr>
          <p:cNvSpPr/>
          <p:nvPr/>
        </p:nvSpPr>
        <p:spPr>
          <a:xfrm>
            <a:off x="4588844" y="1864227"/>
            <a:ext cx="4277716" cy="1446064"/>
          </a:xfrm>
          <a:prstGeom prst="roundRect">
            <a:avLst>
              <a:gd name="adj" fmla="val 3426"/>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5" name="矩形: 圆角 74">
            <a:extLst>
              <a:ext uri="{FF2B5EF4-FFF2-40B4-BE49-F238E27FC236}">
                <a16:creationId xmlns:a16="http://schemas.microsoft.com/office/drawing/2014/main" id="{B1C8438A-7EC6-40E6-A3DD-EB4A48E367AA}"/>
              </a:ext>
            </a:extLst>
          </p:cNvPr>
          <p:cNvSpPr/>
          <p:nvPr/>
        </p:nvSpPr>
        <p:spPr>
          <a:xfrm>
            <a:off x="4605689" y="3536505"/>
            <a:ext cx="4277716" cy="2475620"/>
          </a:xfrm>
          <a:prstGeom prst="roundRect">
            <a:avLst>
              <a:gd name="adj" fmla="val 1992"/>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7" name="文本框 76">
            <a:extLst>
              <a:ext uri="{FF2B5EF4-FFF2-40B4-BE49-F238E27FC236}">
                <a16:creationId xmlns:a16="http://schemas.microsoft.com/office/drawing/2014/main" id="{A6786D7F-EBF5-47DE-AE13-718EB6477320}"/>
              </a:ext>
            </a:extLst>
          </p:cNvPr>
          <p:cNvSpPr txBox="1"/>
          <p:nvPr/>
        </p:nvSpPr>
        <p:spPr>
          <a:xfrm>
            <a:off x="4633972" y="3550071"/>
            <a:ext cx="4244027" cy="240873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rPr>
              <a:t>国家政策全面推进</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285750" indent="-285750" defTabSz="457200">
              <a:lnSpc>
                <a:spcPct val="150000"/>
              </a:lnSpc>
              <a:buFont typeface="Wingdings" panose="05000000000000000000" pitchFamily="2" charset="2"/>
              <a:buChar char="n"/>
            </a:pPr>
            <a:r>
              <a:rPr lang="zh-CN" altLang="en-US" sz="1400">
                <a:solidFill>
                  <a:prstClr val="black"/>
                </a:solidFill>
                <a:latin typeface="微软雅黑" panose="020B0503020204020204" pitchFamily="34" charset="-122"/>
                <a:ea typeface="微软雅黑" panose="020B0503020204020204" pitchFamily="34" charset="-122"/>
              </a:rPr>
              <a:t>大力</a:t>
            </a:r>
            <a:r>
              <a:rPr kumimoji="0" lang="zh-CN" altLang="en-US" sz="1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推动多种</a:t>
            </a:r>
            <a:r>
              <a:rPr lang="zh-CN" altLang="en-US" sz="1400">
                <a:solidFill>
                  <a:prstClr val="black"/>
                </a:solidFill>
                <a:latin typeface="微软雅黑" panose="020B0503020204020204" pitchFamily="34" charset="-122"/>
                <a:ea typeface="微软雅黑" panose="020B0503020204020204" pitchFamily="34" charset="-122"/>
              </a:rPr>
              <a:t>运输方式</a:t>
            </a:r>
            <a:r>
              <a:rPr lang="zh-CN" altLang="en-US" sz="1400" b="1">
                <a:solidFill>
                  <a:srgbClr val="0000FF"/>
                </a:solidFill>
                <a:latin typeface="微软雅黑" panose="020B0503020204020204" pitchFamily="34" charset="-122"/>
                <a:ea typeface="微软雅黑" panose="020B0503020204020204" pitchFamily="34" charset="-122"/>
              </a:rPr>
              <a:t>一体化融合发展</a:t>
            </a:r>
            <a:r>
              <a:rPr lang="zh-CN" altLang="en-US" sz="1400" b="1">
                <a:solidFill>
                  <a:prstClr val="black"/>
                </a:solidFill>
                <a:latin typeface="微软雅黑" panose="020B0503020204020204" pitchFamily="34" charset="-122"/>
                <a:ea typeface="微软雅黑" panose="020B0503020204020204" pitchFamily="34" charset="-122"/>
              </a:rPr>
              <a:t>，</a:t>
            </a:r>
            <a:r>
              <a:rPr lang="zh-CN" altLang="en-US" sz="1400">
                <a:solidFill>
                  <a:prstClr val="black"/>
                </a:solidFill>
                <a:latin typeface="微软雅黑" panose="020B0503020204020204" pitchFamily="34" charset="-122"/>
                <a:ea typeface="微软雅黑" panose="020B0503020204020204" pitchFamily="34" charset="-122"/>
              </a:rPr>
              <a:t>加快建设“</a:t>
            </a:r>
            <a:r>
              <a:rPr lang="zh-CN" altLang="en-US" sz="1400" b="1">
                <a:solidFill>
                  <a:srgbClr val="0000FF"/>
                </a:solidFill>
                <a:latin typeface="微软雅黑" panose="020B0503020204020204" pitchFamily="34" charset="-122"/>
                <a:ea typeface="微软雅黑" panose="020B0503020204020204" pitchFamily="34" charset="-122"/>
              </a:rPr>
              <a:t>交通强国</a:t>
            </a:r>
            <a:r>
              <a:rPr lang="en-US" altLang="zh-CN" sz="1400" dirty="0">
                <a:solidFill>
                  <a:prstClr val="black"/>
                </a:solidFill>
                <a:latin typeface="微软雅黑" panose="020B0503020204020204" pitchFamily="34" charset="-122"/>
                <a:ea typeface="微软雅黑" panose="020B0503020204020204" pitchFamily="34" charset="-122"/>
              </a:rPr>
              <a:t>”</a:t>
            </a:r>
          </a:p>
          <a:p>
            <a:pPr marL="285750" indent="-285750" defTabSz="457200">
              <a:lnSpc>
                <a:spcPct val="150000"/>
              </a:lnSpc>
              <a:buFont typeface="Wingdings" panose="05000000000000000000" pitchFamily="2" charset="2"/>
              <a:buChar char="n"/>
            </a:pPr>
            <a:r>
              <a:rPr lang="zh-CN" altLang="en-US" sz="1400">
                <a:solidFill>
                  <a:prstClr val="black"/>
                </a:solidFill>
                <a:latin typeface="微软雅黑" panose="020B0503020204020204" pitchFamily="34" charset="-122"/>
                <a:ea typeface="微软雅黑" panose="020B0503020204020204" pitchFamily="34" charset="-122"/>
              </a:rPr>
              <a:t>科技创新</a:t>
            </a:r>
            <a:r>
              <a:rPr lang="zh-CN" altLang="en-US" sz="1400" b="1">
                <a:solidFill>
                  <a:srgbClr val="0000FF"/>
                </a:solidFill>
                <a:latin typeface="微软雅黑" panose="020B0503020204020204" pitchFamily="34" charset="-122"/>
                <a:ea typeface="微软雅黑" panose="020B0503020204020204" pitchFamily="34" charset="-122"/>
              </a:rPr>
              <a:t>赋能</a:t>
            </a:r>
            <a:r>
              <a:rPr lang="zh-CN" altLang="en-US" sz="1400">
                <a:solidFill>
                  <a:prstClr val="black"/>
                </a:solidFill>
                <a:latin typeface="微软雅黑" panose="020B0503020204020204" pitchFamily="34" charset="-122"/>
                <a:ea typeface="微软雅黑" panose="020B0503020204020204" pitchFamily="34" charset="-122"/>
              </a:rPr>
              <a:t>交通运输发展，以</a:t>
            </a:r>
            <a:r>
              <a:rPr lang="zh-CN" altLang="en-US" sz="1400" b="1">
                <a:solidFill>
                  <a:srgbClr val="0000FF"/>
                </a:solidFill>
                <a:latin typeface="微软雅黑" panose="020B0503020204020204" pitchFamily="34" charset="-122"/>
                <a:ea typeface="微软雅黑" panose="020B0503020204020204" pitchFamily="34" charset="-122"/>
              </a:rPr>
              <a:t>数字化、网联化、智能化</a:t>
            </a:r>
            <a:r>
              <a:rPr lang="zh-CN" altLang="en-US" sz="1400">
                <a:solidFill>
                  <a:prstClr val="black"/>
                </a:solidFill>
                <a:latin typeface="微软雅黑" panose="020B0503020204020204" pitchFamily="34" charset="-122"/>
                <a:ea typeface="微软雅黑" panose="020B0503020204020204" pitchFamily="34" charset="-122"/>
              </a:rPr>
              <a:t>为主线，强化数据开放共享</a:t>
            </a:r>
            <a:endParaRPr lang="en-US" altLang="zh-CN" sz="1400" dirty="0">
              <a:solidFill>
                <a:prstClr val="black"/>
              </a:solidFill>
              <a:latin typeface="微软雅黑" panose="020B0503020204020204" pitchFamily="34" charset="-122"/>
              <a:ea typeface="微软雅黑" panose="020B0503020204020204" pitchFamily="34" charset="-122"/>
            </a:endParaRPr>
          </a:p>
          <a:p>
            <a:pPr marL="285750" indent="-285750" defTabSz="457200">
              <a:lnSpc>
                <a:spcPct val="150000"/>
              </a:lnSpc>
              <a:buFont typeface="Wingdings" panose="05000000000000000000" pitchFamily="2" charset="2"/>
              <a:buChar char="n"/>
            </a:pPr>
            <a:r>
              <a:rPr lang="zh-CN" altLang="en-US" sz="1400">
                <a:solidFill>
                  <a:prstClr val="black"/>
                </a:solidFill>
                <a:latin typeface="微软雅黑" panose="020B0503020204020204" pitchFamily="34" charset="-122"/>
                <a:ea typeface="微软雅黑" panose="020B0503020204020204" pitchFamily="34" charset="-122"/>
              </a:rPr>
              <a:t>提高运营管理的</a:t>
            </a:r>
            <a:r>
              <a:rPr lang="zh-CN" altLang="en-US" sz="1400" b="1">
                <a:solidFill>
                  <a:srgbClr val="0000FF"/>
                </a:solidFill>
                <a:latin typeface="微软雅黑" panose="020B0503020204020204" pitchFamily="34" charset="-122"/>
                <a:ea typeface="微软雅黑" panose="020B0503020204020204" pitchFamily="34" charset="-122"/>
              </a:rPr>
              <a:t>智慧化水平</a:t>
            </a:r>
            <a:r>
              <a:rPr lang="zh-CN" altLang="en-US" sz="1400">
                <a:solidFill>
                  <a:prstClr val="black"/>
                </a:solidFill>
                <a:latin typeface="微软雅黑" panose="020B0503020204020204" pitchFamily="34" charset="-122"/>
                <a:ea typeface="微软雅黑" panose="020B0503020204020204" pitchFamily="34" charset="-122"/>
              </a:rPr>
              <a:t>，打造</a:t>
            </a:r>
            <a:r>
              <a:rPr lang="zh-CN" altLang="en-US" sz="1400" b="1">
                <a:solidFill>
                  <a:srgbClr val="0000FF"/>
                </a:solidFill>
                <a:latin typeface="微软雅黑" panose="020B0503020204020204" pitchFamily="34" charset="-122"/>
                <a:ea typeface="微软雅黑" panose="020B0503020204020204" pitchFamily="34" charset="-122"/>
              </a:rPr>
              <a:t>综合交通运输</a:t>
            </a:r>
            <a:r>
              <a:rPr lang="zh-CN" altLang="en-US" sz="1400">
                <a:solidFill>
                  <a:prstClr val="black"/>
                </a:solidFill>
                <a:latin typeface="微软雅黑" panose="020B0503020204020204" pitchFamily="34" charset="-122"/>
                <a:ea typeface="微软雅黑" panose="020B0503020204020204" pitchFamily="34" charset="-122"/>
              </a:rPr>
              <a:t>“</a:t>
            </a:r>
            <a:r>
              <a:rPr lang="zh-CN" altLang="en-US" sz="1400" b="1">
                <a:solidFill>
                  <a:srgbClr val="0000FF"/>
                </a:solidFill>
                <a:latin typeface="微软雅黑" panose="020B0503020204020204" pitchFamily="34" charset="-122"/>
                <a:ea typeface="微软雅黑" panose="020B0503020204020204" pitchFamily="34" charset="-122"/>
              </a:rPr>
              <a:t>数字大脑</a:t>
            </a:r>
            <a:r>
              <a:rPr lang="zh-CN" altLang="en-US" sz="1400">
                <a:solidFill>
                  <a:prstClr val="black"/>
                </a:solidFill>
                <a:latin typeface="微软雅黑" panose="020B0503020204020204" pitchFamily="34" charset="-122"/>
                <a:ea typeface="微软雅黑" panose="020B0503020204020204" pitchFamily="34" charset="-122"/>
              </a:rPr>
              <a:t>”， 实现人享其行、物优其流</a:t>
            </a:r>
            <a:endParaRPr kumimoji="0" lang="zh-CN" altLang="en-US" sz="1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矩形: 圆角 70">
            <a:extLst>
              <a:ext uri="{FF2B5EF4-FFF2-40B4-BE49-F238E27FC236}">
                <a16:creationId xmlns:a16="http://schemas.microsoft.com/office/drawing/2014/main" id="{E42AB9ED-1A4E-477C-A866-A01C5E7CD015}"/>
              </a:ext>
            </a:extLst>
          </p:cNvPr>
          <p:cNvSpPr/>
          <p:nvPr/>
        </p:nvSpPr>
        <p:spPr>
          <a:xfrm>
            <a:off x="197893" y="6158707"/>
            <a:ext cx="8775510" cy="447235"/>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加快智慧</a:t>
            </a:r>
            <a:r>
              <a:rPr lang="zh-CN" altLang="en-US" sz="2000" b="1" dirty="0">
                <a:solidFill>
                  <a:srgbClr val="FFFF00"/>
                </a:solidFill>
                <a:latin typeface="微软雅黑" panose="020B0503020204020204" pitchFamily="34" charset="-122"/>
                <a:ea typeface="微软雅黑" panose="020B0503020204020204" pitchFamily="34" charset="-122"/>
              </a:rPr>
              <a:t>城市</a:t>
            </a:r>
            <a:r>
              <a:rPr kumimoji="0" lang="zh-CN" altLang="en-US" sz="20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建设已成为国家重大战略需求</a:t>
            </a: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a:t>
            </a:fld>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5" name="图片 4">
            <a:extLst>
              <a:ext uri="{FF2B5EF4-FFF2-40B4-BE49-F238E27FC236}">
                <a16:creationId xmlns:a16="http://schemas.microsoft.com/office/drawing/2014/main" id="{0B1B04B8-2C39-9947-95D9-FC4A29488ED7}"/>
              </a:ext>
            </a:extLst>
          </p:cNvPr>
          <p:cNvPicPr>
            <a:picLocks noChangeAspect="1"/>
          </p:cNvPicPr>
          <p:nvPr/>
        </p:nvPicPr>
        <p:blipFill rotWithShape="1">
          <a:blip r:embed="rId5"/>
          <a:srcRect t="1" r="85731" b="8537"/>
          <a:stretch/>
        </p:blipFill>
        <p:spPr>
          <a:xfrm>
            <a:off x="1087135" y="1249680"/>
            <a:ext cx="379504" cy="354165"/>
          </a:xfrm>
          <a:prstGeom prst="rect">
            <a:avLst/>
          </a:prstGeom>
        </p:spPr>
      </p:pic>
      <p:pic>
        <p:nvPicPr>
          <p:cNvPr id="9" name="图片 8">
            <a:extLst>
              <a:ext uri="{FF2B5EF4-FFF2-40B4-BE49-F238E27FC236}">
                <a16:creationId xmlns:a16="http://schemas.microsoft.com/office/drawing/2014/main" id="{3DDAE048-D540-D74E-84D1-2FFDF57BB1C5}"/>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Lst>
          </a:blip>
          <a:stretch>
            <a:fillRect/>
          </a:stretch>
        </p:blipFill>
        <p:spPr>
          <a:xfrm>
            <a:off x="1448436" y="1284139"/>
            <a:ext cx="2602976" cy="330537"/>
          </a:xfrm>
          <a:prstGeom prst="rect">
            <a:avLst/>
          </a:prstGeom>
        </p:spPr>
      </p:pic>
      <p:pic>
        <p:nvPicPr>
          <p:cNvPr id="53" name="图片 52">
            <a:extLst>
              <a:ext uri="{FF2B5EF4-FFF2-40B4-BE49-F238E27FC236}">
                <a16:creationId xmlns:a16="http://schemas.microsoft.com/office/drawing/2014/main" id="{D122AED4-BA83-EB4D-A123-DEB035AA3A95}"/>
              </a:ext>
            </a:extLst>
          </p:cNvPr>
          <p:cNvPicPr>
            <a:picLocks noChangeAspect="1"/>
          </p:cNvPicPr>
          <p:nvPr/>
        </p:nvPicPr>
        <p:blipFill>
          <a:blip r:embed="rId8"/>
          <a:stretch>
            <a:fillRect/>
          </a:stretch>
        </p:blipFill>
        <p:spPr>
          <a:xfrm>
            <a:off x="1092240" y="2524791"/>
            <a:ext cx="2787017" cy="398087"/>
          </a:xfrm>
          <a:prstGeom prst="rect">
            <a:avLst/>
          </a:prstGeom>
        </p:spPr>
      </p:pic>
      <p:pic>
        <p:nvPicPr>
          <p:cNvPr id="11" name="图片 10">
            <a:extLst>
              <a:ext uri="{FF2B5EF4-FFF2-40B4-BE49-F238E27FC236}">
                <a16:creationId xmlns:a16="http://schemas.microsoft.com/office/drawing/2014/main" id="{6ADC7797-1D20-084D-8A16-929F08F921E7}"/>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1401488" y="4231696"/>
            <a:ext cx="2384851" cy="512239"/>
          </a:xfrm>
          <a:prstGeom prst="rect">
            <a:avLst/>
          </a:prstGeom>
        </p:spPr>
      </p:pic>
      <p:sp>
        <p:nvSpPr>
          <p:cNvPr id="56" name="文本框 55">
            <a:extLst>
              <a:ext uri="{FF2B5EF4-FFF2-40B4-BE49-F238E27FC236}">
                <a16:creationId xmlns:a16="http://schemas.microsoft.com/office/drawing/2014/main" id="{189E12F8-CDCE-DF4B-BBE6-78EE5DD025D4}"/>
              </a:ext>
            </a:extLst>
          </p:cNvPr>
          <p:cNvSpPr txBox="1"/>
          <p:nvPr/>
        </p:nvSpPr>
        <p:spPr>
          <a:xfrm>
            <a:off x="4633972" y="1810623"/>
            <a:ext cx="4244027" cy="1762406"/>
          </a:xfrm>
          <a:prstGeom prst="rect">
            <a:avLst/>
          </a:prstGeom>
          <a:noFill/>
        </p:spPr>
        <p:txBody>
          <a:bodyPr wrap="square" rtlCol="0">
            <a:spAutoFit/>
          </a:bodyPr>
          <a:lstStyle/>
          <a:p>
            <a:pPr defTabSz="457200">
              <a:lnSpc>
                <a:spcPct val="150000"/>
              </a:lnSpc>
            </a:pPr>
            <a:r>
              <a:rPr lang="zh-CN" altLang="en-US" b="1">
                <a:solidFill>
                  <a:srgbClr val="C00000"/>
                </a:solidFill>
                <a:latin typeface="微软雅黑" panose="020B0503020204020204" pitchFamily="34" charset="-122"/>
                <a:ea typeface="微软雅黑" panose="020B0503020204020204" pitchFamily="34" charset="-122"/>
              </a:rPr>
              <a:t>各级部委联合规划</a:t>
            </a:r>
            <a:endParaRPr lang="en-US" altLang="zh-CN" b="1" dirty="0">
              <a:solidFill>
                <a:srgbClr val="C00000"/>
              </a:solidFill>
              <a:latin typeface="微软雅黑" panose="020B0503020204020204" pitchFamily="34" charset="-122"/>
              <a:ea typeface="微软雅黑" panose="020B0503020204020204" pitchFamily="34" charset="-122"/>
            </a:endParaRPr>
          </a:p>
          <a:p>
            <a:pPr marL="285750" indent="-285750" defTabSz="457200">
              <a:lnSpc>
                <a:spcPct val="150000"/>
              </a:lnSpc>
              <a:buFont typeface="Wingdings" panose="05000000000000000000" pitchFamily="2" charset="2"/>
              <a:buChar char="n"/>
            </a:pPr>
            <a:r>
              <a:rPr lang="zh-CN" altLang="en-US" sz="1400">
                <a:solidFill>
                  <a:prstClr val="black"/>
                </a:solidFill>
                <a:latin typeface="微软雅黑" panose="020B0503020204020204" pitchFamily="34" charset="-122"/>
                <a:ea typeface="微软雅黑" panose="020B0503020204020204" pitchFamily="34" charset="-122"/>
              </a:rPr>
              <a:t>加快</a:t>
            </a:r>
            <a:r>
              <a:rPr lang="zh-CN" altLang="en-US" sz="1400" b="1">
                <a:solidFill>
                  <a:srgbClr val="0000FF"/>
                </a:solidFill>
                <a:latin typeface="微软雅黑" panose="020B0503020204020204" pitchFamily="34" charset="-122"/>
                <a:ea typeface="微软雅黑" panose="020B0503020204020204" pitchFamily="34" charset="-122"/>
              </a:rPr>
              <a:t>完善现代综合交通运输体系</a:t>
            </a:r>
            <a:r>
              <a:rPr lang="zh-CN" altLang="en-US" sz="1400">
                <a:solidFill>
                  <a:prstClr val="black"/>
                </a:solidFill>
                <a:latin typeface="微软雅黑" panose="020B0503020204020204" pitchFamily="34" charset="-122"/>
                <a:ea typeface="微软雅黑" panose="020B0503020204020204" pitchFamily="34" charset="-122"/>
              </a:rPr>
              <a:t>，推进</a:t>
            </a:r>
            <a:r>
              <a:rPr lang="zh-CN" altLang="en-US" sz="1400" b="1">
                <a:solidFill>
                  <a:srgbClr val="0000FF"/>
                </a:solidFill>
                <a:latin typeface="微软雅黑" panose="020B0503020204020204" pitchFamily="34" charset="-122"/>
                <a:ea typeface="微软雅黑" panose="020B0503020204020204" pitchFamily="34" charset="-122"/>
              </a:rPr>
              <a:t>绿色出行</a:t>
            </a:r>
            <a:endParaRPr lang="en-US" altLang="zh-CN" sz="1400" dirty="0">
              <a:solidFill>
                <a:prstClr val="black"/>
              </a:solidFill>
              <a:latin typeface="微软雅黑" panose="020B0503020204020204" pitchFamily="34" charset="-122"/>
              <a:ea typeface="微软雅黑" panose="020B0503020204020204" pitchFamily="34" charset="-122"/>
            </a:endParaRPr>
          </a:p>
          <a:p>
            <a:pPr marL="285750" indent="-285750" defTabSz="457200">
              <a:lnSpc>
                <a:spcPct val="150000"/>
              </a:lnSpc>
              <a:buFont typeface="Wingdings" panose="05000000000000000000" pitchFamily="2" charset="2"/>
              <a:buChar char="n"/>
            </a:pPr>
            <a:r>
              <a:rPr lang="zh-CN" altLang="en-US" sz="1400">
                <a:solidFill>
                  <a:prstClr val="black"/>
                </a:solidFill>
                <a:latin typeface="微软雅黑" panose="020B0503020204020204" pitchFamily="34" charset="-122"/>
                <a:ea typeface="微软雅黑" panose="020B0503020204020204" pitchFamily="34" charset="-122"/>
              </a:rPr>
              <a:t>大力推进“</a:t>
            </a:r>
            <a:r>
              <a:rPr lang="zh-CN" altLang="en-US" sz="1400" b="1">
                <a:solidFill>
                  <a:srgbClr val="0000FF"/>
                </a:solidFill>
                <a:latin typeface="微软雅黑" panose="020B0503020204020204" pitchFamily="34" charset="-122"/>
                <a:ea typeface="微软雅黑" panose="020B0503020204020204" pitchFamily="34" charset="-122"/>
              </a:rPr>
              <a:t>互联网</a:t>
            </a:r>
            <a:r>
              <a:rPr lang="en-US" altLang="zh-CN" sz="1400" b="1" dirty="0">
                <a:solidFill>
                  <a:srgbClr val="0000FF"/>
                </a:solidFill>
                <a:latin typeface="微软雅黑" panose="020B0503020204020204" pitchFamily="34" charset="-122"/>
                <a:ea typeface="微软雅黑" panose="020B0503020204020204" pitchFamily="34" charset="-122"/>
              </a:rPr>
              <a:t>+</a:t>
            </a:r>
            <a:r>
              <a:rPr lang="zh-CN" altLang="en-US" sz="1400" b="1">
                <a:solidFill>
                  <a:srgbClr val="0000FF"/>
                </a:solidFill>
                <a:latin typeface="微软雅黑" panose="020B0503020204020204" pitchFamily="34" charset="-122"/>
                <a:ea typeface="微软雅黑" panose="020B0503020204020204" pitchFamily="34" charset="-122"/>
              </a:rPr>
              <a:t>交通运输</a:t>
            </a:r>
            <a:r>
              <a:rPr lang="zh-CN" altLang="en-US" sz="1400">
                <a:latin typeface="微软雅黑" panose="020B0503020204020204" pitchFamily="34" charset="-122"/>
                <a:ea typeface="微软雅黑" panose="020B0503020204020204" pitchFamily="34" charset="-122"/>
              </a:rPr>
              <a:t>”加快推进</a:t>
            </a:r>
            <a:r>
              <a:rPr lang="zh-CN" altLang="en-US" sz="1400" b="1">
                <a:solidFill>
                  <a:srgbClr val="0000FF"/>
                </a:solidFill>
                <a:latin typeface="微软雅黑" panose="020B0503020204020204" pitchFamily="34" charset="-122"/>
                <a:ea typeface="微软雅黑" panose="020B0503020204020204" pitchFamily="34" charset="-122"/>
              </a:rPr>
              <a:t>智慧交通</a:t>
            </a:r>
            <a:r>
              <a:rPr lang="zh-CN" altLang="en-US" sz="1400">
                <a:latin typeface="微软雅黑" panose="020B0503020204020204" pitchFamily="34" charset="-122"/>
                <a:ea typeface="微软雅黑" panose="020B0503020204020204" pitchFamily="34" charset="-122"/>
              </a:rPr>
              <a:t>发展，</a:t>
            </a:r>
            <a:r>
              <a:rPr lang="zh-CN" altLang="en-US" sz="1400">
                <a:solidFill>
                  <a:prstClr val="black"/>
                </a:solidFill>
                <a:latin typeface="微软雅黑" panose="020B0503020204020204" pitchFamily="34" charset="-122"/>
                <a:ea typeface="微软雅黑" panose="020B0503020204020204" pitchFamily="34" charset="-122"/>
              </a:rPr>
              <a:t>推动交通运输大数据开放共享</a:t>
            </a:r>
            <a:endParaRPr lang="en-US" altLang="zh-CN" sz="1400" dirty="0">
              <a:solidFill>
                <a:prstClr val="black"/>
              </a:solidFill>
              <a:latin typeface="微软雅黑" panose="020B0503020204020204" pitchFamily="34" charset="-122"/>
              <a:ea typeface="微软雅黑" panose="020B0503020204020204" pitchFamily="34" charset="-122"/>
            </a:endParaRPr>
          </a:p>
          <a:p>
            <a:pPr marR="0" lvl="0" algn="l" defTabSz="457200" rtl="0" eaLnBrk="1" fontAlgn="auto" latinLnBrk="0" hangingPunct="1">
              <a:lnSpc>
                <a:spcPct val="150000"/>
              </a:lnSpc>
              <a:spcBef>
                <a:spcPts val="0"/>
              </a:spcBef>
              <a:spcAft>
                <a:spcPts val="0"/>
              </a:spcAft>
              <a:buClrTx/>
              <a:buSzTx/>
              <a:tabLst/>
              <a:defRPr/>
            </a:pPr>
            <a:endParaRPr kumimoji="0" lang="zh-CN" altLang="en-US" sz="1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61" name="图片 60">
            <a:extLst>
              <a:ext uri="{FF2B5EF4-FFF2-40B4-BE49-F238E27FC236}">
                <a16:creationId xmlns:a16="http://schemas.microsoft.com/office/drawing/2014/main" id="{503419EF-4A7F-0746-87F4-CAD9C6A17D7A}"/>
              </a:ext>
            </a:extLst>
          </p:cNvPr>
          <p:cNvPicPr>
            <a:picLocks noChangeAspect="1"/>
          </p:cNvPicPr>
          <p:nvPr/>
        </p:nvPicPr>
        <p:blipFill rotWithShape="1">
          <a:blip r:embed="rId11"/>
          <a:srcRect l="5301" t="658" r="5075" b="79038"/>
          <a:stretch/>
        </p:blipFill>
        <p:spPr>
          <a:xfrm>
            <a:off x="1093487" y="4798439"/>
            <a:ext cx="2964277" cy="336649"/>
          </a:xfrm>
          <a:prstGeom prst="rect">
            <a:avLst/>
          </a:prstGeom>
        </p:spPr>
      </p:pic>
      <p:pic>
        <p:nvPicPr>
          <p:cNvPr id="17" name="图片 16">
            <a:extLst>
              <a:ext uri="{FF2B5EF4-FFF2-40B4-BE49-F238E27FC236}">
                <a16:creationId xmlns:a16="http://schemas.microsoft.com/office/drawing/2014/main" id="{ED236D4A-0192-EA46-BAFB-947BD336809D}"/>
              </a:ext>
            </a:extLst>
          </p:cNvPr>
          <p:cNvPicPr>
            <a:picLocks noChangeAspect="1"/>
          </p:cNvPicPr>
          <p:nvPr/>
        </p:nvPicPr>
        <p:blipFill>
          <a:blip r:embed="rId12"/>
          <a:stretch>
            <a:fillRect/>
          </a:stretch>
        </p:blipFill>
        <p:spPr>
          <a:xfrm>
            <a:off x="1146472" y="2897159"/>
            <a:ext cx="2964277" cy="377272"/>
          </a:xfrm>
          <a:prstGeom prst="rect">
            <a:avLst/>
          </a:prstGeom>
        </p:spPr>
      </p:pic>
      <p:pic>
        <p:nvPicPr>
          <p:cNvPr id="18" name="图片 17">
            <a:extLst>
              <a:ext uri="{FF2B5EF4-FFF2-40B4-BE49-F238E27FC236}">
                <a16:creationId xmlns:a16="http://schemas.microsoft.com/office/drawing/2014/main" id="{57889BE8-CABF-844F-A243-E3286A22834D}"/>
              </a:ext>
            </a:extLst>
          </p:cNvPr>
          <p:cNvPicPr>
            <a:picLocks noChangeAspect="1"/>
          </p:cNvPicPr>
          <p:nvPr/>
        </p:nvPicPr>
        <p:blipFill>
          <a:blip r:embed="rId13">
            <a:extLst>
              <a:ext uri="{BEBA8EAE-BF5A-486C-A8C5-ECC9F3942E4B}">
                <a14:imgProps xmlns:a14="http://schemas.microsoft.com/office/drawing/2010/main">
                  <a14:imgLayer r:embed="rId14">
                    <a14:imgEffect>
                      <a14:saturation sat="0"/>
                    </a14:imgEffect>
                    <a14:imgEffect>
                      <a14:brightnessContrast bright="20000" contrast="20000"/>
                    </a14:imgEffect>
                  </a14:imgLayer>
                </a14:imgProps>
              </a:ext>
            </a:extLst>
          </a:blip>
          <a:stretch>
            <a:fillRect/>
          </a:stretch>
        </p:blipFill>
        <p:spPr>
          <a:xfrm>
            <a:off x="1459609" y="5615966"/>
            <a:ext cx="2509165" cy="357410"/>
          </a:xfrm>
          <a:prstGeom prst="rect">
            <a:avLst/>
          </a:prstGeom>
        </p:spPr>
      </p:pic>
      <p:pic>
        <p:nvPicPr>
          <p:cNvPr id="73" name="图片 72">
            <a:extLst>
              <a:ext uri="{FF2B5EF4-FFF2-40B4-BE49-F238E27FC236}">
                <a16:creationId xmlns:a16="http://schemas.microsoft.com/office/drawing/2014/main" id="{BE67DED9-8E25-5C4E-9366-00D570B01C06}"/>
              </a:ext>
            </a:extLst>
          </p:cNvPr>
          <p:cNvPicPr>
            <a:picLocks noChangeAspect="1"/>
          </p:cNvPicPr>
          <p:nvPr/>
        </p:nvPicPr>
        <p:blipFill rotWithShape="1">
          <a:blip r:embed="rId5"/>
          <a:srcRect t="1" r="85731" b="8537"/>
          <a:stretch/>
        </p:blipFill>
        <p:spPr>
          <a:xfrm>
            <a:off x="1063281" y="5606004"/>
            <a:ext cx="379504" cy="354165"/>
          </a:xfrm>
          <a:prstGeom prst="rect">
            <a:avLst/>
          </a:prstGeom>
        </p:spPr>
      </p:pic>
    </p:spTree>
    <p:extLst>
      <p:ext uri="{BB962C8B-B14F-4D97-AF65-F5344CB8AC3E}">
        <p14:creationId xmlns:p14="http://schemas.microsoft.com/office/powerpoint/2010/main" val="3254013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TextBox 12"/>
              <p:cNvSpPr txBox="1"/>
              <p:nvPr/>
            </p:nvSpPr>
            <p:spPr>
              <a:xfrm>
                <a:off x="4203331" y="1646467"/>
                <a:ext cx="4940669" cy="2154051"/>
              </a:xfrm>
              <a:prstGeom prst="rect">
                <a:avLst/>
              </a:prstGeom>
              <a:noFill/>
            </p:spPr>
            <p:txBody>
              <a:bodyPr wrap="square" rtlCol="0">
                <a:spAutoFit/>
              </a:bodyPr>
              <a:lstStyle/>
              <a:p>
                <a:r>
                  <a:rPr lang="en-US" altLang="zh-CN" sz="1500" b="1" dirty="0">
                    <a:latin typeface="Times New Roman" panose="02020603050405020304" pitchFamily="18" charset="0"/>
                    <a:cs typeface="Times New Roman" panose="02020603050405020304" pitchFamily="18" charset="0"/>
                  </a:rPr>
                  <a:t>Calculate the advantage function:</a:t>
                </a:r>
              </a:p>
              <a:p>
                <a14:m>
                  <m:oMath xmlns:m="http://schemas.openxmlformats.org/officeDocument/2006/math">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i="1">
                            <a:latin typeface="Cambria Math"/>
                            <a:cs typeface="Times New Roman" panose="02020603050405020304" pitchFamily="18" charset="0"/>
                          </a:rPr>
                          <m:t>𝐴</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𝑖</m:t>
                        </m:r>
                      </m:sup>
                    </m:sSubSup>
                    <m:d>
                      <m:dPr>
                        <m:ctrlPr>
                          <a:rPr lang="en-US" altLang="zh-CN" sz="1500" i="1">
                            <a:latin typeface="Cambria Math" panose="02040503050406030204" pitchFamily="18" charset="0"/>
                            <a:cs typeface="Times New Roman" panose="02020603050405020304" pitchFamily="18" charset="0"/>
                          </a:rPr>
                        </m:ctrlPr>
                      </m:dPr>
                      <m:e>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𝑠</m:t>
                            </m:r>
                          </m:e>
                          <m:sub>
                            <m:r>
                              <a:rPr lang="en-US" altLang="zh-CN" sz="1500" i="1">
                                <a:latin typeface="Cambria Math"/>
                                <a:cs typeface="Times New Roman" panose="02020603050405020304" pitchFamily="18" charset="0"/>
                              </a:rPr>
                              <m:t>𝑡</m:t>
                            </m:r>
                          </m:sub>
                        </m:sSub>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b="1" i="1">
                                <a:latin typeface="Cambria Math"/>
                                <a:cs typeface="Times New Roman" panose="02020603050405020304" pitchFamily="18" charset="0"/>
                              </a:rPr>
                              <m:t>𝒂</m:t>
                            </m:r>
                          </m:e>
                          <m:sub>
                            <m:r>
                              <a:rPr lang="en-US" altLang="zh-CN" sz="1500" i="1">
                                <a:latin typeface="Cambria Math"/>
                                <a:cs typeface="Times New Roman" panose="02020603050405020304" pitchFamily="18" charset="0"/>
                              </a:rPr>
                              <m:t>𝑡</m:t>
                            </m:r>
                          </m:sub>
                        </m:sSub>
                      </m:e>
                    </m:d>
                    <m:r>
                      <a:rPr lang="en-US" altLang="zh-CN" sz="1500" i="1">
                        <a:latin typeface="Cambria Math"/>
                        <a:cs typeface="Times New Roman" panose="02020603050405020304" pitchFamily="18" charset="0"/>
                      </a:rPr>
                      <m:t>=</m:t>
                    </m:r>
                    <m:r>
                      <a:rPr lang="en-US" altLang="zh-CN" sz="1500" i="1">
                        <a:latin typeface="Cambria Math"/>
                        <a:cs typeface="Times New Roman" panose="02020603050405020304" pitchFamily="18" charset="0"/>
                      </a:rPr>
                      <m:t>𝑄</m:t>
                    </m:r>
                    <m:d>
                      <m:dPr>
                        <m:ctrlPr>
                          <a:rPr lang="en-US" altLang="zh-CN" sz="1500" i="1">
                            <a:latin typeface="Cambria Math" panose="02040503050406030204" pitchFamily="18" charset="0"/>
                            <a:cs typeface="Times New Roman" panose="02020603050405020304" pitchFamily="18" charset="0"/>
                          </a:rPr>
                        </m:ctrlPr>
                      </m:dPr>
                      <m:e>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𝑠</m:t>
                            </m:r>
                          </m:e>
                          <m:sub>
                            <m:r>
                              <a:rPr lang="en-US" altLang="zh-CN" sz="1500" i="1">
                                <a:latin typeface="Cambria Math"/>
                                <a:cs typeface="Times New Roman" panose="02020603050405020304" pitchFamily="18" charset="0"/>
                              </a:rPr>
                              <m:t>𝑡</m:t>
                            </m:r>
                          </m:sub>
                        </m:sSub>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b="1" i="1">
                                <a:latin typeface="Cambria Math"/>
                                <a:cs typeface="Times New Roman" panose="02020603050405020304" pitchFamily="18" charset="0"/>
                              </a:rPr>
                              <m:t>𝒂</m:t>
                            </m:r>
                          </m:e>
                          <m:sub>
                            <m:r>
                              <a:rPr lang="en-US" altLang="zh-CN" sz="1500" i="1">
                                <a:latin typeface="Cambria Math"/>
                                <a:cs typeface="Times New Roman" panose="02020603050405020304" pitchFamily="18" charset="0"/>
                              </a:rPr>
                              <m:t>𝑡</m:t>
                            </m:r>
                          </m:sub>
                        </m:sSub>
                      </m:e>
                    </m:d>
                    <m:r>
                      <a:rPr lang="en-US" altLang="zh-CN" sz="1500" i="1">
                        <a:latin typeface="Cambria Math"/>
                        <a:cs typeface="Times New Roman" panose="02020603050405020304" pitchFamily="18" charset="0"/>
                      </a:rPr>
                      <m:t>−</m:t>
                    </m:r>
                    <m:r>
                      <a:rPr lang="en-US" altLang="zh-CN" sz="1500" i="1">
                        <a:latin typeface="Cambria Math"/>
                        <a:cs typeface="Times New Roman" panose="02020603050405020304" pitchFamily="18" charset="0"/>
                      </a:rPr>
                      <m:t>𝑄</m:t>
                    </m:r>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𝑠</m:t>
                        </m:r>
                      </m:e>
                      <m:sub>
                        <m:r>
                          <a:rPr lang="en-US" altLang="zh-CN" sz="1500" i="1">
                            <a:latin typeface="Cambria Math"/>
                            <a:cs typeface="Times New Roman" panose="02020603050405020304" pitchFamily="18" charset="0"/>
                          </a:rPr>
                          <m:t>𝑡</m:t>
                        </m:r>
                      </m:sub>
                    </m:sSub>
                    <m:r>
                      <a:rPr lang="en-US" altLang="zh-CN" sz="1500" i="1">
                        <a:latin typeface="Cambria Math"/>
                        <a:cs typeface="Times New Roman" panose="02020603050405020304" pitchFamily="18" charset="0"/>
                      </a:rPr>
                      <m:t>,</m:t>
                    </m:r>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b="1" i="1">
                            <a:latin typeface="Cambria Math"/>
                            <a:cs typeface="Times New Roman" panose="02020603050405020304" pitchFamily="18" charset="0"/>
                          </a:rPr>
                          <m:t>𝒂</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m:t>
                        </m:r>
                        <m:r>
                          <a:rPr lang="en-US" altLang="zh-CN" sz="1500" i="1">
                            <a:latin typeface="Cambria Math"/>
                            <a:cs typeface="Times New Roman" panose="02020603050405020304" pitchFamily="18" charset="0"/>
                          </a:rPr>
                          <m:t>𝑖</m:t>
                        </m:r>
                      </m:sup>
                    </m:sSubSup>
                    <m:r>
                      <a:rPr lang="en-US" altLang="zh-CN" sz="1500" i="1">
                        <a:latin typeface="Cambria Math"/>
                        <a:cs typeface="Times New Roman" panose="02020603050405020304" pitchFamily="18" charset="0"/>
                      </a:rPr>
                      <m:t>)</m:t>
                    </m:r>
                  </m:oMath>
                </a14:m>
                <a:r>
                  <a:rPr lang="en-US" altLang="zh-CN" sz="1500" dirty="0">
                    <a:latin typeface="Times New Roman" panose="02020603050405020304" pitchFamily="18" charset="0"/>
                    <a:cs typeface="Times New Roman" panose="02020603050405020304" pitchFamily="18" charset="0"/>
                  </a:rPr>
                  <a:t>		           (1)</a:t>
                </a:r>
              </a:p>
              <a:p>
                <a:endParaRPr lang="en-US" altLang="zh-CN" sz="1500" dirty="0">
                  <a:latin typeface="Times New Roman" panose="02020603050405020304" pitchFamily="18" charset="0"/>
                  <a:cs typeface="Times New Roman" panose="02020603050405020304" pitchFamily="18" charset="0"/>
                </a:endParaRPr>
              </a:p>
              <a:p>
                <a:r>
                  <a:rPr lang="en-US" altLang="zh-CN" sz="1500" b="1" dirty="0">
                    <a:latin typeface="Times New Roman" panose="02020603050405020304" pitchFamily="18" charset="0"/>
                    <a:cs typeface="Times New Roman" panose="02020603050405020304" pitchFamily="18" charset="0"/>
                  </a:rPr>
                  <a:t>Update actor modules using policy gradient:</a:t>
                </a:r>
              </a:p>
              <a:p>
                <a14:m>
                  <m:oMath xmlns:m="http://schemas.openxmlformats.org/officeDocument/2006/math">
                    <m:sSub>
                      <m:sSubPr>
                        <m:ctrlPr>
                          <a:rPr lang="en-US" altLang="zh-CN" sz="1500" i="1">
                            <a:latin typeface="Cambria Math" panose="02040503050406030204" pitchFamily="18" charset="0"/>
                            <a:cs typeface="Times New Roman" panose="02020603050405020304" pitchFamily="18" charset="0"/>
                          </a:rPr>
                        </m:ctrlPr>
                      </m:sSubPr>
                      <m:e>
                        <m:r>
                          <a:rPr lang="en-US" altLang="zh-CN" sz="1500">
                            <a:latin typeface="Cambria Math"/>
                            <a:cs typeface="Times New Roman" panose="02020603050405020304" pitchFamily="18" charset="0"/>
                          </a:rPr>
                          <m:t>𝛻</m:t>
                        </m:r>
                      </m:e>
                      <m:sub>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𝜃</m:t>
                            </m:r>
                          </m:e>
                          <m:sub>
                            <m:r>
                              <a:rPr lang="en-US" altLang="zh-CN" sz="1500" i="1">
                                <a:latin typeface="Cambria Math"/>
                                <a:cs typeface="Times New Roman" panose="02020603050405020304" pitchFamily="18" charset="0"/>
                              </a:rPr>
                              <m:t>𝑖</m:t>
                            </m:r>
                          </m:sub>
                        </m:sSub>
                      </m:sub>
                    </m:sSub>
                    <m:r>
                      <a:rPr lang="en-US" altLang="zh-CN" sz="1500" i="1">
                        <a:latin typeface="Cambria Math"/>
                        <a:cs typeface="Times New Roman" panose="02020603050405020304" pitchFamily="18" charset="0"/>
                      </a:rPr>
                      <m:t>𝐽</m:t>
                    </m:r>
                    <m:d>
                      <m:dPr>
                        <m:ctrlPr>
                          <a:rPr lang="en-US" altLang="zh-CN" sz="1500" i="1">
                            <a:latin typeface="Cambria Math" panose="02040503050406030204" pitchFamily="18" charset="0"/>
                            <a:cs typeface="Times New Roman" panose="02020603050405020304" pitchFamily="18" charset="0"/>
                          </a:rPr>
                        </m:ctrlPr>
                      </m:dPr>
                      <m:e>
                        <m:r>
                          <a:rPr lang="en-US" altLang="zh-CN" sz="1500" i="1">
                            <a:latin typeface="Cambria Math"/>
                            <a:cs typeface="Times New Roman" panose="02020603050405020304" pitchFamily="18" charset="0"/>
                          </a:rPr>
                          <m:t>𝜋</m:t>
                        </m:r>
                      </m:e>
                    </m:d>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zh-CN" altLang="en-US" sz="1500" i="1">
                            <a:latin typeface="Cambria Math"/>
                            <a:cs typeface="Times New Roman" panose="02020603050405020304" pitchFamily="18" charset="0"/>
                          </a:rPr>
                          <m:t>𝔼</m:t>
                        </m:r>
                      </m:e>
                      <m:sub>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i="1">
                                <a:latin typeface="Cambria Math"/>
                                <a:cs typeface="Times New Roman" panose="02020603050405020304" pitchFamily="18" charset="0"/>
                              </a:rPr>
                              <m:t>𝑏</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𝑖</m:t>
                            </m:r>
                          </m:sup>
                        </m:sSubSup>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ℬ</m:t>
                            </m:r>
                          </m:e>
                          <m:sub>
                            <m:r>
                              <a:rPr lang="en-US" altLang="zh-CN" sz="1500" i="1">
                                <a:latin typeface="Cambria Math"/>
                                <a:ea typeface="Cambria Math"/>
                                <a:cs typeface="Times New Roman" panose="02020603050405020304" pitchFamily="18" charset="0"/>
                              </a:rPr>
                              <m:t>𝑖</m:t>
                            </m:r>
                          </m:sub>
                        </m:sSub>
                      </m:sub>
                    </m:sSub>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a:latin typeface="Cambria Math"/>
                            <a:cs typeface="Times New Roman" panose="02020603050405020304" pitchFamily="18" charset="0"/>
                          </a:rPr>
                          <m:t>𝛻</m:t>
                        </m:r>
                      </m:e>
                      <m:sub>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𝜃</m:t>
                            </m:r>
                          </m:e>
                          <m:sub>
                            <m:r>
                              <a:rPr lang="en-US" altLang="zh-CN" sz="1500" i="1">
                                <a:latin typeface="Cambria Math"/>
                                <a:cs typeface="Times New Roman" panose="02020603050405020304" pitchFamily="18" charset="0"/>
                              </a:rPr>
                              <m:t>𝑖</m:t>
                            </m:r>
                          </m:sub>
                        </m:sSub>
                      </m:sub>
                    </m:sSub>
                    <m:func>
                      <m:funcPr>
                        <m:ctrlPr>
                          <a:rPr lang="en-US" altLang="zh-CN" sz="1500" i="1">
                            <a:latin typeface="Cambria Math" panose="02040503050406030204" pitchFamily="18" charset="0"/>
                            <a:cs typeface="Times New Roman" panose="02020603050405020304" pitchFamily="18" charset="0"/>
                          </a:rPr>
                        </m:ctrlPr>
                      </m:funcPr>
                      <m:fName>
                        <m:r>
                          <m:rPr>
                            <m:sty m:val="p"/>
                          </m:rPr>
                          <a:rPr lang="en-US" altLang="zh-CN" sz="1500">
                            <a:latin typeface="Cambria Math"/>
                            <a:cs typeface="Times New Roman" panose="02020603050405020304" pitchFamily="18" charset="0"/>
                          </a:rPr>
                          <m:t>log</m:t>
                        </m:r>
                      </m:fName>
                      <m:e>
                        <m:sSup>
                          <m:sSupPr>
                            <m:ctrlPr>
                              <a:rPr lang="en-US" altLang="zh-CN" sz="1500" i="1">
                                <a:latin typeface="Cambria Math" panose="02040503050406030204" pitchFamily="18" charset="0"/>
                                <a:cs typeface="Times New Roman" panose="02020603050405020304" pitchFamily="18" charset="0"/>
                              </a:rPr>
                            </m:ctrlPr>
                          </m:sSupPr>
                          <m:e>
                            <m:r>
                              <a:rPr lang="en-US" altLang="zh-CN" sz="1500" i="1">
                                <a:latin typeface="Cambria Math"/>
                                <a:cs typeface="Times New Roman" panose="02020603050405020304" pitchFamily="18" charset="0"/>
                              </a:rPr>
                              <m:t>𝜋</m:t>
                            </m:r>
                          </m:e>
                          <m:sup>
                            <m:r>
                              <a:rPr lang="en-US" altLang="zh-CN" sz="1500" i="1">
                                <a:latin typeface="Cambria Math"/>
                                <a:cs typeface="Times New Roman" panose="02020603050405020304" pitchFamily="18" charset="0"/>
                              </a:rPr>
                              <m:t>𝑖</m:t>
                            </m:r>
                          </m:sup>
                        </m:sSup>
                        <m:d>
                          <m:dPr>
                            <m:ctrlPr>
                              <a:rPr lang="en-US" altLang="zh-CN" sz="1500" i="1">
                                <a:latin typeface="Cambria Math" panose="02040503050406030204" pitchFamily="18" charset="0"/>
                                <a:cs typeface="Times New Roman" panose="02020603050405020304" pitchFamily="18" charset="0"/>
                              </a:rPr>
                            </m:ctrlPr>
                          </m:dPr>
                          <m:e>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i="1">
                                    <a:latin typeface="Cambria Math"/>
                                    <a:cs typeface="Times New Roman" panose="02020603050405020304" pitchFamily="18" charset="0"/>
                                  </a:rPr>
                                  <m:t>𝑎</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𝑖</m:t>
                                </m:r>
                              </m:sup>
                            </m:sSubSup>
                          </m:e>
                          <m:e>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i="1">
                                    <a:latin typeface="Cambria Math"/>
                                    <a:cs typeface="Times New Roman" panose="02020603050405020304" pitchFamily="18" charset="0"/>
                                  </a:rPr>
                                  <m:t>𝑜</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𝑖</m:t>
                                </m:r>
                              </m:sup>
                            </m:sSubSup>
                          </m:e>
                        </m:d>
                        <m:sSubSup>
                          <m:sSubSupPr>
                            <m:ctrlPr>
                              <a:rPr lang="en-US" altLang="zh-CN" sz="1500" i="1">
                                <a:latin typeface="Cambria Math" panose="02040503050406030204" pitchFamily="18" charset="0"/>
                                <a:cs typeface="Times New Roman" panose="02020603050405020304" pitchFamily="18" charset="0"/>
                              </a:rPr>
                            </m:ctrlPr>
                          </m:sSubSupPr>
                          <m:e>
                            <m:r>
                              <a:rPr lang="en-US" altLang="zh-CN" sz="1500" i="1">
                                <a:latin typeface="Cambria Math"/>
                                <a:cs typeface="Times New Roman" panose="02020603050405020304" pitchFamily="18" charset="0"/>
                              </a:rPr>
                              <m:t>𝐴</m:t>
                            </m:r>
                          </m:e>
                          <m:sub>
                            <m:r>
                              <a:rPr lang="en-US" altLang="zh-CN" sz="1500" i="1">
                                <a:latin typeface="Cambria Math"/>
                                <a:cs typeface="Times New Roman" panose="02020603050405020304" pitchFamily="18" charset="0"/>
                              </a:rPr>
                              <m:t>𝑡</m:t>
                            </m:r>
                          </m:sub>
                          <m:sup>
                            <m:r>
                              <a:rPr lang="en-US" altLang="zh-CN" sz="1500" i="1">
                                <a:latin typeface="Cambria Math"/>
                                <a:cs typeface="Times New Roman" panose="02020603050405020304" pitchFamily="18" charset="0"/>
                              </a:rPr>
                              <m:t>𝑖</m:t>
                            </m:r>
                          </m:sup>
                        </m:sSubSup>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𝑠</m:t>
                            </m:r>
                          </m:e>
                          <m:sub>
                            <m:r>
                              <a:rPr lang="en-US" altLang="zh-CN" sz="1500" i="1">
                                <a:latin typeface="Cambria Math"/>
                                <a:cs typeface="Times New Roman" panose="02020603050405020304" pitchFamily="18" charset="0"/>
                              </a:rPr>
                              <m:t>𝑡</m:t>
                            </m:r>
                          </m:sub>
                        </m:sSub>
                        <m:r>
                          <a:rPr lang="en-US" altLang="zh-CN" sz="1500" i="1">
                            <a:latin typeface="Cambria Math"/>
                            <a:cs typeface="Times New Roman" panose="02020603050405020304" pitchFamily="18" charset="0"/>
                          </a:rPr>
                          <m:t>,</m:t>
                        </m:r>
                        <m:sSub>
                          <m:sSubPr>
                            <m:ctrlPr>
                              <a:rPr lang="en-US" altLang="zh-CN" sz="1500" i="1">
                                <a:latin typeface="Cambria Math" panose="02040503050406030204" pitchFamily="18" charset="0"/>
                                <a:cs typeface="Times New Roman" panose="02020603050405020304" pitchFamily="18" charset="0"/>
                              </a:rPr>
                            </m:ctrlPr>
                          </m:sSubPr>
                          <m:e>
                            <m:r>
                              <a:rPr lang="en-US" altLang="zh-CN" sz="1500" i="1">
                                <a:latin typeface="Cambria Math"/>
                                <a:cs typeface="Times New Roman" panose="02020603050405020304" pitchFamily="18" charset="0"/>
                              </a:rPr>
                              <m:t>𝑎</m:t>
                            </m:r>
                          </m:e>
                          <m:sub>
                            <m:r>
                              <a:rPr lang="en-US" altLang="zh-CN" sz="1500" i="1">
                                <a:latin typeface="Cambria Math"/>
                                <a:cs typeface="Times New Roman" panose="02020603050405020304" pitchFamily="18" charset="0"/>
                              </a:rPr>
                              <m:t>𝑡</m:t>
                            </m:r>
                          </m:sub>
                        </m:sSub>
                        <m:r>
                          <a:rPr lang="en-US" altLang="zh-CN" sz="1500" i="1">
                            <a:latin typeface="Cambria Math"/>
                            <a:cs typeface="Times New Roman" panose="02020603050405020304" pitchFamily="18" charset="0"/>
                          </a:rPr>
                          <m:t>) </m:t>
                        </m:r>
                      </m:e>
                    </m:func>
                    <m:r>
                      <a:rPr lang="en-US" altLang="zh-CN" sz="1500" i="1">
                        <a:latin typeface="Cambria Math"/>
                        <a:cs typeface="Times New Roman" panose="02020603050405020304" pitchFamily="18" charset="0"/>
                      </a:rPr>
                      <m:t>]</m:t>
                    </m:r>
                  </m:oMath>
                </a14:m>
                <a:r>
                  <a:rPr lang="en-US" altLang="zh-CN" sz="1500" dirty="0">
                    <a:latin typeface="Times New Roman" panose="02020603050405020304" pitchFamily="18" charset="0"/>
                    <a:cs typeface="Times New Roman" panose="02020603050405020304" pitchFamily="18" charset="0"/>
                  </a:rPr>
                  <a:t>	          (2)</a:t>
                </a:r>
              </a:p>
              <a:p>
                <a:endParaRPr lang="en-US" altLang="zh-CN" dirty="0">
                  <a:latin typeface="Times New Roman" panose="02020603050405020304" pitchFamily="18" charset="0"/>
                  <a:cs typeface="Times New Roman" panose="02020603050405020304" pitchFamily="18" charset="0"/>
                </a:endParaRPr>
              </a:p>
              <a:p>
                <a:r>
                  <a:rPr lang="en-US" altLang="zh-CN" sz="1500" b="1" dirty="0">
                    <a:latin typeface="Times New Roman" panose="02020603050405020304" pitchFamily="18" charset="0"/>
                    <a:cs typeface="Times New Roman" panose="02020603050405020304" pitchFamily="18" charset="0"/>
                  </a:rPr>
                  <a:t>Update critic module by minimizing TD-error:</a:t>
                </a:r>
              </a:p>
              <a:p>
                <a14:m>
                  <m:oMath xmlns:m="http://schemas.openxmlformats.org/officeDocument/2006/math">
                    <m:r>
                      <a:rPr lang="en-US" altLang="zh-CN" sz="1500" i="1">
                        <a:latin typeface="Cambria Math"/>
                        <a:ea typeface="Cambria Math"/>
                        <a:cs typeface="Times New Roman" panose="02020603050405020304" pitchFamily="18" charset="0"/>
                      </a:rPr>
                      <m:t>ℒ</m:t>
                    </m:r>
                    <m:d>
                      <m:dPr>
                        <m:ctrlPr>
                          <a:rPr lang="en-US" altLang="zh-CN" sz="1500" i="1">
                            <a:latin typeface="Cambria Math" panose="02040503050406030204" pitchFamily="18" charset="0"/>
                            <a:ea typeface="Cambria Math"/>
                            <a:cs typeface="Times New Roman" panose="02020603050405020304" pitchFamily="18" charset="0"/>
                          </a:rPr>
                        </m:ctrlPr>
                      </m:dPr>
                      <m:e>
                        <m:r>
                          <a:rPr lang="en-US" altLang="zh-CN" sz="1500" i="1">
                            <a:latin typeface="Cambria Math"/>
                            <a:ea typeface="Cambria Math"/>
                            <a:cs typeface="Times New Roman" panose="02020603050405020304" pitchFamily="18" charset="0"/>
                          </a:rPr>
                          <m:t>𝜙</m:t>
                        </m:r>
                      </m:e>
                    </m:d>
                    <m:r>
                      <a:rPr lang="en-US" altLang="zh-CN" sz="1500" i="1">
                        <a:latin typeface="Cambria Math"/>
                        <a:ea typeface="Cambria Math"/>
                        <a:cs typeface="Times New Roman" panose="02020603050405020304" pitchFamily="18" charset="0"/>
                      </a:rPr>
                      <m:t>=</m:t>
                    </m:r>
                    <m:sSub>
                      <m:sSubPr>
                        <m:ctrlPr>
                          <a:rPr lang="en-US" altLang="zh-CN" sz="1500" i="1">
                            <a:latin typeface="Cambria Math" panose="02040503050406030204" pitchFamily="18" charset="0"/>
                            <a:ea typeface="Cambria Math"/>
                            <a:cs typeface="Times New Roman" panose="02020603050405020304" pitchFamily="18" charset="0"/>
                          </a:rPr>
                        </m:ctrlPr>
                      </m:sSubPr>
                      <m:e>
                        <m:r>
                          <a:rPr lang="zh-CN" altLang="en-US" sz="1500" i="1">
                            <a:latin typeface="Cambria Math"/>
                            <a:ea typeface="Cambria Math"/>
                            <a:cs typeface="Times New Roman" panose="02020603050405020304" pitchFamily="18" charset="0"/>
                          </a:rPr>
                          <m:t>𝔼</m:t>
                        </m:r>
                      </m:e>
                      <m:sub>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𝑒</m:t>
                            </m:r>
                          </m:e>
                          <m:sub>
                            <m:r>
                              <a:rPr lang="en-US" altLang="zh-CN" sz="1500" i="1">
                                <a:latin typeface="Cambria Math"/>
                                <a:ea typeface="Cambria Math"/>
                                <a:cs typeface="Times New Roman" panose="02020603050405020304" pitchFamily="18" charset="0"/>
                              </a:rPr>
                              <m:t>𝑡</m:t>
                            </m:r>
                          </m:sub>
                        </m:sSub>
                        <m:r>
                          <a:rPr lang="en-US" altLang="zh-CN" sz="1500" i="1">
                            <a:latin typeface="Cambria Math"/>
                            <a:ea typeface="Cambria Math"/>
                            <a:cs typeface="Times New Roman" panose="02020603050405020304" pitchFamily="18" charset="0"/>
                          </a:rPr>
                          <m:t>~</m:t>
                        </m:r>
                        <m:r>
                          <a:rPr lang="zh-CN" altLang="en-US" sz="1500" i="1">
                            <a:latin typeface="Cambria Math"/>
                            <a:ea typeface="Cambria Math"/>
                            <a:cs typeface="Times New Roman" panose="02020603050405020304" pitchFamily="18" charset="0"/>
                          </a:rPr>
                          <m:t>𝒰</m:t>
                        </m:r>
                      </m:sub>
                    </m:sSub>
                    <m:r>
                      <a:rPr lang="en-US" altLang="zh-CN" sz="1500" i="1">
                        <a:latin typeface="Cambria Math"/>
                        <a:ea typeface="Cambria Math"/>
                        <a:cs typeface="Times New Roman" panose="02020603050405020304" pitchFamily="18" charset="0"/>
                      </a:rPr>
                      <m:t>[</m:t>
                    </m:r>
                    <m:sSup>
                      <m:sSupPr>
                        <m:ctrlPr>
                          <a:rPr lang="en-US" altLang="zh-CN" sz="1500" i="1">
                            <a:latin typeface="Cambria Math" panose="02040503050406030204" pitchFamily="18" charset="0"/>
                            <a:ea typeface="Cambria Math"/>
                            <a:cs typeface="Times New Roman" panose="02020603050405020304" pitchFamily="18" charset="0"/>
                          </a:rPr>
                        </m:ctrlPr>
                      </m:sSupPr>
                      <m:e>
                        <m:d>
                          <m:dPr>
                            <m:ctrlPr>
                              <a:rPr lang="en-US" altLang="zh-CN" sz="1500" i="1">
                                <a:latin typeface="Cambria Math" panose="02040503050406030204" pitchFamily="18" charset="0"/>
                                <a:ea typeface="Cambria Math"/>
                                <a:cs typeface="Times New Roman" panose="02020603050405020304" pitchFamily="18" charset="0"/>
                              </a:rPr>
                            </m:ctrlPr>
                          </m:dPr>
                          <m:e>
                            <m:r>
                              <a:rPr lang="en-US" altLang="zh-CN" sz="1500" i="1">
                                <a:latin typeface="Cambria Math"/>
                                <a:ea typeface="Cambria Math"/>
                                <a:cs typeface="Times New Roman" panose="02020603050405020304" pitchFamily="18" charset="0"/>
                              </a:rPr>
                              <m:t>𝑄</m:t>
                            </m:r>
                            <m:d>
                              <m:dPr>
                                <m:ctrlPr>
                                  <a:rPr lang="en-US" altLang="zh-CN" sz="1500" i="1">
                                    <a:latin typeface="Cambria Math" panose="02040503050406030204" pitchFamily="18" charset="0"/>
                                    <a:ea typeface="Cambria Math"/>
                                    <a:cs typeface="Times New Roman" panose="02020603050405020304" pitchFamily="18" charset="0"/>
                                  </a:rPr>
                                </m:ctrlPr>
                              </m:dPr>
                              <m:e>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𝑠</m:t>
                                    </m:r>
                                  </m:e>
                                  <m:sub>
                                    <m:r>
                                      <a:rPr lang="en-US" altLang="zh-CN" sz="1500" i="1">
                                        <a:latin typeface="Cambria Math"/>
                                        <a:ea typeface="Cambria Math"/>
                                        <a:cs typeface="Times New Roman" panose="02020603050405020304" pitchFamily="18" charset="0"/>
                                      </a:rPr>
                                      <m:t>𝑡</m:t>
                                    </m:r>
                                    <m:r>
                                      <a:rPr lang="en-US" altLang="zh-CN" sz="1500" i="1">
                                        <a:latin typeface="Cambria Math"/>
                                        <a:ea typeface="Cambria Math"/>
                                        <a:cs typeface="Times New Roman" panose="02020603050405020304" pitchFamily="18" charset="0"/>
                                      </a:rPr>
                                      <m:t>+1</m:t>
                                    </m:r>
                                  </m:sub>
                                </m:sSub>
                                <m:r>
                                  <a:rPr lang="en-US" altLang="zh-CN" sz="1500" i="1">
                                    <a:latin typeface="Cambria Math"/>
                                    <a:ea typeface="Cambria Math"/>
                                    <a:cs typeface="Times New Roman" panose="02020603050405020304" pitchFamily="18" charset="0"/>
                                  </a:rPr>
                                  <m:t>,</m:t>
                                </m:r>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𝑎</m:t>
                                    </m:r>
                                  </m:e>
                                  <m:sub>
                                    <m:r>
                                      <a:rPr lang="en-US" altLang="zh-CN" sz="1500" i="1">
                                        <a:latin typeface="Cambria Math"/>
                                        <a:ea typeface="Cambria Math"/>
                                        <a:cs typeface="Times New Roman" panose="02020603050405020304" pitchFamily="18" charset="0"/>
                                      </a:rPr>
                                      <m:t>𝑡</m:t>
                                    </m:r>
                                    <m:r>
                                      <a:rPr lang="en-US" altLang="zh-CN" sz="1500" i="1">
                                        <a:latin typeface="Cambria Math"/>
                                        <a:ea typeface="Cambria Math"/>
                                        <a:cs typeface="Times New Roman" panose="02020603050405020304" pitchFamily="18" charset="0"/>
                                      </a:rPr>
                                      <m:t>+1</m:t>
                                    </m:r>
                                  </m:sub>
                                </m:sSub>
                              </m:e>
                            </m:d>
                            <m:r>
                              <a:rPr lang="en-US" altLang="zh-CN" sz="1500" i="1">
                                <a:latin typeface="Cambria Math"/>
                                <a:ea typeface="Cambria Math"/>
                                <a:cs typeface="Times New Roman" panose="02020603050405020304" pitchFamily="18" charset="0"/>
                              </a:rPr>
                              <m:t>+</m:t>
                            </m:r>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𝑅</m:t>
                                </m:r>
                              </m:e>
                              <m:sub>
                                <m:r>
                                  <a:rPr lang="en-US" altLang="zh-CN" sz="1500" i="1">
                                    <a:latin typeface="Cambria Math"/>
                                    <a:ea typeface="Cambria Math"/>
                                    <a:cs typeface="Times New Roman" panose="02020603050405020304" pitchFamily="18" charset="0"/>
                                  </a:rPr>
                                  <m:t>𝑡</m:t>
                                </m:r>
                              </m:sub>
                            </m:sSub>
                            <m:r>
                              <a:rPr lang="en-US" altLang="zh-CN" sz="1500" i="1">
                                <a:latin typeface="Cambria Math"/>
                                <a:ea typeface="Cambria Math"/>
                                <a:cs typeface="Times New Roman" panose="02020603050405020304" pitchFamily="18" charset="0"/>
                              </a:rPr>
                              <m:t>−</m:t>
                            </m:r>
                            <m:r>
                              <a:rPr lang="en-US" altLang="zh-CN" sz="1500" i="1">
                                <a:latin typeface="Cambria Math"/>
                                <a:ea typeface="Cambria Math"/>
                                <a:cs typeface="Times New Roman" panose="02020603050405020304" pitchFamily="18" charset="0"/>
                              </a:rPr>
                              <m:t>𝑄</m:t>
                            </m:r>
                            <m:d>
                              <m:dPr>
                                <m:ctrlPr>
                                  <a:rPr lang="en-US" altLang="zh-CN" sz="1500" i="1">
                                    <a:latin typeface="Cambria Math" panose="02040503050406030204" pitchFamily="18" charset="0"/>
                                    <a:ea typeface="Cambria Math"/>
                                    <a:cs typeface="Times New Roman" panose="02020603050405020304" pitchFamily="18" charset="0"/>
                                  </a:rPr>
                                </m:ctrlPr>
                              </m:dPr>
                              <m:e>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𝑠</m:t>
                                    </m:r>
                                  </m:e>
                                  <m:sub>
                                    <m:r>
                                      <a:rPr lang="en-US" altLang="zh-CN" sz="1500" i="1">
                                        <a:latin typeface="Cambria Math"/>
                                        <a:ea typeface="Cambria Math"/>
                                        <a:cs typeface="Times New Roman" panose="02020603050405020304" pitchFamily="18" charset="0"/>
                                      </a:rPr>
                                      <m:t>𝑡</m:t>
                                    </m:r>
                                    <m:r>
                                      <a:rPr lang="en-US" altLang="zh-CN" sz="1500" i="1">
                                        <a:latin typeface="Cambria Math"/>
                                        <a:ea typeface="Cambria Math"/>
                                        <a:cs typeface="Times New Roman" panose="02020603050405020304" pitchFamily="18" charset="0"/>
                                      </a:rPr>
                                      <m:t>+1</m:t>
                                    </m:r>
                                  </m:sub>
                                </m:sSub>
                                <m:r>
                                  <a:rPr lang="en-US" altLang="zh-CN" sz="1500" i="1">
                                    <a:latin typeface="Cambria Math"/>
                                    <a:ea typeface="Cambria Math"/>
                                    <a:cs typeface="Times New Roman" panose="02020603050405020304" pitchFamily="18" charset="0"/>
                                  </a:rPr>
                                  <m:t>,</m:t>
                                </m:r>
                                <m:sSub>
                                  <m:sSubPr>
                                    <m:ctrlPr>
                                      <a:rPr lang="en-US" altLang="zh-CN" sz="1500" i="1">
                                        <a:latin typeface="Cambria Math" panose="02040503050406030204" pitchFamily="18" charset="0"/>
                                        <a:ea typeface="Cambria Math"/>
                                        <a:cs typeface="Times New Roman" panose="02020603050405020304" pitchFamily="18" charset="0"/>
                                      </a:rPr>
                                    </m:ctrlPr>
                                  </m:sSubPr>
                                  <m:e>
                                    <m:r>
                                      <a:rPr lang="en-US" altLang="zh-CN" sz="1500" i="1">
                                        <a:latin typeface="Cambria Math"/>
                                        <a:ea typeface="Cambria Math"/>
                                        <a:cs typeface="Times New Roman" panose="02020603050405020304" pitchFamily="18" charset="0"/>
                                      </a:rPr>
                                      <m:t>𝑎</m:t>
                                    </m:r>
                                  </m:e>
                                  <m:sub>
                                    <m:r>
                                      <a:rPr lang="en-US" altLang="zh-CN" sz="1500" i="1">
                                        <a:latin typeface="Cambria Math"/>
                                        <a:ea typeface="Cambria Math"/>
                                        <a:cs typeface="Times New Roman" panose="02020603050405020304" pitchFamily="18" charset="0"/>
                                      </a:rPr>
                                      <m:t>𝑡</m:t>
                                    </m:r>
                                    <m:r>
                                      <a:rPr lang="en-US" altLang="zh-CN" sz="1500" i="1">
                                        <a:latin typeface="Cambria Math"/>
                                        <a:ea typeface="Cambria Math"/>
                                        <a:cs typeface="Times New Roman" panose="02020603050405020304" pitchFamily="18" charset="0"/>
                                      </a:rPr>
                                      <m:t>+1</m:t>
                                    </m:r>
                                  </m:sub>
                                </m:sSub>
                              </m:e>
                            </m:d>
                          </m:e>
                        </m:d>
                      </m:e>
                      <m:sup>
                        <m:r>
                          <a:rPr lang="en-US" altLang="zh-CN" sz="1500" i="1">
                            <a:latin typeface="Cambria Math"/>
                            <a:ea typeface="Cambria Math"/>
                            <a:cs typeface="Times New Roman" panose="02020603050405020304" pitchFamily="18" charset="0"/>
                          </a:rPr>
                          <m:t>2</m:t>
                        </m:r>
                      </m:sup>
                    </m:sSup>
                    <m:r>
                      <a:rPr lang="en-US" altLang="zh-CN" sz="1500" i="1">
                        <a:latin typeface="Cambria Math"/>
                        <a:ea typeface="Cambria Math"/>
                        <a:cs typeface="Times New Roman" panose="02020603050405020304" pitchFamily="18" charset="0"/>
                      </a:rPr>
                      <m:t>]</m:t>
                    </m:r>
                  </m:oMath>
                </a14:m>
                <a:r>
                  <a:rPr lang="en-US" altLang="zh-CN" sz="1500" dirty="0">
                    <a:latin typeface="Times New Roman" panose="02020603050405020304" pitchFamily="18" charset="0"/>
                    <a:cs typeface="Times New Roman" panose="02020603050405020304" pitchFamily="18" charset="0"/>
                  </a:rPr>
                  <a:t>      (3)</a:t>
                </a:r>
              </a:p>
            </p:txBody>
          </p:sp>
        </mc:Choice>
        <mc:Fallback xmlns="">
          <p:sp>
            <p:nvSpPr>
              <p:cNvPr id="13" name="TextBox 12"/>
              <p:cNvSpPr txBox="1">
                <a:spLocks noRot="1" noChangeAspect="1" noMove="1" noResize="1" noEditPoints="1" noAdjustHandles="1" noChangeArrowheads="1" noChangeShapeType="1" noTextEdit="1"/>
              </p:cNvSpPr>
              <p:nvPr/>
            </p:nvSpPr>
            <p:spPr>
              <a:xfrm>
                <a:off x="4203331" y="1646467"/>
                <a:ext cx="4940669" cy="2154051"/>
              </a:xfrm>
              <a:prstGeom prst="rect">
                <a:avLst/>
              </a:prstGeom>
              <a:blipFill>
                <a:blip r:embed="rId3"/>
                <a:stretch>
                  <a:fillRect l="-771" t="-585" r="-2057" b="-1170"/>
                </a:stretch>
              </a:blipFill>
            </p:spPr>
            <p:txBody>
              <a:bodyPr/>
              <a:lstStyle/>
              <a:p>
                <a:r>
                  <a:rPr lang="zh-CN" altLang="en-US">
                    <a:noFill/>
                  </a:rPr>
                  <a:t> </a:t>
                </a:r>
              </a:p>
            </p:txBody>
          </p:sp>
        </mc:Fallback>
      </mc:AlternateContent>
      <p:pic>
        <p:nvPicPr>
          <p:cNvPr id="3074" name="Picture 2" descr="C:\Users\Lenovo\Desktop\捕获.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04" y="1646467"/>
            <a:ext cx="4095500" cy="4126706"/>
          </a:xfrm>
          <a:prstGeom prst="rect">
            <a:avLst/>
          </a:prstGeom>
          <a:noFill/>
          <a:extLst>
            <a:ext uri="{909E8E84-426E-40DD-AFC4-6F175D3DCCD1}">
              <a14:hiddenFill xmlns:a14="http://schemas.microsoft.com/office/drawing/2010/main">
                <a:solidFill>
                  <a:srgbClr val="FFFFFF"/>
                </a:solidFill>
              </a14:hiddenFill>
            </a:ext>
          </a:extLst>
        </p:spPr>
      </p:pic>
      <p:sp>
        <p:nvSpPr>
          <p:cNvPr id="10" name="右大括号 9"/>
          <p:cNvSpPr/>
          <p:nvPr/>
        </p:nvSpPr>
        <p:spPr>
          <a:xfrm>
            <a:off x="3791767" y="2400300"/>
            <a:ext cx="136343" cy="2240675"/>
          </a:xfrm>
          <a:prstGeom prst="rightBrace">
            <a:avLst>
              <a:gd name="adj1" fmla="val 115298"/>
              <a:gd name="adj2" fmla="val 49874"/>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sz="1350"/>
          </a:p>
        </p:txBody>
      </p:sp>
      <p:sp>
        <p:nvSpPr>
          <p:cNvPr id="11" name="椭圆 10"/>
          <p:cNvSpPr/>
          <p:nvPr/>
        </p:nvSpPr>
        <p:spPr>
          <a:xfrm>
            <a:off x="3928110" y="2007502"/>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1</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16" name="椭圆 15"/>
          <p:cNvSpPr/>
          <p:nvPr/>
        </p:nvSpPr>
        <p:spPr>
          <a:xfrm>
            <a:off x="3990208" y="3399440"/>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2</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17" name="椭圆 16"/>
          <p:cNvSpPr/>
          <p:nvPr/>
        </p:nvSpPr>
        <p:spPr>
          <a:xfrm>
            <a:off x="3547245" y="5032084"/>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3</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19" name="右大括号 18"/>
          <p:cNvSpPr/>
          <p:nvPr/>
        </p:nvSpPr>
        <p:spPr>
          <a:xfrm>
            <a:off x="3384183" y="4681176"/>
            <a:ext cx="102761" cy="914650"/>
          </a:xfrm>
          <a:prstGeom prst="rightBrace">
            <a:avLst>
              <a:gd name="adj1" fmla="val 115298"/>
              <a:gd name="adj2" fmla="val 50000"/>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sz="1350"/>
          </a:p>
        </p:txBody>
      </p:sp>
      <p:sp>
        <p:nvSpPr>
          <p:cNvPr id="22" name="椭圆 21"/>
          <p:cNvSpPr/>
          <p:nvPr/>
        </p:nvSpPr>
        <p:spPr>
          <a:xfrm>
            <a:off x="5314359" y="4482531"/>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1</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5632428" y="4450447"/>
            <a:ext cx="2663190" cy="300082"/>
          </a:xfrm>
          <a:prstGeom prst="rect">
            <a:avLst/>
          </a:prstGeom>
          <a:noFill/>
        </p:spPr>
        <p:txBody>
          <a:bodyPr wrap="square" rtlCol="0">
            <a:spAutoFit/>
          </a:bodyPr>
          <a:lstStyle/>
          <a:p>
            <a:pPr algn="l"/>
            <a:r>
              <a:rPr lang="en-US" altLang="zh-CN" sz="1350" dirty="0">
                <a:latin typeface="Times New Roman" panose="02020603050405020304" pitchFamily="18" charset="0"/>
                <a:cs typeface="Times New Roman" panose="02020603050405020304" pitchFamily="18" charset="0"/>
              </a:rPr>
              <a:t>Initialize the network parameters.</a:t>
            </a:r>
            <a:endParaRPr lang="zh-CN" altLang="en-US" sz="135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5632428" y="4893583"/>
            <a:ext cx="2183130" cy="300082"/>
          </a:xfrm>
          <a:prstGeom prst="rect">
            <a:avLst/>
          </a:prstGeom>
          <a:noFill/>
        </p:spPr>
        <p:txBody>
          <a:bodyPr wrap="square" rtlCol="0">
            <a:spAutoFit/>
          </a:bodyPr>
          <a:lstStyle/>
          <a:p>
            <a:pPr algn="l"/>
            <a:r>
              <a:rPr lang="en-US" altLang="zh-CN" sz="1350" dirty="0">
                <a:latin typeface="Times New Roman" panose="02020603050405020304" pitchFamily="18" charset="0"/>
                <a:cs typeface="Times New Roman" panose="02020603050405020304" pitchFamily="18" charset="0"/>
              </a:rPr>
              <a:t>Collect experiences.</a:t>
            </a:r>
            <a:endParaRPr lang="zh-CN" altLang="en-US" sz="1350"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5632428" y="5303611"/>
            <a:ext cx="2663190" cy="300082"/>
          </a:xfrm>
          <a:prstGeom prst="rect">
            <a:avLst/>
          </a:prstGeom>
          <a:noFill/>
        </p:spPr>
        <p:txBody>
          <a:bodyPr wrap="square" rtlCol="0">
            <a:spAutoFit/>
          </a:bodyPr>
          <a:lstStyle/>
          <a:p>
            <a:pPr algn="l"/>
            <a:r>
              <a:rPr lang="en-US" altLang="zh-CN" sz="1350" dirty="0">
                <a:latin typeface="Times New Roman" panose="02020603050405020304" pitchFamily="18" charset="0"/>
                <a:cs typeface="Times New Roman" panose="02020603050405020304" pitchFamily="18" charset="0"/>
              </a:rPr>
              <a:t>Update the network parameters.</a:t>
            </a:r>
            <a:endParaRPr lang="zh-CN" altLang="en-US" sz="1350" dirty="0">
              <a:latin typeface="Times New Roman" panose="02020603050405020304" pitchFamily="18" charset="0"/>
              <a:cs typeface="Times New Roman" panose="02020603050405020304" pitchFamily="18" charset="0"/>
            </a:endParaRPr>
          </a:p>
        </p:txBody>
      </p:sp>
      <p:sp>
        <p:nvSpPr>
          <p:cNvPr id="26" name="椭圆 25"/>
          <p:cNvSpPr/>
          <p:nvPr/>
        </p:nvSpPr>
        <p:spPr>
          <a:xfrm>
            <a:off x="5314359" y="4920667"/>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2</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27" name="椭圆 26"/>
          <p:cNvSpPr/>
          <p:nvPr/>
        </p:nvSpPr>
        <p:spPr>
          <a:xfrm>
            <a:off x="5314359" y="5335695"/>
            <a:ext cx="224659" cy="2128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ysClr val="windowText" lastClr="000000"/>
                </a:solidFill>
                <a:latin typeface="Times New Roman" panose="02020603050405020304" pitchFamily="18" charset="0"/>
                <a:cs typeface="Times New Roman" panose="02020603050405020304" pitchFamily="18" charset="0"/>
              </a:rPr>
              <a:t>3</a:t>
            </a:r>
            <a:endParaRPr lang="zh-CN" altLang="en-US" sz="1350" b="1" dirty="0">
              <a:solidFill>
                <a:sysClr val="windowText" lastClr="000000"/>
              </a:solidFill>
              <a:latin typeface="Times New Roman" panose="02020603050405020304" pitchFamily="18" charset="0"/>
              <a:cs typeface="Times New Roman" panose="02020603050405020304" pitchFamily="18" charset="0"/>
            </a:endParaRPr>
          </a:p>
        </p:txBody>
      </p:sp>
      <p:sp>
        <p:nvSpPr>
          <p:cNvPr id="18" name="矩形 17">
            <a:extLst>
              <a:ext uri="{FF2B5EF4-FFF2-40B4-BE49-F238E27FC236}">
                <a16:creationId xmlns:a16="http://schemas.microsoft.com/office/drawing/2014/main" id="{A5F12D00-6B89-F94F-B123-64F0BA0C9442}"/>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1" name="直接连接符 5">
            <a:extLst>
              <a:ext uri="{FF2B5EF4-FFF2-40B4-BE49-F238E27FC236}">
                <a16:creationId xmlns:a16="http://schemas.microsoft.com/office/drawing/2014/main" id="{02D397DF-537D-0245-B27F-E5346E027D43}"/>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3" name="灯片编号占位符 1">
            <a:extLst>
              <a:ext uri="{FF2B5EF4-FFF2-40B4-BE49-F238E27FC236}">
                <a16:creationId xmlns:a16="http://schemas.microsoft.com/office/drawing/2014/main" id="{F10156DE-4599-1247-B23F-960B07DBC058}"/>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20</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文本框 11">
            <a:extLst>
              <a:ext uri="{FF2B5EF4-FFF2-40B4-BE49-F238E27FC236}">
                <a16:creationId xmlns:a16="http://schemas.microsoft.com/office/drawing/2014/main" id="{517DF49E-8B0F-894C-AA00-8EE404F99F5B}"/>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Training Algorithm</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9" name="矩形: 圆角 6">
            <a:extLst>
              <a:ext uri="{FF2B5EF4-FFF2-40B4-BE49-F238E27FC236}">
                <a16:creationId xmlns:a16="http://schemas.microsoft.com/office/drawing/2014/main" id="{D5A2B43F-C1CD-574F-BE3D-0F65B0DFA0BB}"/>
              </a:ext>
            </a:extLst>
          </p:cNvPr>
          <p:cNvSpPr/>
          <p:nvPr/>
        </p:nvSpPr>
        <p:spPr>
          <a:xfrm>
            <a:off x="300250" y="752976"/>
            <a:ext cx="3246995"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矩形 6">
            <a:extLst>
              <a:ext uri="{FF2B5EF4-FFF2-40B4-BE49-F238E27FC236}">
                <a16:creationId xmlns:a16="http://schemas.microsoft.com/office/drawing/2014/main" id="{3319A61D-DEE4-8A42-B18C-1C7274CE524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105453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6" grpId="0" animBg="1"/>
      <p:bldP spid="17" grpId="0" animBg="1"/>
      <p:bldP spid="19" grpId="0" animBg="1"/>
      <p:bldP spid="22" grpId="0" animBg="1"/>
      <p:bldP spid="20" grpId="0"/>
      <p:bldP spid="24" grpId="0"/>
      <p:bldP spid="25" grpId="0"/>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863368" y="1491097"/>
                <a:ext cx="7733319" cy="1937903"/>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Lemma 1. </a:t>
                </a:r>
                <a:r>
                  <a:rPr lang="en-US" altLang="zh-CN" sz="2000" i="1" dirty="0">
                    <a:latin typeface="Times New Roman" panose="02020603050405020304" pitchFamily="18" charset="0"/>
                    <a:cs typeface="Times New Roman" panose="02020603050405020304" pitchFamily="18" charset="0"/>
                  </a:rPr>
                  <a:t>The WLQ policy gradient of our GCC-MARL algorithm is equivalent to the standard single-agent actor critic policy gradient which treats </a:t>
                </a:r>
                <a14:m>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b="1" i="1">
                            <a:latin typeface="Cambria Math"/>
                            <a:cs typeface="Times New Roman" panose="02020603050405020304" pitchFamily="18" charset="0"/>
                          </a:rPr>
                          <m:t>𝒂</m:t>
                        </m:r>
                      </m:e>
                      <m:sub>
                        <m:r>
                          <a:rPr lang="en-US" altLang="zh-CN" sz="2000" i="1">
                            <a:latin typeface="Cambria Math"/>
                            <a:cs typeface="Times New Roman" panose="02020603050405020304" pitchFamily="18" charset="0"/>
                          </a:rPr>
                          <m:t>𝑡</m:t>
                        </m:r>
                      </m:sub>
                    </m:sSub>
                  </m:oMath>
                </a14:m>
                <a:r>
                  <a:rPr lang="en-US" altLang="zh-CN" sz="2000" i="1" dirty="0">
                    <a:latin typeface="Times New Roman" panose="02020603050405020304" pitchFamily="18" charset="0"/>
                    <a:cs typeface="Times New Roman" panose="02020603050405020304" pitchFamily="18" charset="0"/>
                  </a:rPr>
                  <a:t> as the action of one single agent, i.e., we have</a:t>
                </a:r>
              </a:p>
              <a:p>
                <a:pPr algn="ctr"/>
                <a14:m>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a:latin typeface="Cambria Math"/>
                            <a:cs typeface="Times New Roman" panose="02020603050405020304" pitchFamily="18" charset="0"/>
                          </a:rPr>
                          <m:t> </m:t>
                        </m:r>
                        <m:r>
                          <a:rPr lang="en-US" altLang="zh-CN" sz="2000">
                            <a:latin typeface="Cambria Math"/>
                            <a:cs typeface="Times New Roman" panose="02020603050405020304" pitchFamily="18" charset="0"/>
                          </a:rPr>
                          <m:t>𝛻</m:t>
                        </m:r>
                      </m:e>
                      <m:sub>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a:cs typeface="Times New Roman" panose="02020603050405020304" pitchFamily="18" charset="0"/>
                              </a:rPr>
                              <m:t>𝜃</m:t>
                            </m:r>
                          </m:e>
                          <m:sub>
                            <m:r>
                              <a:rPr lang="en-US" altLang="zh-CN" sz="2000" i="1">
                                <a:latin typeface="Cambria Math"/>
                                <a:cs typeface="Times New Roman" panose="02020603050405020304" pitchFamily="18" charset="0"/>
                              </a:rPr>
                              <m:t>𝑖</m:t>
                            </m:r>
                          </m:sub>
                        </m:sSub>
                      </m:sub>
                    </m:sSub>
                    <m:r>
                      <a:rPr lang="en-US" altLang="zh-CN" sz="2000" i="1">
                        <a:latin typeface="Cambria Math"/>
                        <a:cs typeface="Times New Roman" panose="02020603050405020304" pitchFamily="18" charset="0"/>
                      </a:rPr>
                      <m:t>𝐽</m:t>
                    </m:r>
                    <m:d>
                      <m:dPr>
                        <m:ctrlPr>
                          <a:rPr lang="en-US" altLang="zh-CN" sz="2000" i="1">
                            <a:latin typeface="Cambria Math" panose="02040503050406030204" pitchFamily="18" charset="0"/>
                            <a:cs typeface="Times New Roman" panose="02020603050405020304" pitchFamily="18" charset="0"/>
                          </a:rPr>
                        </m:ctrlPr>
                      </m:dPr>
                      <m:e>
                        <m:r>
                          <a:rPr lang="en-US" altLang="zh-CN" sz="2000" i="1">
                            <a:latin typeface="Cambria Math"/>
                            <a:cs typeface="Times New Roman" panose="02020603050405020304" pitchFamily="18" charset="0"/>
                          </a:rPr>
                          <m:t>𝜋</m:t>
                        </m:r>
                      </m:e>
                    </m:d>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zh-CN" altLang="en-US" sz="2000" i="1">
                            <a:latin typeface="Cambria Math"/>
                            <a:cs typeface="Times New Roman" panose="02020603050405020304" pitchFamily="18" charset="0"/>
                          </a:rPr>
                          <m:t>𝔼</m:t>
                        </m:r>
                      </m:e>
                      <m:sub>
                        <m:r>
                          <a:rPr lang="en-US" altLang="zh-CN" sz="2000" b="1" i="1">
                            <a:latin typeface="Cambria Math"/>
                            <a:cs typeface="Times New Roman" panose="02020603050405020304" pitchFamily="18" charset="0"/>
                          </a:rPr>
                          <m:t>𝝅</m:t>
                        </m:r>
                      </m:sub>
                    </m:sSub>
                  </m:oMath>
                </a14:m>
                <a:r>
                  <a:rPr lang="en-US" altLang="zh-CN" sz="2000" dirty="0">
                    <a:latin typeface="+mj-lt"/>
                    <a:cs typeface="Times New Roman" panose="02020603050405020304" pitchFamily="18" charset="0"/>
                  </a:rPr>
                  <a:t>[</a:t>
                </a:r>
                <a14:m>
                  <m:oMath xmlns:m="http://schemas.openxmlformats.org/officeDocument/2006/math">
                    <m:nary>
                      <m:naryPr>
                        <m:chr m:val="∑"/>
                        <m:supHide m:val="on"/>
                        <m:ctrlPr>
                          <a:rPr lang="en-US" altLang="zh-CN" sz="2000" i="1">
                            <a:latin typeface="Cambria Math" panose="02040503050406030204" pitchFamily="18" charset="0"/>
                            <a:cs typeface="Times New Roman" panose="02020603050405020304" pitchFamily="18" charset="0"/>
                          </a:rPr>
                        </m:ctrlPr>
                      </m:naryPr>
                      <m:sub>
                        <m:r>
                          <a:rPr lang="en-US" altLang="zh-CN" sz="2000" i="1">
                            <a:latin typeface="Cambria Math"/>
                            <a:cs typeface="Times New Roman" panose="02020603050405020304" pitchFamily="18" charset="0"/>
                          </a:rPr>
                          <m:t>𝑖</m:t>
                        </m:r>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zh-CN" altLang="en-US" sz="2000" i="1">
                                <a:latin typeface="Cambria Math"/>
                                <a:cs typeface="Times New Roman" panose="02020603050405020304" pitchFamily="18" charset="0"/>
                              </a:rPr>
                              <m:t>𝒩</m:t>
                            </m:r>
                          </m:e>
                          <m:sub>
                            <m:r>
                              <a:rPr lang="en-US" altLang="zh-CN" sz="2000" i="1">
                                <a:latin typeface="Cambria Math"/>
                                <a:cs typeface="Times New Roman" panose="02020603050405020304" pitchFamily="18" charset="0"/>
                              </a:rPr>
                              <m:t>𝑡</m:t>
                            </m:r>
                          </m:sub>
                        </m:sSub>
                      </m:sub>
                      <m:sup/>
                      <m:e>
                        <m:sSub>
                          <m:sSubPr>
                            <m:ctrlPr>
                              <a:rPr lang="en-US" altLang="zh-CN" sz="2000" i="1">
                                <a:latin typeface="Cambria Math" panose="02040503050406030204" pitchFamily="18" charset="0"/>
                                <a:cs typeface="Times New Roman" panose="02020603050405020304" pitchFamily="18" charset="0"/>
                              </a:rPr>
                            </m:ctrlPr>
                          </m:sSubPr>
                          <m:e>
                            <m:r>
                              <a:rPr lang="en-US" altLang="zh-CN" sz="2000">
                                <a:latin typeface="Cambria Math"/>
                                <a:cs typeface="Times New Roman" panose="02020603050405020304" pitchFamily="18" charset="0"/>
                              </a:rPr>
                              <m:t>𝛻</m:t>
                            </m:r>
                          </m:e>
                          <m:sub>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a:cs typeface="Times New Roman" panose="02020603050405020304" pitchFamily="18" charset="0"/>
                                  </a:rPr>
                                  <m:t>𝜃</m:t>
                                </m:r>
                              </m:e>
                              <m:sub>
                                <m:r>
                                  <a:rPr lang="en-US" altLang="zh-CN" sz="2000" i="1">
                                    <a:latin typeface="Cambria Math"/>
                                    <a:cs typeface="Times New Roman" panose="02020603050405020304" pitchFamily="18" charset="0"/>
                                  </a:rPr>
                                  <m:t>𝑖</m:t>
                                </m:r>
                              </m:sub>
                            </m:sSub>
                          </m:sub>
                        </m:sSub>
                        <m:func>
                          <m:funcPr>
                            <m:ctrlPr>
                              <a:rPr lang="en-US" altLang="zh-CN" sz="2000" i="1">
                                <a:latin typeface="Cambria Math" panose="02040503050406030204" pitchFamily="18" charset="0"/>
                                <a:cs typeface="Times New Roman" panose="02020603050405020304" pitchFamily="18" charset="0"/>
                              </a:rPr>
                            </m:ctrlPr>
                          </m:funcPr>
                          <m:fName>
                            <m:r>
                              <m:rPr>
                                <m:sty m:val="p"/>
                              </m:rPr>
                              <a:rPr lang="en-US" altLang="zh-CN" sz="2000">
                                <a:latin typeface="Cambria Math"/>
                                <a:cs typeface="Times New Roman" panose="02020603050405020304" pitchFamily="18" charset="0"/>
                              </a:rPr>
                              <m:t>log</m:t>
                            </m:r>
                          </m:fName>
                          <m:e>
                            <m:sSup>
                              <m:sSupPr>
                                <m:ctrlPr>
                                  <a:rPr lang="en-US" altLang="zh-CN" sz="2000" i="1">
                                    <a:latin typeface="Cambria Math" panose="02040503050406030204" pitchFamily="18" charset="0"/>
                                    <a:cs typeface="Times New Roman" panose="02020603050405020304" pitchFamily="18" charset="0"/>
                                  </a:rPr>
                                </m:ctrlPr>
                              </m:sSupPr>
                              <m:e>
                                <m:r>
                                  <a:rPr lang="en-US" altLang="zh-CN" sz="2000" i="1">
                                    <a:latin typeface="Cambria Math"/>
                                    <a:cs typeface="Times New Roman" panose="02020603050405020304" pitchFamily="18" charset="0"/>
                                  </a:rPr>
                                  <m:t>𝜋</m:t>
                                </m:r>
                              </m:e>
                              <m:sup>
                                <m:r>
                                  <a:rPr lang="en-US" altLang="zh-CN" sz="2000" i="1">
                                    <a:latin typeface="Cambria Math"/>
                                    <a:cs typeface="Times New Roman" panose="02020603050405020304" pitchFamily="18" charset="0"/>
                                  </a:rPr>
                                  <m:t>𝑖</m:t>
                                </m:r>
                              </m:sup>
                            </m:sSup>
                            <m:d>
                              <m:dPr>
                                <m:ctrlPr>
                                  <a:rPr lang="en-US" altLang="zh-CN" sz="2000" i="1">
                                    <a:latin typeface="Cambria Math" panose="02040503050406030204" pitchFamily="18" charset="0"/>
                                    <a:cs typeface="Times New Roman" panose="02020603050405020304" pitchFamily="18" charset="0"/>
                                  </a:rPr>
                                </m:ctrlPr>
                              </m:dPr>
                              <m:e>
                                <m:sSubSup>
                                  <m:sSubSupPr>
                                    <m:ctrlPr>
                                      <a:rPr lang="en-US" altLang="zh-CN" sz="2000" i="1">
                                        <a:latin typeface="Cambria Math" panose="02040503050406030204" pitchFamily="18" charset="0"/>
                                        <a:cs typeface="Times New Roman" panose="02020603050405020304" pitchFamily="18" charset="0"/>
                                      </a:rPr>
                                    </m:ctrlPr>
                                  </m:sSubSupPr>
                                  <m:e>
                                    <m:r>
                                      <a:rPr lang="en-US" altLang="zh-CN" sz="2000" i="1">
                                        <a:latin typeface="Cambria Math"/>
                                        <a:cs typeface="Times New Roman" panose="02020603050405020304" pitchFamily="18" charset="0"/>
                                      </a:rPr>
                                      <m:t>𝑎</m:t>
                                    </m:r>
                                  </m:e>
                                  <m:sub>
                                    <m:r>
                                      <a:rPr lang="en-US" altLang="zh-CN" sz="2000" i="1">
                                        <a:latin typeface="Cambria Math"/>
                                        <a:cs typeface="Times New Roman" panose="02020603050405020304" pitchFamily="18" charset="0"/>
                                      </a:rPr>
                                      <m:t>𝑡</m:t>
                                    </m:r>
                                  </m:sub>
                                  <m:sup>
                                    <m:r>
                                      <a:rPr lang="en-US" altLang="zh-CN" sz="2000" i="1">
                                        <a:latin typeface="Cambria Math"/>
                                        <a:cs typeface="Times New Roman" panose="02020603050405020304" pitchFamily="18" charset="0"/>
                                      </a:rPr>
                                      <m:t>𝑖</m:t>
                                    </m:r>
                                  </m:sup>
                                </m:sSubSup>
                              </m:e>
                              <m:e>
                                <m:sSubSup>
                                  <m:sSubSupPr>
                                    <m:ctrlPr>
                                      <a:rPr lang="en-US" altLang="zh-CN" sz="2000" i="1">
                                        <a:latin typeface="Cambria Math" panose="02040503050406030204" pitchFamily="18" charset="0"/>
                                        <a:cs typeface="Times New Roman" panose="02020603050405020304" pitchFamily="18" charset="0"/>
                                      </a:rPr>
                                    </m:ctrlPr>
                                  </m:sSubSupPr>
                                  <m:e>
                                    <m:r>
                                      <a:rPr lang="en-US" altLang="zh-CN" sz="2000" i="1">
                                        <a:latin typeface="Cambria Math"/>
                                        <a:cs typeface="Times New Roman" panose="02020603050405020304" pitchFamily="18" charset="0"/>
                                      </a:rPr>
                                      <m:t>𝑜</m:t>
                                    </m:r>
                                  </m:e>
                                  <m:sub>
                                    <m:r>
                                      <a:rPr lang="en-US" altLang="zh-CN" sz="2000" i="1">
                                        <a:latin typeface="Cambria Math"/>
                                        <a:cs typeface="Times New Roman" panose="02020603050405020304" pitchFamily="18" charset="0"/>
                                      </a:rPr>
                                      <m:t>𝑡</m:t>
                                    </m:r>
                                  </m:sub>
                                  <m:sup>
                                    <m:r>
                                      <a:rPr lang="en-US" altLang="zh-CN" sz="2000" i="1">
                                        <a:latin typeface="Cambria Math"/>
                                        <a:cs typeface="Times New Roman" panose="02020603050405020304" pitchFamily="18" charset="0"/>
                                      </a:rPr>
                                      <m:t>𝑖</m:t>
                                    </m:r>
                                  </m:sup>
                                </m:sSubSup>
                              </m:e>
                            </m:d>
                            <m:sSubSup>
                              <m:sSubSupPr>
                                <m:ctrlPr>
                                  <a:rPr lang="en-US" altLang="zh-CN" sz="2000" i="1">
                                    <a:latin typeface="Cambria Math" panose="02040503050406030204" pitchFamily="18" charset="0"/>
                                    <a:cs typeface="Times New Roman" panose="02020603050405020304" pitchFamily="18" charset="0"/>
                                  </a:rPr>
                                </m:ctrlPr>
                              </m:sSubSupPr>
                              <m:e>
                                <m:r>
                                  <a:rPr lang="en-US" altLang="zh-CN" sz="2000" i="1">
                                    <a:latin typeface="Cambria Math"/>
                                    <a:cs typeface="Times New Roman" panose="02020603050405020304" pitchFamily="18" charset="0"/>
                                  </a:rPr>
                                  <m:t>𝐴</m:t>
                                </m:r>
                              </m:e>
                              <m:sub>
                                <m:r>
                                  <a:rPr lang="en-US" altLang="zh-CN" sz="2000" i="1">
                                    <a:latin typeface="Cambria Math"/>
                                    <a:cs typeface="Times New Roman" panose="02020603050405020304" pitchFamily="18" charset="0"/>
                                  </a:rPr>
                                  <m:t>𝑡</m:t>
                                </m:r>
                              </m:sub>
                              <m:sup>
                                <m:r>
                                  <a:rPr lang="en-US" altLang="zh-CN" sz="2000" i="1">
                                    <a:latin typeface="Cambria Math"/>
                                    <a:cs typeface="Times New Roman" panose="02020603050405020304" pitchFamily="18" charset="0"/>
                                  </a:rPr>
                                  <m:t>𝑖</m:t>
                                </m:r>
                              </m:sup>
                            </m:sSubSup>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a:cs typeface="Times New Roman" panose="02020603050405020304" pitchFamily="18" charset="0"/>
                                  </a:rPr>
                                  <m:t>𝑠</m:t>
                                </m:r>
                              </m:e>
                              <m:sub>
                                <m:r>
                                  <a:rPr lang="en-US" altLang="zh-CN" sz="2000" i="1">
                                    <a:latin typeface="Cambria Math"/>
                                    <a:cs typeface="Times New Roman" panose="02020603050405020304" pitchFamily="18" charset="0"/>
                                  </a:rPr>
                                  <m:t>𝑡</m:t>
                                </m:r>
                              </m:sub>
                            </m:sSub>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en-US" altLang="zh-CN" sz="2000" b="1" i="1">
                                    <a:latin typeface="Cambria Math"/>
                                    <a:cs typeface="Times New Roman" panose="02020603050405020304" pitchFamily="18" charset="0"/>
                                  </a:rPr>
                                  <m:t>𝒂</m:t>
                                </m:r>
                              </m:e>
                              <m:sub>
                                <m:r>
                                  <a:rPr lang="en-US" altLang="zh-CN" sz="2000" i="1">
                                    <a:latin typeface="Cambria Math"/>
                                    <a:cs typeface="Times New Roman" panose="02020603050405020304" pitchFamily="18" charset="0"/>
                                  </a:rPr>
                                  <m:t>𝑡</m:t>
                                </m:r>
                              </m:sub>
                            </m:sSub>
                            <m:r>
                              <a:rPr lang="en-US" altLang="zh-CN" sz="2000" i="1">
                                <a:latin typeface="Cambria Math"/>
                                <a:cs typeface="Times New Roman" panose="02020603050405020304" pitchFamily="18" charset="0"/>
                              </a:rPr>
                              <m:t>) </m:t>
                            </m:r>
                          </m:e>
                        </m:func>
                        <m:r>
                          <a:rPr lang="en-US" altLang="zh-CN" sz="2000" i="1">
                            <a:latin typeface="Cambria Math"/>
                            <a:cs typeface="Times New Roman" panose="02020603050405020304" pitchFamily="18" charset="0"/>
                          </a:rPr>
                          <m:t>]</m:t>
                        </m:r>
                      </m:e>
                    </m:nary>
                  </m:oMath>
                </a14:m>
                <a:endParaRPr lang="en-US" altLang="zh-CN" sz="2000" i="1" dirty="0">
                  <a:latin typeface="Cambria Math"/>
                  <a:cs typeface="Times New Roman" panose="02020603050405020304" pitchFamily="18" charset="0"/>
                </a:endParaRPr>
              </a:p>
              <a:p>
                <a:r>
                  <a:rPr lang="en-US" altLang="zh-CN" sz="2000" dirty="0">
                    <a:cs typeface="Times New Roman" panose="02020603050405020304" pitchFamily="18" charset="0"/>
                  </a:rPr>
                  <a:t>          	                 </a:t>
                </a:r>
                <a14:m>
                  <m:oMath xmlns:m="http://schemas.openxmlformats.org/officeDocument/2006/math">
                    <m:r>
                      <a:rPr lang="en-US" altLang="zh-CN" sz="2000">
                        <a:latin typeface="Cambria Math"/>
                        <a:cs typeface="Times New Roman" panose="02020603050405020304" pitchFamily="18" charset="0"/>
                      </a:rPr>
                      <m:t>  </m:t>
                    </m:r>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zh-CN" altLang="en-US" sz="2000" i="1">
                            <a:latin typeface="Cambria Math"/>
                            <a:cs typeface="Times New Roman" panose="02020603050405020304" pitchFamily="18" charset="0"/>
                          </a:rPr>
                          <m:t>𝔼</m:t>
                        </m:r>
                      </m:e>
                      <m:sub>
                        <m:r>
                          <a:rPr lang="en-US" altLang="zh-CN" sz="2000" b="1" i="1">
                            <a:latin typeface="Cambria Math"/>
                            <a:cs typeface="Times New Roman" panose="02020603050405020304" pitchFamily="18" charset="0"/>
                          </a:rPr>
                          <m:t>𝝅</m:t>
                        </m:r>
                      </m:sub>
                    </m:sSub>
                    <m:r>
                      <m:rPr>
                        <m:nor/>
                      </m:rPr>
                      <a:rPr lang="en-US" altLang="zh-CN" sz="2000" dirty="0">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en-US" altLang="zh-CN" sz="2000">
                            <a:latin typeface="Cambria Math"/>
                            <a:cs typeface="Times New Roman" panose="02020603050405020304" pitchFamily="18" charset="0"/>
                          </a:rPr>
                          <m:t>𝛻</m:t>
                        </m:r>
                      </m:e>
                      <m:sub>
                        <m:r>
                          <a:rPr lang="en-US" altLang="zh-CN" sz="2000" b="1" i="1">
                            <a:latin typeface="Cambria Math"/>
                            <a:cs typeface="Times New Roman" panose="02020603050405020304" pitchFamily="18" charset="0"/>
                          </a:rPr>
                          <m:t>𝜽</m:t>
                        </m:r>
                      </m:sub>
                    </m:sSub>
                    <m:func>
                      <m:funcPr>
                        <m:ctrlPr>
                          <a:rPr lang="en-US" altLang="zh-CN" sz="2000" i="1">
                            <a:latin typeface="Cambria Math" panose="02040503050406030204" pitchFamily="18" charset="0"/>
                            <a:cs typeface="Times New Roman" panose="02020603050405020304" pitchFamily="18" charset="0"/>
                          </a:rPr>
                        </m:ctrlPr>
                      </m:funcPr>
                      <m:fName>
                        <m:r>
                          <m:rPr>
                            <m:sty m:val="p"/>
                          </m:rPr>
                          <a:rPr lang="en-US" altLang="zh-CN" sz="2000">
                            <a:latin typeface="Cambria Math"/>
                            <a:cs typeface="Times New Roman" panose="02020603050405020304" pitchFamily="18" charset="0"/>
                          </a:rPr>
                          <m:t>log</m:t>
                        </m:r>
                      </m:fName>
                      <m:e>
                        <m:r>
                          <a:rPr lang="en-US" altLang="zh-CN" sz="2000" b="1" i="1">
                            <a:latin typeface="Cambria Math"/>
                            <a:cs typeface="Times New Roman" panose="02020603050405020304" pitchFamily="18" charset="0"/>
                          </a:rPr>
                          <m:t>𝝅</m:t>
                        </m:r>
                        <m:d>
                          <m:dPr>
                            <m:ctrlPr>
                              <a:rPr lang="en-US" altLang="zh-CN" sz="2000" i="1">
                                <a:latin typeface="Cambria Math" panose="02040503050406030204" pitchFamily="18" charset="0"/>
                                <a:cs typeface="Times New Roman" panose="02020603050405020304" pitchFamily="18" charset="0"/>
                              </a:rPr>
                            </m:ctrlPr>
                          </m:dPr>
                          <m:e>
                            <m:sSub>
                              <m:sSubPr>
                                <m:ctrlPr>
                                  <a:rPr lang="en-US" altLang="zh-CN" sz="2000" i="1">
                                    <a:latin typeface="Cambria Math" panose="02040503050406030204" pitchFamily="18" charset="0"/>
                                    <a:cs typeface="Times New Roman" panose="02020603050405020304" pitchFamily="18" charset="0"/>
                                  </a:rPr>
                                </m:ctrlPr>
                              </m:sSubPr>
                              <m:e>
                                <m:r>
                                  <a:rPr lang="en-US" altLang="zh-CN" sz="2000" b="1" i="1">
                                    <a:latin typeface="Cambria Math"/>
                                    <a:cs typeface="Times New Roman" panose="02020603050405020304" pitchFamily="18" charset="0"/>
                                  </a:rPr>
                                  <m:t>𝒂</m:t>
                                </m:r>
                              </m:e>
                              <m:sub>
                                <m:r>
                                  <a:rPr lang="en-US" altLang="zh-CN" sz="2000" i="1">
                                    <a:latin typeface="Cambria Math"/>
                                    <a:cs typeface="Times New Roman" panose="02020603050405020304" pitchFamily="18" charset="0"/>
                                  </a:rPr>
                                  <m:t>𝑡</m:t>
                                </m:r>
                              </m:sub>
                            </m:sSub>
                          </m:e>
                          <m:e>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a:cs typeface="Times New Roman" panose="02020603050405020304" pitchFamily="18" charset="0"/>
                                  </a:rPr>
                                  <m:t>𝑠</m:t>
                                </m:r>
                              </m:e>
                              <m:sub>
                                <m:r>
                                  <a:rPr lang="en-US" altLang="zh-CN" sz="2000" i="1">
                                    <a:latin typeface="Cambria Math"/>
                                    <a:cs typeface="Times New Roman" panose="02020603050405020304" pitchFamily="18" charset="0"/>
                                  </a:rPr>
                                  <m:t>𝑡</m:t>
                                </m:r>
                              </m:sub>
                            </m:sSub>
                          </m:e>
                        </m:d>
                        <m:r>
                          <a:rPr lang="en-US" altLang="zh-CN" sz="2000" i="1">
                            <a:latin typeface="Cambria Math"/>
                            <a:cs typeface="Times New Roman" panose="02020603050405020304" pitchFamily="18" charset="0"/>
                          </a:rPr>
                          <m:t>𝑄</m:t>
                        </m:r>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a:cs typeface="Times New Roman" panose="02020603050405020304" pitchFamily="18" charset="0"/>
                              </a:rPr>
                              <m:t>𝑠</m:t>
                            </m:r>
                          </m:e>
                          <m:sub>
                            <m:r>
                              <a:rPr lang="en-US" altLang="zh-CN" sz="2000" i="1">
                                <a:latin typeface="Cambria Math"/>
                                <a:cs typeface="Times New Roman" panose="02020603050405020304" pitchFamily="18" charset="0"/>
                              </a:rPr>
                              <m:t>𝑡</m:t>
                            </m:r>
                          </m:sub>
                        </m:sSub>
                        <m:r>
                          <a:rPr lang="en-US" altLang="zh-CN" sz="2000" i="1">
                            <a:latin typeface="Cambria Math"/>
                            <a:cs typeface="Times New Roman" panose="02020603050405020304" pitchFamily="18" charset="0"/>
                          </a:rPr>
                          <m:t>,</m:t>
                        </m:r>
                        <m:sSub>
                          <m:sSubPr>
                            <m:ctrlPr>
                              <a:rPr lang="en-US" altLang="zh-CN" sz="2000" i="1">
                                <a:latin typeface="Cambria Math" panose="02040503050406030204" pitchFamily="18" charset="0"/>
                                <a:cs typeface="Times New Roman" panose="02020603050405020304" pitchFamily="18" charset="0"/>
                              </a:rPr>
                            </m:ctrlPr>
                          </m:sSubPr>
                          <m:e>
                            <m:r>
                              <a:rPr lang="en-US" altLang="zh-CN" sz="2000" b="1" i="1">
                                <a:latin typeface="Cambria Math"/>
                                <a:cs typeface="Times New Roman" panose="02020603050405020304" pitchFamily="18" charset="0"/>
                              </a:rPr>
                              <m:t>𝒂</m:t>
                            </m:r>
                          </m:e>
                          <m:sub>
                            <m:r>
                              <a:rPr lang="en-US" altLang="zh-CN" sz="2000" i="1">
                                <a:latin typeface="Cambria Math"/>
                                <a:cs typeface="Times New Roman" panose="02020603050405020304" pitchFamily="18" charset="0"/>
                              </a:rPr>
                              <m:t>𝑡</m:t>
                            </m:r>
                          </m:sub>
                        </m:sSub>
                        <m:r>
                          <a:rPr lang="en-US" altLang="zh-CN" sz="2000" i="1">
                            <a:latin typeface="Cambria Math"/>
                            <a:cs typeface="Times New Roman" panose="02020603050405020304" pitchFamily="18" charset="0"/>
                          </a:rPr>
                          <m:t>)</m:t>
                        </m:r>
                      </m:e>
                    </m:func>
                    <m:r>
                      <m:rPr>
                        <m:nor/>
                      </m:rPr>
                      <a:rPr lang="en-US" altLang="zh-CN" sz="2000" dirty="0">
                        <a:cs typeface="Times New Roman" panose="02020603050405020304" pitchFamily="18" charset="0"/>
                      </a:rPr>
                      <m:t>]</m:t>
                    </m:r>
                  </m:oMath>
                </a14:m>
                <a:r>
                  <a:rPr lang="en-US" altLang="zh-CN" sz="1600" dirty="0">
                    <a:latin typeface="Times New Roman" panose="02020603050405020304" pitchFamily="18" charset="0"/>
                    <a:cs typeface="Times New Roman" panose="02020603050405020304" pitchFamily="18" charset="0"/>
                  </a:rPr>
                  <a:t>.</a:t>
                </a:r>
                <a:br>
                  <a:rPr lang="en-US" altLang="zh-CN" sz="1600" dirty="0">
                    <a:latin typeface="Times New Roman" panose="02020603050405020304" pitchFamily="18" charset="0"/>
                    <a:cs typeface="Times New Roman" panose="02020603050405020304" pitchFamily="18" charset="0"/>
                  </a:rPr>
                </a:br>
                <a:endParaRPr lang="zh-CN" altLang="en-US" sz="1600" dirty="0">
                  <a:latin typeface="Times New Roman" panose="02020603050405020304" pitchFamily="18" charset="0"/>
                  <a:cs typeface="Times New Roman" panose="02020603050405020304" pitchFamily="18"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863368" y="1491097"/>
                <a:ext cx="7733319" cy="1937903"/>
              </a:xfrm>
              <a:prstGeom prst="rect">
                <a:avLst/>
              </a:prstGeom>
              <a:blipFill>
                <a:blip r:embed="rId3"/>
                <a:stretch>
                  <a:fillRect l="-985" t="-1948" r="-164" b="-649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63368" y="3804573"/>
                <a:ext cx="7733319" cy="1931811"/>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Theorem 1. </a:t>
                </a:r>
                <a:r>
                  <a:rPr lang="en-US" altLang="zh-CN" sz="2000" i="1" dirty="0">
                    <a:latin typeface="Times New Roman" panose="02020603050405020304" pitchFamily="18" charset="0"/>
                    <a:cs typeface="Times New Roman" panose="02020603050405020304" pitchFamily="18" charset="0"/>
                  </a:rPr>
                  <a:t>Let </a:t>
                </a:r>
                <a14:m>
                  <m:oMath xmlns:m="http://schemas.openxmlformats.org/officeDocument/2006/math">
                    <m:sSub>
                      <m:sSubPr>
                        <m:ctrlPr>
                          <a:rPr lang="en-US" altLang="zh-CN" sz="2000" i="1">
                            <a:latin typeface="Cambria Math" panose="02040503050406030204" pitchFamily="18" charset="0"/>
                          </a:rPr>
                        </m:ctrlPr>
                      </m:sSubPr>
                      <m:e>
                        <m:r>
                          <a:rPr lang="en-US" altLang="zh-CN" sz="2000">
                            <a:latin typeface="Cambria Math"/>
                          </a:rPr>
                          <m:t>𝛻</m:t>
                        </m:r>
                      </m:e>
                      <m:sub>
                        <m:r>
                          <a:rPr lang="en-US" altLang="zh-CN" sz="2000" i="1">
                            <a:latin typeface="Cambria Math"/>
                          </a:rPr>
                          <m:t>𝜃</m:t>
                        </m:r>
                      </m:sub>
                    </m:sSub>
                    <m:sSub>
                      <m:sSubPr>
                        <m:ctrlPr>
                          <a:rPr lang="en-US" altLang="zh-CN" sz="2000" i="1">
                            <a:latin typeface="Cambria Math" panose="02040503050406030204" pitchFamily="18" charset="0"/>
                          </a:rPr>
                        </m:ctrlPr>
                      </m:sSubPr>
                      <m:e>
                        <m:r>
                          <a:rPr lang="en-US" altLang="zh-CN" sz="2000" i="1">
                            <a:latin typeface="Cambria Math"/>
                          </a:rPr>
                          <m:t>𝐽</m:t>
                        </m:r>
                      </m:e>
                      <m:sub>
                        <m:r>
                          <a:rPr lang="en-US" altLang="zh-CN" sz="2000" i="1">
                            <a:latin typeface="Cambria Math"/>
                          </a:rPr>
                          <m:t>𝑘</m:t>
                        </m:r>
                      </m:sub>
                    </m:sSub>
                    <m:d>
                      <m:dPr>
                        <m:ctrlPr>
                          <a:rPr lang="en-US" altLang="zh-CN" sz="2000" i="1">
                            <a:latin typeface="Cambria Math" panose="02040503050406030204" pitchFamily="18" charset="0"/>
                          </a:rPr>
                        </m:ctrlPr>
                      </m:dPr>
                      <m:e>
                        <m:r>
                          <a:rPr lang="en-US" altLang="zh-CN" sz="2000" b="1" i="1">
                            <a:latin typeface="Cambria Math"/>
                          </a:rPr>
                          <m:t>𝝅</m:t>
                        </m:r>
                      </m:e>
                    </m:d>
                  </m:oMath>
                </a14:m>
                <a:r>
                  <a:rPr lang="el-GR" altLang="zh-CN" sz="2000" dirty="0">
                    <a:latin typeface="Times New Roman" panose="02020603050405020304" pitchFamily="18" charset="0"/>
                    <a:cs typeface="Times New Roman" panose="02020603050405020304" pitchFamily="18" charset="0"/>
                  </a:rPr>
                  <a:t> </a:t>
                </a:r>
                <a:r>
                  <a:rPr lang="en-US" altLang="zh-CN" sz="2000" i="1" dirty="0">
                    <a:latin typeface="Times New Roman" panose="02020603050405020304" pitchFamily="18" charset="0"/>
                    <a:cs typeface="Times New Roman" panose="02020603050405020304" pitchFamily="18" charset="0"/>
                  </a:rPr>
                  <a:t>be the derivative of </a:t>
                </a:r>
                <a14:m>
                  <m:oMath xmlns:m="http://schemas.openxmlformats.org/officeDocument/2006/math">
                    <m:r>
                      <a:rPr lang="en-US" altLang="zh-CN" sz="2000" i="1">
                        <a:latin typeface="Cambria Math"/>
                      </a:rPr>
                      <m:t>𝐽</m:t>
                    </m:r>
                    <m:r>
                      <a:rPr lang="en-US" altLang="zh-CN" sz="2000" i="1">
                        <a:latin typeface="Cambria Math"/>
                      </a:rPr>
                      <m:t>(</m:t>
                    </m:r>
                    <m:r>
                      <a:rPr lang="en-US" altLang="zh-CN" sz="2000" b="1" i="1">
                        <a:latin typeface="Cambria Math"/>
                      </a:rPr>
                      <m:t>𝝅</m:t>
                    </m:r>
                    <m:r>
                      <a:rPr lang="en-US" altLang="zh-CN" sz="2000" i="1">
                        <a:latin typeface="Cambria Math"/>
                      </a:rPr>
                      <m:t>)</m:t>
                    </m:r>
                  </m:oMath>
                </a14:m>
                <a:r>
                  <a:rPr lang="el-GR" altLang="zh-CN" sz="2000" dirty="0">
                    <a:latin typeface="Times New Roman" panose="02020603050405020304" pitchFamily="18" charset="0"/>
                    <a:cs typeface="Times New Roman" panose="02020603050405020304" pitchFamily="18" charset="0"/>
                  </a:rPr>
                  <a:t> </a:t>
                </a:r>
                <a:r>
                  <a:rPr lang="en-US" altLang="zh-CN" sz="2000" i="1" dirty="0">
                    <a:latin typeface="Times New Roman" panose="02020603050405020304" pitchFamily="18" charset="0"/>
                    <a:cs typeface="Times New Roman" panose="02020603050405020304" pitchFamily="18" charset="0"/>
                  </a:rPr>
                  <a:t>w.r.t. to </a:t>
                </a:r>
                <a14:m>
                  <m:oMath xmlns:m="http://schemas.openxmlformats.org/officeDocument/2006/math">
                    <m:r>
                      <a:rPr lang="en-US" altLang="zh-CN" sz="2000" i="1">
                        <a:latin typeface="Cambria Math"/>
                      </a:rPr>
                      <m:t>𝜃</m:t>
                    </m:r>
                  </m:oMath>
                </a14:m>
                <a:r>
                  <a:rPr lang="el-GR" altLang="zh-CN" sz="2000" b="1" i="1" dirty="0">
                    <a:latin typeface="Times New Roman" panose="02020603050405020304" pitchFamily="18" charset="0"/>
                    <a:cs typeface="Times New Roman" panose="02020603050405020304" pitchFamily="18" charset="0"/>
                  </a:rPr>
                  <a:t> </a:t>
                </a:r>
                <a:r>
                  <a:rPr lang="en-US" altLang="zh-CN" sz="2000" i="1" dirty="0">
                    <a:latin typeface="Times New Roman" panose="02020603050405020304" pitchFamily="18" charset="0"/>
                    <a:cs typeface="Times New Roman" panose="02020603050405020304" pitchFamily="18" charset="0"/>
                  </a:rPr>
                  <a:t>at each training iteration k. Then, we have</a:t>
                </a:r>
              </a:p>
              <a:p>
                <a:pPr/>
                <a14:m>
                  <m:oMathPara xmlns:m="http://schemas.openxmlformats.org/officeDocument/2006/math">
                    <m:oMathParaPr>
                      <m:jc m:val="centerGroup"/>
                    </m:oMathParaPr>
                    <m:oMath xmlns:m="http://schemas.openxmlformats.org/officeDocument/2006/math">
                      <m:func>
                        <m:funcPr>
                          <m:ctrlPr>
                            <a:rPr lang="en-US" altLang="zh-CN" sz="2000" i="1">
                              <a:latin typeface="Cambria Math" panose="02040503050406030204" pitchFamily="18" charset="0"/>
                            </a:rPr>
                          </m:ctrlPr>
                        </m:funcPr>
                        <m:fName>
                          <m:limLow>
                            <m:limLowPr>
                              <m:ctrlPr>
                                <a:rPr lang="en-US" altLang="zh-CN" sz="2000" i="1">
                                  <a:latin typeface="Cambria Math" panose="02040503050406030204" pitchFamily="18" charset="0"/>
                                </a:rPr>
                              </m:ctrlPr>
                            </m:limLowPr>
                            <m:e>
                              <m:r>
                                <m:rPr>
                                  <m:sty m:val="p"/>
                                </m:rPr>
                                <a:rPr lang="en-US" altLang="zh-CN" sz="2000">
                                  <a:latin typeface="Cambria Math"/>
                                </a:rPr>
                                <m:t>lim</m:t>
                              </m:r>
                            </m:e>
                            <m:lim>
                              <m:r>
                                <a:rPr lang="en-US" altLang="zh-CN" sz="2000" i="1">
                                  <a:latin typeface="Cambria Math"/>
                                </a:rPr>
                                <m:t>𝑘</m:t>
                              </m:r>
                              <m:r>
                                <a:rPr lang="en-US" altLang="zh-CN" sz="2000" i="1">
                                  <a:latin typeface="Cambria Math"/>
                                  <a:ea typeface="Cambria Math"/>
                                </a:rPr>
                                <m:t>→∞</m:t>
                              </m:r>
                            </m:lim>
                          </m:limLow>
                        </m:fName>
                        <m:e>
                          <m:func>
                            <m:funcPr>
                              <m:ctrlPr>
                                <a:rPr lang="en-US" altLang="zh-CN" sz="2000" i="1">
                                  <a:latin typeface="Cambria Math" panose="02040503050406030204" pitchFamily="18" charset="0"/>
                                </a:rPr>
                              </m:ctrlPr>
                            </m:funcPr>
                            <m:fName>
                              <m:limLow>
                                <m:limLowPr>
                                  <m:ctrlPr>
                                    <a:rPr lang="en-US" altLang="zh-CN" sz="2000" i="1">
                                      <a:latin typeface="Cambria Math" panose="02040503050406030204" pitchFamily="18" charset="0"/>
                                    </a:rPr>
                                  </m:ctrlPr>
                                </m:limLowPr>
                                <m:e>
                                  <m:r>
                                    <m:rPr>
                                      <m:sty m:val="p"/>
                                    </m:rPr>
                                    <a:rPr lang="en-US" altLang="zh-CN" sz="2000">
                                      <a:latin typeface="Cambria Math"/>
                                    </a:rPr>
                                    <m:t>inf</m:t>
                                  </m:r>
                                </m:e>
                                <m:lim>
                                  <m:r>
                                    <m:rPr>
                                      <m:sty m:val="p"/>
                                    </m:rPr>
                                    <a:rPr lang="en-US" altLang="zh-CN" sz="2000">
                                      <a:latin typeface="Cambria Math"/>
                                    </a:rPr>
                                    <m:t>k</m:t>
                                  </m:r>
                                </m:lim>
                              </m:limLow>
                            </m:fName>
                            <m:e>
                              <m:r>
                                <a:rPr lang="en-US" altLang="zh-CN" sz="2000" i="1">
                                  <a:latin typeface="Cambria Math"/>
                                </a:rPr>
                                <m:t> </m:t>
                              </m:r>
                              <m:d>
                                <m:dPr>
                                  <m:begChr m:val="‖"/>
                                  <m:endChr m:val="‖"/>
                                  <m:ctrlPr>
                                    <a:rPr lang="en-US" altLang="zh-CN" sz="2000" i="1">
                                      <a:latin typeface="Cambria Math" panose="02040503050406030204" pitchFamily="18" charset="0"/>
                                    </a:rPr>
                                  </m:ctrlPr>
                                </m:dPr>
                                <m:e>
                                  <m:sSub>
                                    <m:sSubPr>
                                      <m:ctrlPr>
                                        <a:rPr lang="en-US" altLang="zh-CN" sz="2000" i="1">
                                          <a:latin typeface="Cambria Math" panose="02040503050406030204" pitchFamily="18" charset="0"/>
                                        </a:rPr>
                                      </m:ctrlPr>
                                    </m:sSubPr>
                                    <m:e>
                                      <m:r>
                                        <a:rPr lang="en-US" altLang="zh-CN" sz="2000">
                                          <a:latin typeface="Cambria Math"/>
                                        </a:rPr>
                                        <m:t>𝛻</m:t>
                                      </m:r>
                                    </m:e>
                                    <m:sub>
                                      <m:r>
                                        <a:rPr lang="en-US" altLang="zh-CN" sz="2000" i="1">
                                          <a:latin typeface="Cambria Math"/>
                                        </a:rPr>
                                        <m:t>𝜃</m:t>
                                      </m:r>
                                    </m:sub>
                                  </m:sSub>
                                  <m:sSub>
                                    <m:sSubPr>
                                      <m:ctrlPr>
                                        <a:rPr lang="en-US" altLang="zh-CN" sz="2000" i="1">
                                          <a:latin typeface="Cambria Math" panose="02040503050406030204" pitchFamily="18" charset="0"/>
                                        </a:rPr>
                                      </m:ctrlPr>
                                    </m:sSubPr>
                                    <m:e>
                                      <m:r>
                                        <a:rPr lang="en-US" altLang="zh-CN" sz="2000" i="1">
                                          <a:latin typeface="Cambria Math"/>
                                        </a:rPr>
                                        <m:t>𝐽</m:t>
                                      </m:r>
                                    </m:e>
                                    <m:sub>
                                      <m:r>
                                        <a:rPr lang="en-US" altLang="zh-CN" sz="2000" i="1">
                                          <a:latin typeface="Cambria Math"/>
                                        </a:rPr>
                                        <m:t>𝑘</m:t>
                                      </m:r>
                                    </m:sub>
                                  </m:sSub>
                                  <m:d>
                                    <m:dPr>
                                      <m:ctrlPr>
                                        <a:rPr lang="en-US" altLang="zh-CN" sz="2000" i="1">
                                          <a:latin typeface="Cambria Math" panose="02040503050406030204" pitchFamily="18" charset="0"/>
                                        </a:rPr>
                                      </m:ctrlPr>
                                    </m:dPr>
                                    <m:e>
                                      <m:r>
                                        <a:rPr lang="en-US" altLang="zh-CN" sz="2000" b="1" i="1">
                                          <a:latin typeface="Cambria Math"/>
                                        </a:rPr>
                                        <m:t>𝝅</m:t>
                                      </m:r>
                                    </m:e>
                                  </m:d>
                                </m:e>
                              </m:d>
                              <m:r>
                                <a:rPr lang="en-US" altLang="zh-CN" sz="2000" i="1">
                                  <a:latin typeface="Cambria Math"/>
                                </a:rPr>
                                <m:t>=0</m:t>
                              </m:r>
                            </m:e>
                          </m:func>
                          <m:r>
                            <a:rPr lang="en-US" altLang="zh-CN" sz="2000" i="1">
                              <a:latin typeface="Cambria Math"/>
                            </a:rPr>
                            <m:t>, </m:t>
                          </m:r>
                          <m:r>
                            <a:rPr lang="en-US" altLang="zh-CN" sz="2000" i="1">
                              <a:latin typeface="Cambria Math"/>
                            </a:rPr>
                            <m:t>𝑤</m:t>
                          </m:r>
                          <m:r>
                            <a:rPr lang="en-US" altLang="zh-CN" sz="2000" i="1">
                              <a:latin typeface="Cambria Math"/>
                            </a:rPr>
                            <m:t>.</m:t>
                          </m:r>
                          <m:r>
                            <a:rPr lang="en-US" altLang="zh-CN" sz="2000" i="1">
                              <a:latin typeface="Cambria Math"/>
                            </a:rPr>
                            <m:t>𝑝</m:t>
                          </m:r>
                          <m:r>
                            <a:rPr lang="en-US" altLang="zh-CN" sz="2000" i="1">
                              <a:latin typeface="Cambria Math"/>
                            </a:rPr>
                            <m:t>. 1.</m:t>
                          </m:r>
                        </m:e>
                      </m:func>
                    </m:oMath>
                  </m:oMathPara>
                </a14:m>
                <a:br>
                  <a:rPr lang="en-US" altLang="zh-CN" sz="1400" i="1" dirty="0"/>
                </a:br>
                <a:r>
                  <a:rPr lang="en-US" altLang="zh-CN" sz="2000" i="1" dirty="0">
                    <a:latin typeface="Times New Roman" panose="02020603050405020304" pitchFamily="18" charset="0"/>
                    <a:cs typeface="Times New Roman" panose="02020603050405020304" pitchFamily="18" charset="0"/>
                  </a:rPr>
                  <a:t>That is, after enough training iterations, the GCC-MARL training algorithm converges to a local maximum of </a:t>
                </a:r>
                <a14:m>
                  <m:oMath xmlns:m="http://schemas.openxmlformats.org/officeDocument/2006/math">
                    <m:r>
                      <a:rPr lang="en-US" altLang="zh-CN" sz="2000" i="1">
                        <a:latin typeface="Cambria Math"/>
                      </a:rPr>
                      <m:t>𝐽</m:t>
                    </m:r>
                    <m:r>
                      <a:rPr lang="en-US" altLang="zh-CN" sz="2000" i="1">
                        <a:latin typeface="Cambria Math"/>
                      </a:rPr>
                      <m:t>(</m:t>
                    </m:r>
                    <m:r>
                      <a:rPr lang="en-US" altLang="zh-CN" sz="2000" b="1" i="1">
                        <a:latin typeface="Cambria Math"/>
                      </a:rPr>
                      <m:t>𝝅</m:t>
                    </m:r>
                    <m:r>
                      <a:rPr lang="en-US" altLang="zh-CN" sz="2000" i="1">
                        <a:latin typeface="Cambria Math"/>
                      </a:rPr>
                      <m:t>)</m:t>
                    </m:r>
                  </m:oMath>
                </a14:m>
                <a:r>
                  <a:rPr lang="en-US" altLang="zh-CN" sz="2000" dirty="0">
                    <a:latin typeface="Times New Roman" panose="02020603050405020304" pitchFamily="18" charset="0"/>
                    <a:cs typeface="Times New Roman" panose="02020603050405020304" pitchFamily="18" charset="0"/>
                  </a:rPr>
                  <a:t>.</a:t>
                </a:r>
                <a:br>
                  <a:rPr lang="el-GR" altLang="zh-CN" sz="2000" dirty="0">
                    <a:latin typeface="Times New Roman" panose="02020603050405020304" pitchFamily="18" charset="0"/>
                    <a:cs typeface="Times New Roman" panose="02020603050405020304" pitchFamily="18" charset="0"/>
                  </a:rPr>
                </a:br>
                <a:endParaRPr lang="zh-CN" altLang="en-US" sz="14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63368" y="3804573"/>
                <a:ext cx="7733319" cy="1931811"/>
              </a:xfrm>
              <a:prstGeom prst="rect">
                <a:avLst/>
              </a:prstGeom>
              <a:blipFill>
                <a:blip r:embed="rId4"/>
                <a:stretch>
                  <a:fillRect l="-985" t="-1307"/>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74166D4F-0670-B043-ABB1-C23A28130ECE}"/>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7" name="直接连接符 5">
            <a:extLst>
              <a:ext uri="{FF2B5EF4-FFF2-40B4-BE49-F238E27FC236}">
                <a16:creationId xmlns:a16="http://schemas.microsoft.com/office/drawing/2014/main" id="{C99A4760-F8C6-1748-9D55-D9075D7799D2}"/>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灯片编号占位符 1">
            <a:extLst>
              <a:ext uri="{FF2B5EF4-FFF2-40B4-BE49-F238E27FC236}">
                <a16:creationId xmlns:a16="http://schemas.microsoft.com/office/drawing/2014/main" id="{6EDDF8F0-50D9-A246-810D-48720A8EB209}"/>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21</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文本框 11">
            <a:extLst>
              <a:ext uri="{FF2B5EF4-FFF2-40B4-BE49-F238E27FC236}">
                <a16:creationId xmlns:a16="http://schemas.microsoft.com/office/drawing/2014/main" id="{97DB6853-252D-5440-A963-95BFE69AA87C}"/>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Convergence of Training Algorithm</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矩形: 圆角 6">
            <a:extLst>
              <a:ext uri="{FF2B5EF4-FFF2-40B4-BE49-F238E27FC236}">
                <a16:creationId xmlns:a16="http://schemas.microsoft.com/office/drawing/2014/main" id="{76F1CC81-216F-A345-A08B-31F4EDF2508E}"/>
              </a:ext>
            </a:extLst>
          </p:cNvPr>
          <p:cNvSpPr/>
          <p:nvPr/>
        </p:nvSpPr>
        <p:spPr>
          <a:xfrm>
            <a:off x="300250" y="752976"/>
            <a:ext cx="5707358"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矩形 6">
            <a:extLst>
              <a:ext uri="{FF2B5EF4-FFF2-40B4-BE49-F238E27FC236}">
                <a16:creationId xmlns:a16="http://schemas.microsoft.com/office/drawing/2014/main" id="{E227B25D-1375-EB41-B1B7-DA02B2A9D25F}"/>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0988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3">
            <a:extLst>
              <a:ext uri="{FF2B5EF4-FFF2-40B4-BE49-F238E27FC236}">
                <a16:creationId xmlns:a16="http://schemas.microsoft.com/office/drawing/2014/main" id="{D972A243-EE7B-4DE0-AB08-8AEA7A8C2889}"/>
              </a:ext>
            </a:extLst>
          </p:cNvPr>
          <p:cNvSpPr>
            <a:spLocks noChangeArrowheads="1"/>
          </p:cNvSpPr>
          <p:nvPr/>
        </p:nvSpPr>
        <p:spPr bwMode="auto">
          <a:xfrm>
            <a:off x="5332199" y="1588993"/>
            <a:ext cx="3086100" cy="2056604"/>
          </a:xfrm>
          <a:prstGeom prst="rect">
            <a:avLst/>
          </a:prstGeom>
          <a:solidFill>
            <a:schemeClr val="bg1"/>
          </a:solidFill>
          <a:ln w="9525">
            <a:headEnd/>
            <a:tailEn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lvl1pPr marL="342900" indent="-342900" eaLnBrk="0" hangingPunct="0">
              <a:defRPr sz="1600">
                <a:solidFill>
                  <a:schemeClr val="tx1"/>
                </a:solidFill>
                <a:latin typeface="Arial" charset="0"/>
                <a:ea typeface="宋体" charset="-122"/>
              </a:defRPr>
            </a:lvl1pPr>
            <a:lvl2pPr marL="742950" indent="-285750" eaLnBrk="0" hangingPunct="0">
              <a:defRPr sz="1600">
                <a:solidFill>
                  <a:schemeClr val="tx1"/>
                </a:solidFill>
                <a:latin typeface="Arial" charset="0"/>
                <a:ea typeface="宋体" charset="-122"/>
              </a:defRPr>
            </a:lvl2pPr>
            <a:lvl3pPr marL="1143000" indent="-228600" eaLnBrk="0" hangingPunct="0">
              <a:defRPr sz="1600">
                <a:solidFill>
                  <a:schemeClr val="tx1"/>
                </a:solidFill>
                <a:latin typeface="Arial" charset="0"/>
                <a:ea typeface="宋体" charset="-122"/>
              </a:defRPr>
            </a:lvl3pPr>
            <a:lvl4pPr marL="1600200" indent="-228600" eaLnBrk="0" hangingPunct="0">
              <a:defRPr sz="1600">
                <a:solidFill>
                  <a:schemeClr val="tx1"/>
                </a:solidFill>
                <a:latin typeface="Arial" charset="0"/>
                <a:ea typeface="宋体" charset="-122"/>
              </a:defRPr>
            </a:lvl4pPr>
            <a:lvl5pPr marL="2057400" indent="-228600" eaLnBrk="0" hangingPunct="0">
              <a:defRPr sz="1600">
                <a:solidFill>
                  <a:schemeClr val="tx1"/>
                </a:solidFill>
                <a:latin typeface="Arial" charset="0"/>
                <a:ea typeface="宋体" charset="-122"/>
              </a:defRPr>
            </a:lvl5pPr>
            <a:lvl6pPr marL="2514600" indent="-228600" eaLnBrk="0" fontAlgn="base" hangingPunct="0">
              <a:spcBef>
                <a:spcPct val="0"/>
              </a:spcBef>
              <a:spcAft>
                <a:spcPct val="0"/>
              </a:spcAft>
              <a:defRPr sz="1600">
                <a:solidFill>
                  <a:schemeClr val="tx1"/>
                </a:solidFill>
                <a:latin typeface="Arial" charset="0"/>
                <a:ea typeface="宋体" charset="-122"/>
              </a:defRPr>
            </a:lvl6pPr>
            <a:lvl7pPr marL="2971800" indent="-228600" eaLnBrk="0" fontAlgn="base" hangingPunct="0">
              <a:spcBef>
                <a:spcPct val="0"/>
              </a:spcBef>
              <a:spcAft>
                <a:spcPct val="0"/>
              </a:spcAft>
              <a:defRPr sz="1600">
                <a:solidFill>
                  <a:schemeClr val="tx1"/>
                </a:solidFill>
                <a:latin typeface="Arial" charset="0"/>
                <a:ea typeface="宋体" charset="-122"/>
              </a:defRPr>
            </a:lvl7pPr>
            <a:lvl8pPr marL="3429000" indent="-228600" eaLnBrk="0" fontAlgn="base" hangingPunct="0">
              <a:spcBef>
                <a:spcPct val="0"/>
              </a:spcBef>
              <a:spcAft>
                <a:spcPct val="0"/>
              </a:spcAft>
              <a:defRPr sz="1600">
                <a:solidFill>
                  <a:schemeClr val="tx1"/>
                </a:solidFill>
                <a:latin typeface="Arial" charset="0"/>
                <a:ea typeface="宋体" charset="-122"/>
              </a:defRPr>
            </a:lvl8pPr>
            <a:lvl9pPr marL="3886200" indent="-228600" eaLnBrk="0" fontAlgn="base" hangingPunct="0">
              <a:spcBef>
                <a:spcPct val="0"/>
              </a:spcBef>
              <a:spcAft>
                <a:spcPct val="0"/>
              </a:spcAft>
              <a:defRPr sz="1600">
                <a:solidFill>
                  <a:schemeClr val="tx1"/>
                </a:solidFill>
                <a:latin typeface="Arial" charset="0"/>
                <a:ea typeface="宋体" charset="-122"/>
              </a:defRPr>
            </a:lvl9pPr>
          </a:lstStyle>
          <a:p>
            <a:pPr marL="0" indent="0" eaLnBrk="1" hangingPunct="1">
              <a:spcBef>
                <a:spcPts val="825"/>
              </a:spcBef>
              <a:defRPr/>
            </a:pPr>
            <a:endParaRPr lang="en-US" altLang="zh-CN" sz="2100" b="1" dirty="0">
              <a:solidFill>
                <a:prstClr val="black"/>
              </a:solidFill>
              <a:latin typeface="微软雅黑" pitchFamily="34" charset="-122"/>
              <a:ea typeface="微软雅黑" pitchFamily="34" charset="-122"/>
            </a:endParaRPr>
          </a:p>
          <a:p>
            <a:pPr marL="0" indent="0" eaLnBrk="1" hangingPunct="1">
              <a:spcBef>
                <a:spcPts val="825"/>
              </a:spcBef>
              <a:buClr>
                <a:srgbClr val="FFFF00"/>
              </a:buClr>
              <a:defRPr/>
            </a:pPr>
            <a:endParaRPr lang="en-US" altLang="zh-CN" sz="1800" b="1" dirty="0">
              <a:solidFill>
                <a:prstClr val="black"/>
              </a:solidFill>
              <a:latin typeface="微软雅黑" pitchFamily="34" charset="-122"/>
              <a:ea typeface="微软雅黑" pitchFamily="34" charset="-122"/>
            </a:endParaRPr>
          </a:p>
        </p:txBody>
      </p:sp>
      <p:sp>
        <p:nvSpPr>
          <p:cNvPr id="10" name="Rectangle 63">
            <a:extLst>
              <a:ext uri="{FF2B5EF4-FFF2-40B4-BE49-F238E27FC236}">
                <a16:creationId xmlns:a16="http://schemas.microsoft.com/office/drawing/2014/main" id="{D972A243-EE7B-4DE0-AB08-8AEA7A8C2889}"/>
              </a:ext>
            </a:extLst>
          </p:cNvPr>
          <p:cNvSpPr>
            <a:spLocks noChangeArrowheads="1"/>
          </p:cNvSpPr>
          <p:nvPr/>
        </p:nvSpPr>
        <p:spPr bwMode="auto">
          <a:xfrm>
            <a:off x="5332197" y="3841866"/>
            <a:ext cx="3086100" cy="2056604"/>
          </a:xfrm>
          <a:prstGeom prst="rect">
            <a:avLst/>
          </a:prstGeom>
          <a:solidFill>
            <a:schemeClr val="bg1"/>
          </a:solidFill>
          <a:ln w="9525">
            <a:headEnd/>
            <a:tailEn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lvl1pPr marL="342900" indent="-342900" eaLnBrk="0" hangingPunct="0">
              <a:defRPr sz="1600">
                <a:solidFill>
                  <a:schemeClr val="tx1"/>
                </a:solidFill>
                <a:latin typeface="Arial" charset="0"/>
                <a:ea typeface="宋体" charset="-122"/>
              </a:defRPr>
            </a:lvl1pPr>
            <a:lvl2pPr marL="742950" indent="-285750" eaLnBrk="0" hangingPunct="0">
              <a:defRPr sz="1600">
                <a:solidFill>
                  <a:schemeClr val="tx1"/>
                </a:solidFill>
                <a:latin typeface="Arial" charset="0"/>
                <a:ea typeface="宋体" charset="-122"/>
              </a:defRPr>
            </a:lvl2pPr>
            <a:lvl3pPr marL="1143000" indent="-228600" eaLnBrk="0" hangingPunct="0">
              <a:defRPr sz="1600">
                <a:solidFill>
                  <a:schemeClr val="tx1"/>
                </a:solidFill>
                <a:latin typeface="Arial" charset="0"/>
                <a:ea typeface="宋体" charset="-122"/>
              </a:defRPr>
            </a:lvl3pPr>
            <a:lvl4pPr marL="1600200" indent="-228600" eaLnBrk="0" hangingPunct="0">
              <a:defRPr sz="1600">
                <a:solidFill>
                  <a:schemeClr val="tx1"/>
                </a:solidFill>
                <a:latin typeface="Arial" charset="0"/>
                <a:ea typeface="宋体" charset="-122"/>
              </a:defRPr>
            </a:lvl4pPr>
            <a:lvl5pPr marL="2057400" indent="-228600" eaLnBrk="0" hangingPunct="0">
              <a:defRPr sz="1600">
                <a:solidFill>
                  <a:schemeClr val="tx1"/>
                </a:solidFill>
                <a:latin typeface="Arial" charset="0"/>
                <a:ea typeface="宋体" charset="-122"/>
              </a:defRPr>
            </a:lvl5pPr>
            <a:lvl6pPr marL="2514600" indent="-228600" eaLnBrk="0" fontAlgn="base" hangingPunct="0">
              <a:spcBef>
                <a:spcPct val="0"/>
              </a:spcBef>
              <a:spcAft>
                <a:spcPct val="0"/>
              </a:spcAft>
              <a:defRPr sz="1600">
                <a:solidFill>
                  <a:schemeClr val="tx1"/>
                </a:solidFill>
                <a:latin typeface="Arial" charset="0"/>
                <a:ea typeface="宋体" charset="-122"/>
              </a:defRPr>
            </a:lvl6pPr>
            <a:lvl7pPr marL="2971800" indent="-228600" eaLnBrk="0" fontAlgn="base" hangingPunct="0">
              <a:spcBef>
                <a:spcPct val="0"/>
              </a:spcBef>
              <a:spcAft>
                <a:spcPct val="0"/>
              </a:spcAft>
              <a:defRPr sz="1600">
                <a:solidFill>
                  <a:schemeClr val="tx1"/>
                </a:solidFill>
                <a:latin typeface="Arial" charset="0"/>
                <a:ea typeface="宋体" charset="-122"/>
              </a:defRPr>
            </a:lvl7pPr>
            <a:lvl8pPr marL="3429000" indent="-228600" eaLnBrk="0" fontAlgn="base" hangingPunct="0">
              <a:spcBef>
                <a:spcPct val="0"/>
              </a:spcBef>
              <a:spcAft>
                <a:spcPct val="0"/>
              </a:spcAft>
              <a:defRPr sz="1600">
                <a:solidFill>
                  <a:schemeClr val="tx1"/>
                </a:solidFill>
                <a:latin typeface="Arial" charset="0"/>
                <a:ea typeface="宋体" charset="-122"/>
              </a:defRPr>
            </a:lvl8pPr>
            <a:lvl9pPr marL="3886200" indent="-228600" eaLnBrk="0" fontAlgn="base" hangingPunct="0">
              <a:spcBef>
                <a:spcPct val="0"/>
              </a:spcBef>
              <a:spcAft>
                <a:spcPct val="0"/>
              </a:spcAft>
              <a:defRPr sz="1600">
                <a:solidFill>
                  <a:schemeClr val="tx1"/>
                </a:solidFill>
                <a:latin typeface="Arial" charset="0"/>
                <a:ea typeface="宋体" charset="-122"/>
              </a:defRPr>
            </a:lvl9pPr>
          </a:lstStyle>
          <a:p>
            <a:pPr marL="0" indent="0" eaLnBrk="1" hangingPunct="1">
              <a:spcBef>
                <a:spcPts val="825"/>
              </a:spcBef>
              <a:defRPr/>
            </a:pPr>
            <a:endParaRPr lang="en-US" altLang="zh-CN" sz="2100" b="1" dirty="0">
              <a:solidFill>
                <a:prstClr val="black"/>
              </a:solidFill>
              <a:latin typeface="微软雅黑" pitchFamily="34" charset="-122"/>
              <a:ea typeface="微软雅黑" pitchFamily="34" charset="-122"/>
            </a:endParaRPr>
          </a:p>
          <a:p>
            <a:pPr marL="0" indent="0" eaLnBrk="1" hangingPunct="1">
              <a:spcBef>
                <a:spcPts val="825"/>
              </a:spcBef>
              <a:buClr>
                <a:srgbClr val="FFFF00"/>
              </a:buClr>
              <a:defRPr/>
            </a:pPr>
            <a:endParaRPr lang="en-US" altLang="zh-CN" sz="1800" b="1" dirty="0">
              <a:solidFill>
                <a:prstClr val="black"/>
              </a:solidFill>
              <a:latin typeface="微软雅黑" pitchFamily="34" charset="-122"/>
              <a:ea typeface="微软雅黑" pitchFamily="34" charset="-122"/>
            </a:endParaRPr>
          </a:p>
        </p:txBody>
      </p:sp>
      <p:sp>
        <p:nvSpPr>
          <p:cNvPr id="14" name="文本框 13">
            <a:extLst>
              <a:ext uri="{FF2B5EF4-FFF2-40B4-BE49-F238E27FC236}">
                <a16:creationId xmlns:a16="http://schemas.microsoft.com/office/drawing/2014/main" id="{552DF417-E721-49FA-8F1D-6A59D0A0E4A4}"/>
              </a:ext>
            </a:extLst>
          </p:cNvPr>
          <p:cNvSpPr txBox="1"/>
          <p:nvPr/>
        </p:nvSpPr>
        <p:spPr>
          <a:xfrm>
            <a:off x="321084" y="1742103"/>
            <a:ext cx="4736971" cy="1323439"/>
          </a:xfrm>
          <a:prstGeom prst="rect">
            <a:avLst/>
          </a:prstGeom>
          <a:noFill/>
        </p:spPr>
        <p:txBody>
          <a:bodyPr wrap="square" rtlCol="0">
            <a:spAutoFit/>
          </a:bodyPr>
          <a:lstStyle/>
          <a:p>
            <a:pPr marL="257175" lvl="1" indent="-257175">
              <a:buFont typeface="Wingdings" panose="05000000000000000000" pitchFamily="2" charset="2"/>
              <a:buChar char="Ø"/>
            </a:pPr>
            <a:r>
              <a:rPr lang="en-US" altLang="zh-CN" sz="1600" b="1" dirty="0">
                <a:latin typeface="Times New Roman" panose="02020603050405020304" pitchFamily="18" charset="0"/>
                <a:cs typeface="Times New Roman" panose="02020603050405020304" pitchFamily="18" charset="0"/>
              </a:rPr>
              <a:t>The  simulator contains the main road networks in Nanshan District, Shenzhen. </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101 </a:t>
            </a:r>
            <a:r>
              <a:rPr lang="en-US" altLang="zh-CN" sz="1600" b="1" dirty="0">
                <a:latin typeface="Times New Roman" panose="02020603050405020304" pitchFamily="18" charset="0"/>
                <a:cs typeface="Times New Roman" panose="02020603050405020304" pitchFamily="18" charset="0"/>
              </a:rPr>
              <a:t>intersections</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174 </a:t>
            </a:r>
            <a:r>
              <a:rPr lang="en-US" altLang="zh-CN" sz="1600" b="1" dirty="0">
                <a:latin typeface="Times New Roman" panose="02020603050405020304" pitchFamily="18" charset="0"/>
                <a:cs typeface="Times New Roman" panose="02020603050405020304" pitchFamily="18" charset="0"/>
              </a:rPr>
              <a:t>road segments</a:t>
            </a:r>
          </a:p>
          <a:p>
            <a:pPr marL="600075" lvl="1" indent="-257175">
              <a:buFont typeface="Arial" panose="020B0604020202020204" pitchFamily="34" charset="0"/>
              <a:buChar char="•"/>
            </a:pPr>
            <a:endParaRPr lang="en-US" altLang="zh-CN" sz="1600" b="1" dirty="0">
              <a:latin typeface="Times New Roman" panose="02020603050405020304" pitchFamily="18" charset="0"/>
              <a:cs typeface="Times New Roman" panose="02020603050405020304" pitchFamily="18" charset="0"/>
            </a:endParaRPr>
          </a:p>
        </p:txBody>
      </p:sp>
      <p:pic>
        <p:nvPicPr>
          <p:cNvPr id="5122" name="Picture 2" descr="C:\Users\Lenovo\Desktop\捕获.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42438" y="3953682"/>
            <a:ext cx="2865620" cy="187232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Lenovo\Desktop\Figure_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8055" y="890718"/>
            <a:ext cx="3548903" cy="3453155"/>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1084" y="1234892"/>
            <a:ext cx="4934621" cy="338554"/>
          </a:xfrm>
          <a:prstGeom prst="rect">
            <a:avLst/>
          </a:prstGeom>
        </p:spPr>
        <p:txBody>
          <a:bodyPr wrap="none">
            <a:spAutoFit/>
          </a:bodyPr>
          <a:lstStyle/>
          <a:p>
            <a:r>
              <a:rPr lang="en-US" altLang="zh-CN" sz="1600" b="1" dirty="0">
                <a:latin typeface="Times New Roman" panose="02020603050405020304" pitchFamily="18" charset="0"/>
                <a:cs typeface="Times New Roman" panose="02020603050405020304" pitchFamily="18" charset="0"/>
              </a:rPr>
              <a:t>We conduct the experiments on a city-scale simulator. </a:t>
            </a:r>
            <a:endParaRPr lang="zh-CN" altLang="en-US" sz="1600" b="1" dirty="0">
              <a:latin typeface="Times New Roman" panose="02020603050405020304" pitchFamily="18" charset="0"/>
              <a:cs typeface="Times New Roman" panose="02020603050405020304" pitchFamily="18" charset="0"/>
            </a:endParaRPr>
          </a:p>
        </p:txBody>
      </p:sp>
      <p:sp>
        <p:nvSpPr>
          <p:cNvPr id="6" name="矩形 5"/>
          <p:cNvSpPr/>
          <p:nvPr/>
        </p:nvSpPr>
        <p:spPr>
          <a:xfrm>
            <a:off x="321084" y="3025273"/>
            <a:ext cx="4572000" cy="1815882"/>
          </a:xfrm>
          <a:prstGeom prst="rect">
            <a:avLst/>
          </a:prstGeom>
        </p:spPr>
        <p:txBody>
          <a:bodyPr>
            <a:spAutoFit/>
          </a:bodyPr>
          <a:lstStyle/>
          <a:p>
            <a:pPr marL="600075" lvl="1" indent="-257175">
              <a:buFont typeface="Arial" panose="020B0604020202020204" pitchFamily="34" charset="0"/>
              <a:buChar char="•"/>
            </a:pPr>
            <a:endParaRPr lang="en-US" altLang="zh-CN" sz="1600" b="1" dirty="0">
              <a:latin typeface="Times New Roman" panose="02020603050405020304" pitchFamily="18" charset="0"/>
              <a:cs typeface="Times New Roman" panose="02020603050405020304" pitchFamily="18" charset="0"/>
            </a:endParaRPr>
          </a:p>
          <a:p>
            <a:pPr marL="257175" indent="-257175">
              <a:buFont typeface="Wingdings" panose="05000000000000000000" pitchFamily="2" charset="2"/>
              <a:buChar char="Ø"/>
            </a:pPr>
            <a:r>
              <a:rPr lang="en-US" altLang="zh-CN" sz="1600" b="1" dirty="0">
                <a:latin typeface="Times New Roman" panose="02020603050405020304" pitchFamily="18" charset="0"/>
                <a:cs typeface="Times New Roman" panose="02020603050405020304" pitchFamily="18" charset="0"/>
              </a:rPr>
              <a:t>The simulator use part of a dataset and contains</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1,000,000+</a:t>
            </a:r>
            <a:r>
              <a:rPr lang="en-US" altLang="zh-CN" sz="1600" b="1" dirty="0">
                <a:latin typeface="Times New Roman" panose="02020603050405020304" pitchFamily="18" charset="0"/>
                <a:cs typeface="Times New Roman" panose="02020603050405020304" pitchFamily="18" charset="0"/>
              </a:rPr>
              <a:t> trajectories of </a:t>
            </a:r>
            <a:r>
              <a:rPr lang="en-US" altLang="zh-CN" sz="1600" b="1" dirty="0">
                <a:solidFill>
                  <a:srgbClr val="FF0000"/>
                </a:solidFill>
                <a:latin typeface="Times New Roman" panose="02020603050405020304" pitchFamily="18" charset="0"/>
                <a:cs typeface="Times New Roman" panose="02020603050405020304" pitchFamily="18" charset="0"/>
              </a:rPr>
              <a:t>553</a:t>
            </a:r>
            <a:r>
              <a:rPr lang="en-US" altLang="zh-CN" sz="1600" b="1" dirty="0">
                <a:latin typeface="Times New Roman" panose="02020603050405020304" pitchFamily="18" charset="0"/>
                <a:cs typeface="Times New Roman" panose="02020603050405020304" pitchFamily="18" charset="0"/>
              </a:rPr>
              <a:t> taxis in Shenzhen</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50,000+</a:t>
            </a:r>
            <a:r>
              <a:rPr lang="en-US" altLang="zh-CN" sz="1600" b="1" dirty="0">
                <a:latin typeface="Times New Roman" panose="02020603050405020304" pitchFamily="18" charset="0"/>
                <a:cs typeface="Times New Roman" panose="02020603050405020304" pitchFamily="18" charset="0"/>
              </a:rPr>
              <a:t> orders per-day </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From June 1st to June 30th, 2017 </a:t>
            </a:r>
            <a:endParaRPr lang="zh-CN" altLang="en-US" sz="1400" dirty="0"/>
          </a:p>
        </p:txBody>
      </p:sp>
      <p:sp>
        <p:nvSpPr>
          <p:cNvPr id="12" name="矩形 11">
            <a:extLst>
              <a:ext uri="{FF2B5EF4-FFF2-40B4-BE49-F238E27FC236}">
                <a16:creationId xmlns:a16="http://schemas.microsoft.com/office/drawing/2014/main" id="{C086769D-EE12-954B-A1ED-CA75F4D004A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3" name="直接连接符 5">
            <a:extLst>
              <a:ext uri="{FF2B5EF4-FFF2-40B4-BE49-F238E27FC236}">
                <a16:creationId xmlns:a16="http://schemas.microsoft.com/office/drawing/2014/main" id="{26953EDE-6F2A-F94D-985D-5D0E4F122C1D}"/>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5" name="灯片编号占位符 1">
            <a:extLst>
              <a:ext uri="{FF2B5EF4-FFF2-40B4-BE49-F238E27FC236}">
                <a16:creationId xmlns:a16="http://schemas.microsoft.com/office/drawing/2014/main" id="{BDD6C74C-EF91-F240-9522-3F7060EDF24C}"/>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22</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文本框 11">
            <a:extLst>
              <a:ext uri="{FF2B5EF4-FFF2-40B4-BE49-F238E27FC236}">
                <a16:creationId xmlns:a16="http://schemas.microsoft.com/office/drawing/2014/main" id="{92BA6576-A8B9-754E-908D-7101066B670A}"/>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Experiment-Setting</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矩形: 圆角 6">
            <a:extLst>
              <a:ext uri="{FF2B5EF4-FFF2-40B4-BE49-F238E27FC236}">
                <a16:creationId xmlns:a16="http://schemas.microsoft.com/office/drawing/2014/main" id="{EA81F315-018D-2E4A-82C8-876074E5AF7C}"/>
              </a:ext>
            </a:extLst>
          </p:cNvPr>
          <p:cNvSpPr/>
          <p:nvPr/>
        </p:nvSpPr>
        <p:spPr>
          <a:xfrm>
            <a:off x="300250" y="752976"/>
            <a:ext cx="31836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8" name="文本框 27">
            <a:extLst>
              <a:ext uri="{FF2B5EF4-FFF2-40B4-BE49-F238E27FC236}">
                <a16:creationId xmlns:a16="http://schemas.microsoft.com/office/drawing/2014/main" id="{03901502-093D-DD4E-9711-23A498D88413}"/>
              </a:ext>
            </a:extLst>
          </p:cNvPr>
          <p:cNvSpPr txBox="1"/>
          <p:nvPr/>
        </p:nvSpPr>
        <p:spPr>
          <a:xfrm>
            <a:off x="399530" y="4976984"/>
            <a:ext cx="6824547" cy="646331"/>
          </a:xfrm>
          <a:prstGeom prst="rect">
            <a:avLst/>
          </a:prstGeom>
          <a:noFill/>
        </p:spPr>
        <p:txBody>
          <a:bodyPr wrap="square" rtlCol="0">
            <a:spAutoFit/>
          </a:bodyPr>
          <a:lstStyle/>
          <a:p>
            <a:pPr indent="-342900">
              <a:buFont typeface="Wingdings" panose="05000000000000000000" pitchFamily="2" charset="2"/>
              <a:buChar char="Ø"/>
            </a:pPr>
            <a:r>
              <a:rPr lang="en-US" altLang="zh-CN" sz="1600" b="1" dirty="0">
                <a:latin typeface="Times New Roman" panose="02020603050405020304" pitchFamily="18" charset="0"/>
                <a:cs typeface="Times New Roman" panose="02020603050405020304" pitchFamily="18" charset="0"/>
              </a:rPr>
              <a:t>Baseline Approach</a:t>
            </a:r>
          </a:p>
          <a:p>
            <a:endParaRPr lang="en-US" altLang="zh-CN" sz="2000" b="1" dirty="0">
              <a:latin typeface="Times New Roman" panose="02020603050405020304" pitchFamily="18" charset="0"/>
              <a:cs typeface="Times New Roman" panose="02020603050405020304" pitchFamily="18" charset="0"/>
            </a:endParaRPr>
          </a:p>
        </p:txBody>
      </p:sp>
      <p:sp>
        <p:nvSpPr>
          <p:cNvPr id="29" name="矩形 28">
            <a:extLst>
              <a:ext uri="{FF2B5EF4-FFF2-40B4-BE49-F238E27FC236}">
                <a16:creationId xmlns:a16="http://schemas.microsoft.com/office/drawing/2014/main" id="{F1D16AFB-F2E4-5A46-8226-AE9CE6AD3A5C}"/>
              </a:ext>
            </a:extLst>
          </p:cNvPr>
          <p:cNvSpPr/>
          <p:nvPr/>
        </p:nvSpPr>
        <p:spPr>
          <a:xfrm>
            <a:off x="264829" y="5627019"/>
            <a:ext cx="3766737" cy="338554"/>
          </a:xfrm>
          <a:prstGeom prst="rect">
            <a:avLst/>
          </a:prstGeom>
        </p:spPr>
        <p:txBody>
          <a:bodyPr wrap="none">
            <a:spAutoFit/>
          </a:bodyPr>
          <a:lstStyle/>
          <a:p>
            <a:pPr marL="800100" lvl="1" indent="-342900">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Independent Actor Critic (IAC)</a:t>
            </a:r>
          </a:p>
        </p:txBody>
      </p:sp>
      <p:sp>
        <p:nvSpPr>
          <p:cNvPr id="30" name="矩形 29">
            <a:extLst>
              <a:ext uri="{FF2B5EF4-FFF2-40B4-BE49-F238E27FC236}">
                <a16:creationId xmlns:a16="http://schemas.microsoft.com/office/drawing/2014/main" id="{61D22598-BE6A-7D47-8C9A-9D7CF8235D96}"/>
              </a:ext>
            </a:extLst>
          </p:cNvPr>
          <p:cNvSpPr/>
          <p:nvPr/>
        </p:nvSpPr>
        <p:spPr>
          <a:xfrm>
            <a:off x="265950" y="5965573"/>
            <a:ext cx="1882247" cy="338554"/>
          </a:xfrm>
          <a:prstGeom prst="rect">
            <a:avLst/>
          </a:prstGeom>
        </p:spPr>
        <p:txBody>
          <a:bodyPr wrap="none">
            <a:spAutoFit/>
          </a:bodyPr>
          <a:lstStyle/>
          <a:p>
            <a:pPr marL="800100" lvl="1" indent="-342900">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Central-V</a:t>
            </a:r>
          </a:p>
        </p:txBody>
      </p:sp>
      <p:sp>
        <p:nvSpPr>
          <p:cNvPr id="31" name="矩形 30">
            <a:extLst>
              <a:ext uri="{FF2B5EF4-FFF2-40B4-BE49-F238E27FC236}">
                <a16:creationId xmlns:a16="http://schemas.microsoft.com/office/drawing/2014/main" id="{25A1399F-90C8-0644-98C3-11AFB5D9B477}"/>
              </a:ext>
            </a:extLst>
          </p:cNvPr>
          <p:cNvSpPr/>
          <p:nvPr/>
        </p:nvSpPr>
        <p:spPr>
          <a:xfrm>
            <a:off x="264829" y="6265536"/>
            <a:ext cx="4780476" cy="338554"/>
          </a:xfrm>
          <a:prstGeom prst="rect">
            <a:avLst/>
          </a:prstGeom>
        </p:spPr>
        <p:txBody>
          <a:bodyPr wrap="none">
            <a:spAutoFit/>
          </a:bodyPr>
          <a:lstStyle/>
          <a:p>
            <a:pPr marL="800100" lvl="1" indent="-342900">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Learn Individual Intrinsic Reward  (LIIR) </a:t>
            </a:r>
          </a:p>
        </p:txBody>
      </p:sp>
      <p:sp>
        <p:nvSpPr>
          <p:cNvPr id="32" name="矩形 31">
            <a:extLst>
              <a:ext uri="{FF2B5EF4-FFF2-40B4-BE49-F238E27FC236}">
                <a16:creationId xmlns:a16="http://schemas.microsoft.com/office/drawing/2014/main" id="{0EABDF7F-B968-2743-A162-7D9E4116062D}"/>
              </a:ext>
            </a:extLst>
          </p:cNvPr>
          <p:cNvSpPr/>
          <p:nvPr/>
        </p:nvSpPr>
        <p:spPr>
          <a:xfrm>
            <a:off x="264829" y="5327056"/>
            <a:ext cx="2024913" cy="338554"/>
          </a:xfrm>
          <a:prstGeom prst="rect">
            <a:avLst/>
          </a:prstGeom>
        </p:spPr>
        <p:txBody>
          <a:bodyPr wrap="none">
            <a:spAutoFit/>
          </a:bodyPr>
          <a:lstStyle/>
          <a:p>
            <a:pPr marL="800100" lvl="1" indent="-342900">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Rule-based </a:t>
            </a:r>
          </a:p>
        </p:txBody>
      </p:sp>
      <p:sp>
        <p:nvSpPr>
          <p:cNvPr id="33" name="矩形 6">
            <a:extLst>
              <a:ext uri="{FF2B5EF4-FFF2-40B4-BE49-F238E27FC236}">
                <a16:creationId xmlns:a16="http://schemas.microsoft.com/office/drawing/2014/main" id="{D1E016F3-0693-4B4A-A5B4-0853C230CDD7}"/>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0088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5123"/>
                                        </p:tgtEl>
                                        <p:attrNameLst>
                                          <p:attrName>style.visibility</p:attrName>
                                        </p:attrNameLst>
                                      </p:cBhvr>
                                      <p:to>
                                        <p:strVal val="visible"/>
                                      </p:to>
                                    </p:set>
                                    <p:animEffect transition="in" filter="fade">
                                      <p:cBhvr>
                                        <p:cTn id="15" dur="500"/>
                                        <p:tgtEl>
                                          <p:spTgt spid="51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5122"/>
                                        </p:tgtEl>
                                        <p:attrNameLst>
                                          <p:attrName>style.visibility</p:attrName>
                                        </p:attrNameLst>
                                      </p:cBhvr>
                                      <p:to>
                                        <p:strVal val="visible"/>
                                      </p:to>
                                    </p:set>
                                    <p:animEffect transition="in" filter="fade">
                                      <p:cBhvr>
                                        <p:cTn id="26" dur="500"/>
                                        <p:tgtEl>
                                          <p:spTgt spid="51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4" grpId="0"/>
      <p:bldP spid="4" grpId="0"/>
      <p:bldP spid="6" grpId="0"/>
      <p:bldP spid="28" grpId="0"/>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做过的论文\infocom\Infocom_final\fig\orders_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963" y="3350387"/>
            <a:ext cx="3554024" cy="244339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做过的论文\infocom\Infocom_final\fig\sensing_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7632" y="3342967"/>
            <a:ext cx="3554025" cy="244339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88490" y="1656868"/>
            <a:ext cx="8617925" cy="923330"/>
          </a:xfrm>
          <a:prstGeom prst="rect">
            <a:avLst/>
          </a:prstGeom>
        </p:spPr>
        <p:txBody>
          <a:bodyPr wrap="square">
            <a:spAutoFit/>
          </a:bodyPr>
          <a:lstStyle/>
          <a:p>
            <a:pPr lvl="1" algn="ctr"/>
            <a:r>
              <a:rPr lang="en-US" altLang="zh-CN" b="1" dirty="0">
                <a:solidFill>
                  <a:srgbClr val="162746"/>
                </a:solidFill>
                <a:latin typeface="Times New Roman" panose="02020603050405020304" pitchFamily="18" charset="0"/>
                <a:cs typeface="Times New Roman" panose="02020603050405020304" pitchFamily="18" charset="0"/>
              </a:rPr>
              <a:t>Our proposed GCC-MARL outperforms all the baselines in </a:t>
            </a:r>
            <a:r>
              <a:rPr lang="en-US" altLang="zh-CN" b="1" dirty="0">
                <a:solidFill>
                  <a:srgbClr val="FF0000"/>
                </a:solidFill>
                <a:latin typeface="Times New Roman" panose="02020603050405020304" pitchFamily="18" charset="0"/>
                <a:cs typeface="Times New Roman" panose="02020603050405020304" pitchFamily="18" charset="0"/>
              </a:rPr>
              <a:t>both GMV and </a:t>
            </a:r>
            <a:r>
              <a:rPr lang="en-US" altLang="zh-CN" b="1" dirty="0" err="1">
                <a:solidFill>
                  <a:srgbClr val="FF0000"/>
                </a:solidFill>
                <a:latin typeface="Times New Roman" panose="02020603050405020304" pitchFamily="18" charset="0"/>
                <a:cs typeface="Times New Roman" panose="02020603050405020304" pitchFamily="18" charset="0"/>
              </a:rPr>
              <a:t>UoS</a:t>
            </a:r>
            <a:r>
              <a:rPr lang="en-US" altLang="zh-CN" b="1" dirty="0">
                <a:solidFill>
                  <a:srgbClr val="162746"/>
                </a:solidFill>
                <a:latin typeface="Times New Roman" panose="02020603050405020304" pitchFamily="18" charset="0"/>
                <a:cs typeface="Times New Roman" panose="02020603050405020304" pitchFamily="18" charset="0"/>
              </a:rPr>
              <a:t> in all settings. </a:t>
            </a:r>
            <a:br>
              <a:rPr lang="en-US" altLang="zh-CN" dirty="0">
                <a:solidFill>
                  <a:srgbClr val="162746"/>
                </a:solidFill>
                <a:latin typeface="Times New Roman" panose="02020603050405020304" pitchFamily="18" charset="0"/>
                <a:cs typeface="Times New Roman" panose="02020603050405020304" pitchFamily="18" charset="0"/>
              </a:rPr>
            </a:br>
            <a:endParaRPr lang="en-US" altLang="zh-CN" b="1" dirty="0">
              <a:solidFill>
                <a:srgbClr val="162746"/>
              </a:solidFill>
              <a:latin typeface="Times New Roman" panose="02020603050405020304" pitchFamily="18" charset="0"/>
              <a:cs typeface="Times New Roman" panose="02020603050405020304" pitchFamily="18" charset="0"/>
            </a:endParaRPr>
          </a:p>
        </p:txBody>
      </p:sp>
      <p:sp>
        <p:nvSpPr>
          <p:cNvPr id="6" name="椭圆 5"/>
          <p:cNvSpPr/>
          <p:nvPr/>
        </p:nvSpPr>
        <p:spPr>
          <a:xfrm>
            <a:off x="479869" y="3808265"/>
            <a:ext cx="378161" cy="12922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椭圆 10"/>
          <p:cNvSpPr/>
          <p:nvPr/>
        </p:nvSpPr>
        <p:spPr>
          <a:xfrm>
            <a:off x="5037632" y="3805084"/>
            <a:ext cx="378161" cy="12922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a:extLst>
              <a:ext uri="{FF2B5EF4-FFF2-40B4-BE49-F238E27FC236}">
                <a16:creationId xmlns:a16="http://schemas.microsoft.com/office/drawing/2014/main" id="{A7CFBD8B-AB4E-8D4C-9C5E-6BDE424659EE}"/>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6" name="直接连接符 5">
            <a:extLst>
              <a:ext uri="{FF2B5EF4-FFF2-40B4-BE49-F238E27FC236}">
                <a16:creationId xmlns:a16="http://schemas.microsoft.com/office/drawing/2014/main" id="{694F6DD1-B272-5840-99F0-D37782256D5E}"/>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7" name="灯片编号占位符 1">
            <a:extLst>
              <a:ext uri="{FF2B5EF4-FFF2-40B4-BE49-F238E27FC236}">
                <a16:creationId xmlns:a16="http://schemas.microsoft.com/office/drawing/2014/main" id="{366780FE-77A2-D640-861C-51A758F4BF6A}"/>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23</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文本框 11">
            <a:extLst>
              <a:ext uri="{FF2B5EF4-FFF2-40B4-BE49-F238E27FC236}">
                <a16:creationId xmlns:a16="http://schemas.microsoft.com/office/drawing/2014/main" id="{A313555D-C78E-7449-A1A1-4448EEDB004E}"/>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6">
            <a:extLst>
              <a:ext uri="{FF2B5EF4-FFF2-40B4-BE49-F238E27FC236}">
                <a16:creationId xmlns:a16="http://schemas.microsoft.com/office/drawing/2014/main" id="{2DD855A4-BE76-8749-93CC-6D6EF872219A}"/>
              </a:ext>
            </a:extLst>
          </p:cNvPr>
          <p:cNvSpPr/>
          <p:nvPr/>
        </p:nvSpPr>
        <p:spPr>
          <a:xfrm>
            <a:off x="300250" y="752976"/>
            <a:ext cx="31836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矩形 6">
            <a:extLst>
              <a:ext uri="{FF2B5EF4-FFF2-40B4-BE49-F238E27FC236}">
                <a16:creationId xmlns:a16="http://schemas.microsoft.com/office/drawing/2014/main" id="{A2FC19F0-F6A2-004C-BFE5-6DF5AED3C438}"/>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0636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500"/>
                                        <p:tgtEl>
                                          <p:spTgt spid="3075"/>
                                        </p:tgtEl>
                                      </p:cBhvr>
                                    </p:animEffect>
                                  </p:childTnLst>
                                </p:cTn>
                              </p:par>
                              <p:par>
                                <p:cTn id="8" presetID="10"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5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552DF417-E721-49FA-8F1D-6A59D0A0E4A4}"/>
                  </a:ext>
                </a:extLst>
              </p:cNvPr>
              <p:cNvSpPr txBox="1"/>
              <p:nvPr/>
            </p:nvSpPr>
            <p:spPr>
              <a:xfrm>
                <a:off x="-255640" y="2634785"/>
                <a:ext cx="5663381" cy="830997"/>
              </a:xfrm>
              <a:prstGeom prst="rect">
                <a:avLst/>
              </a:prstGeom>
              <a:noFill/>
            </p:spPr>
            <p:txBody>
              <a:bodyPr wrap="square" rtlCol="0">
                <a:spAutoFit/>
              </a:bodyPr>
              <a:lstStyle/>
              <a:p>
                <a:endParaRPr lang="en-US" altLang="zh-CN" sz="1600" b="1" dirty="0">
                  <a:latin typeface="Times New Roman" panose="02020603050405020304" pitchFamily="18" charset="0"/>
                  <a:cs typeface="Times New Roman" panose="02020603050405020304" pitchFamily="18" charset="0"/>
                </a:endParaRPr>
              </a:p>
              <a:p>
                <a:pPr marL="600075" lvl="1" indent="-257175">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Models with </a:t>
                </a:r>
                <a14:m>
                  <m:oMath xmlns:m="http://schemas.openxmlformats.org/officeDocument/2006/math">
                    <m:r>
                      <a:rPr lang="en-US" altLang="zh-CN" sz="1600" b="1" i="1" dirty="0">
                        <a:solidFill>
                          <a:srgbClr val="FF0000"/>
                        </a:solidFill>
                        <a:latin typeface="Cambria Math"/>
                        <a:cs typeface="Times New Roman" panose="02020603050405020304" pitchFamily="18" charset="0"/>
                      </a:rPr>
                      <m:t>𝒎</m:t>
                    </m:r>
                    <m:r>
                      <a:rPr lang="en-US" altLang="zh-CN" sz="1600" b="1" i="1" dirty="0">
                        <a:solidFill>
                          <a:srgbClr val="FF0000"/>
                        </a:solidFill>
                        <a:latin typeface="Cambria Math"/>
                        <a:cs typeface="Times New Roman" panose="02020603050405020304" pitchFamily="18" charset="0"/>
                      </a:rPr>
                      <m:t>=</m:t>
                    </m:r>
                    <m:r>
                      <a:rPr lang="en-US" altLang="zh-CN" sz="1600" b="1" i="1" dirty="0">
                        <a:solidFill>
                          <a:srgbClr val="FF0000"/>
                        </a:solidFill>
                        <a:latin typeface="Cambria Math"/>
                        <a:cs typeface="Times New Roman" panose="02020603050405020304" pitchFamily="18" charset="0"/>
                      </a:rPr>
                      <m:t>𝟏</m:t>
                    </m:r>
                  </m:oMath>
                </a14:m>
                <a:r>
                  <a:rPr lang="en-US" altLang="zh-CN" sz="1600" b="1" dirty="0">
                    <a:latin typeface="Times New Roman" panose="02020603050405020304" pitchFamily="18" charset="0"/>
                    <a:cs typeface="Times New Roman" panose="02020603050405020304" pitchFamily="18" charset="0"/>
                  </a:rPr>
                  <a:t>  yield the best performance.</a:t>
                </a:r>
              </a:p>
              <a:p>
                <a:pPr lvl="1"/>
                <a:endParaRPr lang="en-US" altLang="zh-CN" sz="1600" b="1" dirty="0">
                  <a:latin typeface="Times New Roman" panose="02020603050405020304" pitchFamily="18" charset="0"/>
                  <a:cs typeface="Times New Roman" panose="02020603050405020304" pitchFamily="18" charset="0"/>
                </a:endParaRPr>
              </a:p>
            </p:txBody>
          </p:sp>
        </mc:Choice>
        <mc:Fallback xmlns="">
          <p:sp>
            <p:nvSpPr>
              <p:cNvPr id="14" name="文本框 13">
                <a:extLst>
                  <a:ext uri="{FF2B5EF4-FFF2-40B4-BE49-F238E27FC236}">
                    <a16:creationId xmlns:a16="http://schemas.microsoft.com/office/drawing/2014/main" id="{552DF417-E721-49FA-8F1D-6A59D0A0E4A4}"/>
                  </a:ext>
                </a:extLst>
              </p:cNvPr>
              <p:cNvSpPr txBox="1">
                <a:spLocks noRot="1" noChangeAspect="1" noMove="1" noResize="1" noEditPoints="1" noAdjustHandles="1" noChangeArrowheads="1" noChangeShapeType="1" noTextEdit="1"/>
              </p:cNvSpPr>
              <p:nvPr/>
            </p:nvSpPr>
            <p:spPr>
              <a:xfrm>
                <a:off x="-255640" y="2634785"/>
                <a:ext cx="5663381" cy="830997"/>
              </a:xfrm>
              <a:prstGeom prst="rect">
                <a:avLst/>
              </a:prstGeom>
              <a:blipFill>
                <a:blip r:embed="rId3"/>
                <a:stretch>
                  <a:fillRect/>
                </a:stretch>
              </a:blipFill>
            </p:spPr>
            <p:txBody>
              <a:bodyPr/>
              <a:lstStyle/>
              <a:p>
                <a:r>
                  <a:rPr lang="zh-CN" altLang="en-US">
                    <a:noFill/>
                  </a:rPr>
                  <a:t> </a:t>
                </a:r>
              </a:p>
            </p:txBody>
          </p:sp>
        </mc:Fallback>
      </mc:AlternateContent>
      <p:pic>
        <p:nvPicPr>
          <p:cNvPr id="4098" name="Picture 2" descr="F:\做过的论文\infocom\Infocom_final\fig\ko_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0862" y="1612446"/>
            <a:ext cx="2974079" cy="204467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做过的论文\infocom\Infocom_final\fig\ks_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10862" y="3793554"/>
            <a:ext cx="2974079" cy="204467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矩形 3"/>
              <p:cNvSpPr/>
              <p:nvPr/>
            </p:nvSpPr>
            <p:spPr>
              <a:xfrm>
                <a:off x="0" y="1882709"/>
                <a:ext cx="5810862" cy="338554"/>
              </a:xfrm>
              <a:prstGeom prst="rect">
                <a:avLst/>
              </a:prstGeom>
            </p:spPr>
            <p:txBody>
              <a:bodyPr wrap="square">
                <a:spAutoFit/>
              </a:bodyPr>
              <a:lstStyle/>
              <a:p>
                <a:pPr marL="214313" indent="-214313">
                  <a:buFont typeface="Wingdings" panose="05000000000000000000" pitchFamily="2" charset="2"/>
                  <a:buChar char="Ø"/>
                </a:pPr>
                <a:r>
                  <a:rPr lang="en-US" altLang="zh-CN" sz="1600" b="1" dirty="0">
                    <a:latin typeface="Times New Roman" panose="02020603050405020304" pitchFamily="18" charset="0"/>
                    <a:cs typeface="Times New Roman" panose="02020603050405020304" pitchFamily="18" charset="0"/>
                  </a:rPr>
                  <a:t>Impact of the number of GAT Layers </a:t>
                </a:r>
                <a14:m>
                  <m:oMath xmlns:m="http://schemas.openxmlformats.org/officeDocument/2006/math">
                    <m:r>
                      <a:rPr lang="en-US" altLang="zh-CN" sz="1600" b="1" i="1">
                        <a:latin typeface="Cambria Math"/>
                        <a:cs typeface="Times New Roman" panose="02020603050405020304" pitchFamily="18" charset="0"/>
                      </a:rPr>
                      <m:t>(</m:t>
                    </m:r>
                    <m:r>
                      <a:rPr lang="en-US" altLang="zh-CN" sz="1600" b="1" i="1">
                        <a:latin typeface="Cambria Math"/>
                        <a:cs typeface="Times New Roman" panose="02020603050405020304" pitchFamily="18" charset="0"/>
                      </a:rPr>
                      <m:t>𝒎</m:t>
                    </m:r>
                    <m:r>
                      <a:rPr lang="en-US" altLang="zh-CN" sz="1600" b="1" i="1">
                        <a:latin typeface="Cambria Math"/>
                        <a:cs typeface="Times New Roman" panose="02020603050405020304" pitchFamily="18" charset="0"/>
                      </a:rPr>
                      <m:t>)</m:t>
                    </m:r>
                  </m:oMath>
                </a14:m>
                <a:r>
                  <a:rPr lang="en-US" altLang="zh-CN" sz="1600" b="1" dirty="0">
                    <a:latin typeface="Times New Roman" panose="02020603050405020304" pitchFamily="18" charset="0"/>
                    <a:cs typeface="Times New Roman" panose="02020603050405020304" pitchFamily="18" charset="0"/>
                  </a:rPr>
                  <a:t> in GCC-MARL </a:t>
                </a:r>
                <a:endParaRPr lang="zh-CN" altLang="en-US" sz="1600" dirty="0"/>
              </a:p>
            </p:txBody>
          </p:sp>
        </mc:Choice>
        <mc:Fallback xmlns="">
          <p:sp>
            <p:nvSpPr>
              <p:cNvPr id="4" name="矩形 3"/>
              <p:cNvSpPr>
                <a:spLocks noRot="1" noChangeAspect="1" noMove="1" noResize="1" noEditPoints="1" noAdjustHandles="1" noChangeArrowheads="1" noChangeShapeType="1" noTextEdit="1"/>
              </p:cNvSpPr>
              <p:nvPr/>
            </p:nvSpPr>
            <p:spPr>
              <a:xfrm>
                <a:off x="0" y="1882709"/>
                <a:ext cx="5810862" cy="338554"/>
              </a:xfrm>
              <a:prstGeom prst="rect">
                <a:avLst/>
              </a:prstGeom>
              <a:blipFill>
                <a:blip r:embed="rId6"/>
                <a:stretch>
                  <a:fillRect l="-437" t="-7407" b="-222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255640" y="3655023"/>
                <a:ext cx="5444011" cy="830997"/>
              </a:xfrm>
              <a:prstGeom prst="rect">
                <a:avLst/>
              </a:prstGeom>
            </p:spPr>
            <p:txBody>
              <a:bodyPr wrap="square">
                <a:spAutoFit/>
              </a:bodyPr>
              <a:lstStyle/>
              <a:p>
                <a:pPr marL="600075" lvl="1" indent="-257175">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Models with </a:t>
                </a:r>
                <a14:m>
                  <m:oMath xmlns:m="http://schemas.openxmlformats.org/officeDocument/2006/math">
                    <m:r>
                      <a:rPr lang="en-US" altLang="zh-CN" sz="1600" b="1" i="1" dirty="0">
                        <a:solidFill>
                          <a:srgbClr val="FF0000"/>
                        </a:solidFill>
                        <a:latin typeface="Cambria Math"/>
                        <a:cs typeface="Times New Roman" panose="02020603050405020304" pitchFamily="18" charset="0"/>
                      </a:rPr>
                      <m:t>𝒎</m:t>
                    </m:r>
                    <m:r>
                      <a:rPr lang="en-US" altLang="zh-CN" sz="1600" b="1" i="1" dirty="0">
                        <a:solidFill>
                          <a:srgbClr val="FF0000"/>
                        </a:solidFill>
                        <a:latin typeface="Cambria Math"/>
                        <a:cs typeface="Times New Roman" panose="02020603050405020304" pitchFamily="18" charset="0"/>
                      </a:rPr>
                      <m:t>=</m:t>
                    </m:r>
                    <m:r>
                      <a:rPr lang="en-US" altLang="zh-CN" sz="1600" b="1" i="1" dirty="0">
                        <a:solidFill>
                          <a:srgbClr val="FF0000"/>
                        </a:solidFill>
                        <a:latin typeface="Cambria Math"/>
                        <a:cs typeface="Times New Roman" panose="02020603050405020304" pitchFamily="18" charset="0"/>
                      </a:rPr>
                      <m:t>𝟎</m:t>
                    </m:r>
                  </m:oMath>
                </a14:m>
                <a:r>
                  <a:rPr lang="en-US" altLang="zh-CN" sz="1600" b="1" dirty="0">
                    <a:latin typeface="Times New Roman" panose="02020603050405020304" pitchFamily="18" charset="0"/>
                    <a:cs typeface="Times New Roman" panose="02020603050405020304" pitchFamily="18" charset="0"/>
                  </a:rPr>
                  <a:t> cannot capture any spatial correlation among the road segments</a:t>
                </a:r>
              </a:p>
              <a:p>
                <a:pPr lvl="1"/>
                <a:endParaRPr lang="en-US" altLang="zh-CN" sz="1600" b="1" dirty="0">
                  <a:latin typeface="Times New Roman" panose="02020603050405020304" pitchFamily="18" charset="0"/>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255640" y="3655023"/>
                <a:ext cx="5444011" cy="830997"/>
              </a:xfrm>
              <a:prstGeom prst="rect">
                <a:avLst/>
              </a:prstGeom>
              <a:blipFill>
                <a:blip r:embed="rId7"/>
                <a:stretch>
                  <a:fillRect t="-303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255640" y="4589925"/>
                <a:ext cx="5663381" cy="892552"/>
              </a:xfrm>
              <a:prstGeom prst="rect">
                <a:avLst/>
              </a:prstGeom>
            </p:spPr>
            <p:txBody>
              <a:bodyPr wrap="square">
                <a:spAutoFit/>
              </a:bodyPr>
              <a:lstStyle/>
              <a:p>
                <a:pPr marL="600075" lvl="1" indent="-257175">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Models with </a:t>
                </a:r>
                <a14:m>
                  <m:oMath xmlns:m="http://schemas.openxmlformats.org/officeDocument/2006/math">
                    <m:r>
                      <a:rPr lang="en-US" altLang="zh-CN" sz="1600" b="1" i="1" dirty="0">
                        <a:solidFill>
                          <a:srgbClr val="FF0000"/>
                        </a:solidFill>
                        <a:latin typeface="Cambria Math"/>
                        <a:cs typeface="Times New Roman" panose="02020603050405020304" pitchFamily="18" charset="0"/>
                      </a:rPr>
                      <m:t>𝒎</m:t>
                    </m:r>
                    <m:r>
                      <a:rPr lang="en-US" altLang="zh-CN" sz="1600" b="1" i="1" dirty="0">
                        <a:solidFill>
                          <a:srgbClr val="FF0000"/>
                        </a:solidFill>
                        <a:latin typeface="Cambria Math"/>
                        <a:cs typeface="Times New Roman" panose="02020603050405020304" pitchFamily="18" charset="0"/>
                      </a:rPr>
                      <m:t>=</m:t>
                    </m:r>
                    <m:r>
                      <a:rPr lang="en-US" altLang="zh-CN" sz="1600" b="1" i="1" dirty="0">
                        <a:solidFill>
                          <a:srgbClr val="FF0000"/>
                        </a:solidFill>
                        <a:latin typeface="Cambria Math"/>
                        <a:cs typeface="Times New Roman" panose="02020603050405020304" pitchFamily="18" charset="0"/>
                      </a:rPr>
                      <m:t>𝟐</m:t>
                    </m:r>
                  </m:oMath>
                </a14:m>
                <a:r>
                  <a:rPr lang="en-US" altLang="zh-CN" sz="1600" b="1" dirty="0">
                    <a:solidFill>
                      <a:srgbClr val="FF0000"/>
                    </a:solidFill>
                    <a:latin typeface="Times New Roman" panose="02020603050405020304" pitchFamily="18" charset="0"/>
                    <a:cs typeface="Times New Roman" panose="02020603050405020304" pitchFamily="18" charset="0"/>
                  </a:rPr>
                  <a:t> or </a:t>
                </a:r>
                <a14:m>
                  <m:oMath xmlns:m="http://schemas.openxmlformats.org/officeDocument/2006/math">
                    <m:r>
                      <a:rPr lang="en-US" altLang="zh-CN" sz="1600" b="1" i="1" dirty="0">
                        <a:solidFill>
                          <a:srgbClr val="FF0000"/>
                        </a:solidFill>
                        <a:latin typeface="Cambria Math"/>
                        <a:cs typeface="Times New Roman" panose="02020603050405020304" pitchFamily="18" charset="0"/>
                      </a:rPr>
                      <m:t>𝒎</m:t>
                    </m:r>
                    <m:r>
                      <a:rPr lang="en-US" altLang="zh-CN" sz="1600" b="1" i="1" dirty="0">
                        <a:solidFill>
                          <a:srgbClr val="FF0000"/>
                        </a:solidFill>
                        <a:latin typeface="Cambria Math"/>
                        <a:cs typeface="Times New Roman" panose="02020603050405020304" pitchFamily="18" charset="0"/>
                      </a:rPr>
                      <m:t>=</m:t>
                    </m:r>
                    <m:r>
                      <a:rPr lang="en-US" altLang="zh-CN" sz="1600" b="1" i="1" dirty="0">
                        <a:solidFill>
                          <a:srgbClr val="FF0000"/>
                        </a:solidFill>
                        <a:latin typeface="Cambria Math"/>
                        <a:cs typeface="Times New Roman" panose="02020603050405020304" pitchFamily="18" charset="0"/>
                      </a:rPr>
                      <m:t>𝟑</m:t>
                    </m:r>
                  </m:oMath>
                </a14:m>
                <a:r>
                  <a:rPr lang="en-US" altLang="zh-CN" sz="1600" b="1" dirty="0">
                    <a:solidFill>
                      <a:srgbClr val="FF0000"/>
                    </a:solidFill>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bring in outdated features of overly distant road segments.</a:t>
                </a:r>
                <a:br>
                  <a:rPr lang="en-US" altLang="zh-CN" sz="2000" b="1" dirty="0">
                    <a:latin typeface="Times New Roman" panose="02020603050405020304" pitchFamily="18" charset="0"/>
                    <a:cs typeface="Times New Roman" panose="02020603050405020304" pitchFamily="18" charset="0"/>
                  </a:rPr>
                </a:br>
                <a:endParaRPr lang="en-US" altLang="zh-CN" sz="2000" b="1" dirty="0">
                  <a:latin typeface="Times New Roman" panose="02020603050405020304" pitchFamily="18" charset="0"/>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255640" y="4589925"/>
                <a:ext cx="5663381" cy="892552"/>
              </a:xfrm>
              <a:prstGeom prst="rect">
                <a:avLst/>
              </a:prstGeom>
              <a:blipFill>
                <a:blip r:embed="rId8"/>
                <a:stretch>
                  <a:fillRect t="-1408" r="-1566"/>
                </a:stretch>
              </a:blipFill>
            </p:spPr>
            <p:txBody>
              <a:bodyPr/>
              <a:lstStyle/>
              <a:p>
                <a:r>
                  <a:rPr lang="zh-CN" altLang="en-US">
                    <a:noFill/>
                  </a:rPr>
                  <a:t> </a:t>
                </a:r>
              </a:p>
            </p:txBody>
          </p:sp>
        </mc:Fallback>
      </mc:AlternateContent>
      <p:sp>
        <p:nvSpPr>
          <p:cNvPr id="10" name="矩形 9">
            <a:extLst>
              <a:ext uri="{FF2B5EF4-FFF2-40B4-BE49-F238E27FC236}">
                <a16:creationId xmlns:a16="http://schemas.microsoft.com/office/drawing/2014/main" id="{C7D82337-CFB7-5841-AADC-233366373C7B}"/>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1" name="直接连接符 5">
            <a:extLst>
              <a:ext uri="{FF2B5EF4-FFF2-40B4-BE49-F238E27FC236}">
                <a16:creationId xmlns:a16="http://schemas.microsoft.com/office/drawing/2014/main" id="{10DC81A7-F117-FF45-BA9F-A5A10EF3C34F}"/>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灯片编号占位符 1">
            <a:extLst>
              <a:ext uri="{FF2B5EF4-FFF2-40B4-BE49-F238E27FC236}">
                <a16:creationId xmlns:a16="http://schemas.microsoft.com/office/drawing/2014/main" id="{6A62F402-BC2D-C642-AE4C-4D8D37B8766B}"/>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24</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文本框 11">
            <a:extLst>
              <a:ext uri="{FF2B5EF4-FFF2-40B4-BE49-F238E27FC236}">
                <a16:creationId xmlns:a16="http://schemas.microsoft.com/office/drawing/2014/main" id="{C8BEB5CE-7557-6049-BF71-B9CC0088392F}"/>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5F1813A3-8C6A-2B4B-9CB8-71D7252F7518}"/>
              </a:ext>
            </a:extLst>
          </p:cNvPr>
          <p:cNvSpPr/>
          <p:nvPr/>
        </p:nvSpPr>
        <p:spPr>
          <a:xfrm>
            <a:off x="300250" y="752976"/>
            <a:ext cx="31836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矩形 6">
            <a:extLst>
              <a:ext uri="{FF2B5EF4-FFF2-40B4-BE49-F238E27FC236}">
                <a16:creationId xmlns:a16="http://schemas.microsoft.com/office/drawing/2014/main" id="{05D18CCC-4B7F-E34C-A7CA-939B00D335EC}"/>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929510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id="{552DF417-E721-49FA-8F1D-6A59D0A0E4A4}"/>
              </a:ext>
            </a:extLst>
          </p:cNvPr>
          <p:cNvSpPr txBox="1"/>
          <p:nvPr/>
        </p:nvSpPr>
        <p:spPr>
          <a:xfrm>
            <a:off x="230051" y="1174896"/>
            <a:ext cx="8628814" cy="1877437"/>
          </a:xfrm>
          <a:prstGeom prst="rect">
            <a:avLst/>
          </a:prstGeom>
          <a:noFill/>
        </p:spPr>
        <p:txBody>
          <a:bodyPr wrap="square" rtlCol="0">
            <a:spAutoFit/>
          </a:bodyPr>
          <a:lstStyle/>
          <a:p>
            <a:pPr marL="257175" indent="-257175">
              <a:buFont typeface="Wingdings" panose="05000000000000000000" pitchFamily="2" charset="2"/>
              <a:buChar char="Ø"/>
            </a:pPr>
            <a:r>
              <a:rPr lang="en-US" altLang="zh-CN" sz="1600" b="1" dirty="0">
                <a:latin typeface="Times New Roman" panose="02020603050405020304" pitchFamily="18" charset="0"/>
                <a:cs typeface="Times New Roman" panose="02020603050405020304" pitchFamily="18" charset="0"/>
              </a:rPr>
              <a:t>Evaluation of Credit Assignment Method </a:t>
            </a:r>
          </a:p>
          <a:p>
            <a:pPr marL="214313" indent="-214313">
              <a:buFont typeface="Wingdings" panose="05000000000000000000" pitchFamily="2" charset="2"/>
              <a:buChar char="n"/>
            </a:pPr>
            <a:endParaRPr lang="en-US" altLang="zh-CN" sz="1600" b="1" dirty="0">
              <a:latin typeface="Times New Roman" panose="02020603050405020304" pitchFamily="18" charset="0"/>
              <a:cs typeface="Times New Roman" panose="02020603050405020304" pitchFamily="18" charset="0"/>
            </a:endParaRP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Demand-Supply Gap (DSG) </a:t>
            </a:r>
            <a:r>
              <a:rPr lang="en-US" altLang="zh-CN" sz="1600" b="1" dirty="0">
                <a:latin typeface="Times New Roman" panose="02020603050405020304" pitchFamily="18" charset="0"/>
                <a:cs typeface="Times New Roman" panose="02020603050405020304" pitchFamily="18" charset="0"/>
              </a:rPr>
              <a:t>is the number of orders minus the number of idle FHVs on the road segment.</a:t>
            </a:r>
          </a:p>
          <a:p>
            <a:pPr marL="600075" lvl="1" indent="-257175">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Sensing Ratio (SR) </a:t>
            </a:r>
            <a:r>
              <a:rPr lang="en-US" altLang="zh-CN" sz="1600" b="1" dirty="0">
                <a:latin typeface="Times New Roman" panose="02020603050405020304" pitchFamily="18" charset="0"/>
                <a:cs typeface="Times New Roman" panose="02020603050405020304" pitchFamily="18" charset="0"/>
              </a:rPr>
              <a:t>is the length of the road segment divided by the number of FHVs on that road segment. </a:t>
            </a:r>
          </a:p>
          <a:p>
            <a:pPr lvl="1"/>
            <a:endParaRPr lang="en-US" altLang="zh-CN" sz="2000" b="1" dirty="0">
              <a:latin typeface="Times New Roman" panose="02020603050405020304" pitchFamily="18" charset="0"/>
              <a:cs typeface="Times New Roman" panose="02020603050405020304" pitchFamily="18" charset="0"/>
            </a:endParaRPr>
          </a:p>
        </p:txBody>
      </p:sp>
      <p:pic>
        <p:nvPicPr>
          <p:cNvPr id="5122" name="Picture 2" descr="F:\做过的论文\infocom\Infocom_final\fig\vc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818" y="3502453"/>
            <a:ext cx="3762229" cy="258653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做过的论文\infocom\Infocom_final\fig\vs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1867" y="3502454"/>
            <a:ext cx="3762230" cy="2586533"/>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a:extLst>
              <a:ext uri="{FF2B5EF4-FFF2-40B4-BE49-F238E27FC236}">
                <a16:creationId xmlns:a16="http://schemas.microsoft.com/office/drawing/2014/main" id="{66FE4ACF-1949-F648-AEE5-27EEDA7126F8}"/>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8" name="直接连接符 5">
            <a:extLst>
              <a:ext uri="{FF2B5EF4-FFF2-40B4-BE49-F238E27FC236}">
                <a16:creationId xmlns:a16="http://schemas.microsoft.com/office/drawing/2014/main" id="{3D6EF657-D35D-6A4A-9B76-F5FEE717135E}"/>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9" name="灯片编号占位符 1">
            <a:extLst>
              <a:ext uri="{FF2B5EF4-FFF2-40B4-BE49-F238E27FC236}">
                <a16:creationId xmlns:a16="http://schemas.microsoft.com/office/drawing/2014/main" id="{77BE7C53-ACD1-5F4B-AD76-4E8763E9B9C0}"/>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25</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文本框 11">
            <a:extLst>
              <a:ext uri="{FF2B5EF4-FFF2-40B4-BE49-F238E27FC236}">
                <a16:creationId xmlns:a16="http://schemas.microsoft.com/office/drawing/2014/main" id="{A2748AC6-9584-3C4F-96A6-6A0638461BBF}"/>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矩形: 圆角 6">
            <a:extLst>
              <a:ext uri="{FF2B5EF4-FFF2-40B4-BE49-F238E27FC236}">
                <a16:creationId xmlns:a16="http://schemas.microsoft.com/office/drawing/2014/main" id="{6CCAB43E-CAE9-3D41-80AA-CEE58D4EF998}"/>
              </a:ext>
            </a:extLst>
          </p:cNvPr>
          <p:cNvSpPr/>
          <p:nvPr/>
        </p:nvSpPr>
        <p:spPr>
          <a:xfrm>
            <a:off x="300250" y="752976"/>
            <a:ext cx="31836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矩形 6">
            <a:extLst>
              <a:ext uri="{FF2B5EF4-FFF2-40B4-BE49-F238E27FC236}">
                <a16:creationId xmlns:a16="http://schemas.microsoft.com/office/drawing/2014/main" id="{991E9DCE-0628-814B-9991-08A918BF367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027901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5" name="组合 4"/>
          <p:cNvGrpSpPr/>
          <p:nvPr/>
        </p:nvGrpSpPr>
        <p:grpSpPr>
          <a:xfrm>
            <a:off x="1189204" y="1045408"/>
            <a:ext cx="7251679" cy="5688006"/>
            <a:chOff x="3654664" y="1001547"/>
            <a:chExt cx="5021585" cy="4318732"/>
          </a:xfrm>
        </p:grpSpPr>
        <p:pic>
          <p:nvPicPr>
            <p:cNvPr id="20" name="图片 19">
              <a:extLst>
                <a:ext uri="{FF2B5EF4-FFF2-40B4-BE49-F238E27FC236}">
                  <a16:creationId xmlns:a16="http://schemas.microsoft.com/office/drawing/2014/main" id="{F4F6BA80-81A4-4904-8A14-E351E554114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4666" y="1002388"/>
              <a:ext cx="2579407" cy="2579407"/>
            </a:xfrm>
            <a:prstGeom prst="rect">
              <a:avLst/>
            </a:prstGeom>
          </p:spPr>
        </p:pic>
        <p:pic>
          <p:nvPicPr>
            <p:cNvPr id="21" name="图片 20">
              <a:extLst>
                <a:ext uri="{FF2B5EF4-FFF2-40B4-BE49-F238E27FC236}">
                  <a16:creationId xmlns:a16="http://schemas.microsoft.com/office/drawing/2014/main" id="{B3000C79-35ED-4750-BEE3-7A024FF15CA4}"/>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6001" y="1001547"/>
              <a:ext cx="2580248" cy="2580248"/>
            </a:xfrm>
            <a:prstGeom prst="rect">
              <a:avLst/>
            </a:prstGeom>
          </p:spPr>
        </p:pic>
        <p:pic>
          <p:nvPicPr>
            <p:cNvPr id="22" name="图片 21">
              <a:extLst>
                <a:ext uri="{FF2B5EF4-FFF2-40B4-BE49-F238E27FC236}">
                  <a16:creationId xmlns:a16="http://schemas.microsoft.com/office/drawing/2014/main" id="{8BA23399-EC25-407E-8CD7-26AE883919CF}"/>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4664" y="2740872"/>
              <a:ext cx="2579407" cy="2579407"/>
            </a:xfrm>
            <a:prstGeom prst="rect">
              <a:avLst/>
            </a:prstGeom>
          </p:spPr>
        </p:pic>
        <p:pic>
          <p:nvPicPr>
            <p:cNvPr id="23" name="图片 22">
              <a:extLst>
                <a:ext uri="{FF2B5EF4-FFF2-40B4-BE49-F238E27FC236}">
                  <a16:creationId xmlns:a16="http://schemas.microsoft.com/office/drawing/2014/main" id="{FEBBDB41-D90D-4403-8F44-768A53B6AC17}"/>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6000" y="2740032"/>
              <a:ext cx="2580247" cy="2580247"/>
            </a:xfrm>
            <a:prstGeom prst="rect">
              <a:avLst/>
            </a:prstGeom>
          </p:spPr>
        </p:pic>
        <p:grpSp>
          <p:nvGrpSpPr>
            <p:cNvPr id="28" name="组合 27"/>
            <p:cNvGrpSpPr/>
            <p:nvPr/>
          </p:nvGrpSpPr>
          <p:grpSpPr>
            <a:xfrm>
              <a:off x="3771900" y="1417320"/>
              <a:ext cx="4838700" cy="3512820"/>
              <a:chOff x="-1746685" y="1578138"/>
              <a:chExt cx="3946967" cy="2662177"/>
            </a:xfrm>
          </p:grpSpPr>
          <p:sp>
            <p:nvSpPr>
              <p:cNvPr id="29" name="矩形 28"/>
              <p:cNvSpPr/>
              <p:nvPr/>
            </p:nvSpPr>
            <p:spPr>
              <a:xfrm>
                <a:off x="-1746685" y="1578138"/>
                <a:ext cx="3946967" cy="266217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0" name="直接连接符 29"/>
              <p:cNvCxnSpPr>
                <a:stCxn id="29" idx="1"/>
                <a:endCxn id="29" idx="3"/>
              </p:cNvCxnSpPr>
              <p:nvPr/>
            </p:nvCxnSpPr>
            <p:spPr>
              <a:xfrm>
                <a:off x="-1746685" y="2909227"/>
                <a:ext cx="3946967"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31" name="直接连接符 30"/>
              <p:cNvCxnSpPr>
                <a:stCxn id="29" idx="0"/>
                <a:endCxn id="29" idx="2"/>
              </p:cNvCxnSpPr>
              <p:nvPr/>
            </p:nvCxnSpPr>
            <p:spPr>
              <a:xfrm>
                <a:off x="226799" y="1578138"/>
                <a:ext cx="0" cy="2662177"/>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pSp>
      </p:grpSp>
      <p:sp>
        <p:nvSpPr>
          <p:cNvPr id="35" name="矩形 34"/>
          <p:cNvSpPr/>
          <p:nvPr/>
        </p:nvSpPr>
        <p:spPr>
          <a:xfrm>
            <a:off x="2386363" y="1084614"/>
            <a:ext cx="1831676" cy="369332"/>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GCC-MARL</a:t>
            </a:r>
          </a:p>
        </p:txBody>
      </p:sp>
      <p:sp>
        <p:nvSpPr>
          <p:cNvPr id="36" name="矩形 35"/>
          <p:cNvSpPr/>
          <p:nvPr/>
        </p:nvSpPr>
        <p:spPr>
          <a:xfrm>
            <a:off x="5911906" y="1097880"/>
            <a:ext cx="1477254" cy="369332"/>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Central-V</a:t>
            </a:r>
          </a:p>
        </p:txBody>
      </p:sp>
      <p:sp>
        <p:nvSpPr>
          <p:cNvPr id="37" name="矩形 36"/>
          <p:cNvSpPr/>
          <p:nvPr/>
        </p:nvSpPr>
        <p:spPr>
          <a:xfrm>
            <a:off x="-195398" y="2431471"/>
            <a:ext cx="1986637" cy="646331"/>
          </a:xfrm>
          <a:prstGeom prst="rect">
            <a:avLst/>
          </a:prstGeom>
        </p:spPr>
        <p:txBody>
          <a:bodyPr wrap="square">
            <a:spAutoFit/>
          </a:bodyPr>
          <a:lstStyle/>
          <a:p>
            <a:pPr algn="ctr"/>
            <a:r>
              <a:rPr lang="en-US" altLang="zh-CN" b="1" dirty="0">
                <a:latin typeface="Times New Roman" panose="02020603050405020304" pitchFamily="18" charset="0"/>
                <a:cs typeface="Times New Roman" panose="02020603050405020304" pitchFamily="18" charset="0"/>
              </a:rPr>
              <a:t>Order </a:t>
            </a:r>
          </a:p>
          <a:p>
            <a:pPr algn="ctr"/>
            <a:r>
              <a:rPr lang="en-US" altLang="zh-CN" b="1" dirty="0">
                <a:latin typeface="Times New Roman" panose="02020603050405020304" pitchFamily="18" charset="0"/>
                <a:cs typeface="Times New Roman" panose="02020603050405020304" pitchFamily="18" charset="0"/>
              </a:rPr>
              <a:t>Serving</a:t>
            </a:r>
          </a:p>
        </p:txBody>
      </p:sp>
      <p:sp>
        <p:nvSpPr>
          <p:cNvPr id="38" name="矩形 37"/>
          <p:cNvSpPr/>
          <p:nvPr/>
        </p:nvSpPr>
        <p:spPr>
          <a:xfrm>
            <a:off x="300250" y="5097537"/>
            <a:ext cx="1186825" cy="369332"/>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Sensing</a:t>
            </a:r>
          </a:p>
        </p:txBody>
      </p:sp>
      <p:sp>
        <p:nvSpPr>
          <p:cNvPr id="27" name="矩形 26">
            <a:extLst>
              <a:ext uri="{FF2B5EF4-FFF2-40B4-BE49-F238E27FC236}">
                <a16:creationId xmlns:a16="http://schemas.microsoft.com/office/drawing/2014/main" id="{34D68E04-9343-FE4D-B7B8-4CAF166B9199}"/>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32" name="直接连接符 5">
            <a:extLst>
              <a:ext uri="{FF2B5EF4-FFF2-40B4-BE49-F238E27FC236}">
                <a16:creationId xmlns:a16="http://schemas.microsoft.com/office/drawing/2014/main" id="{6A018D12-DDF2-5A4D-B264-7725024CD43B}"/>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3" name="灯片编号占位符 1">
            <a:extLst>
              <a:ext uri="{FF2B5EF4-FFF2-40B4-BE49-F238E27FC236}">
                <a16:creationId xmlns:a16="http://schemas.microsoft.com/office/drawing/2014/main" id="{5DA8BCCE-3007-E241-8E33-C44C0A091770}"/>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26</a:t>
            </a:fld>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文本框 11">
            <a:extLst>
              <a:ext uri="{FF2B5EF4-FFF2-40B4-BE49-F238E27FC236}">
                <a16:creationId xmlns:a16="http://schemas.microsoft.com/office/drawing/2014/main" id="{62B1F3DA-3742-EF4B-BD74-5152ECA97418}"/>
              </a:ext>
            </a:extLst>
          </p:cNvPr>
          <p:cNvSpPr txBox="1"/>
          <p:nvPr/>
        </p:nvSpPr>
        <p:spPr>
          <a:xfrm>
            <a:off x="300250" y="201554"/>
            <a:ext cx="7889594" cy="523220"/>
          </a:xfrm>
          <a:prstGeom prst="rect">
            <a:avLst/>
          </a:prstGeom>
          <a:noFill/>
        </p:spPr>
        <p:txBody>
          <a:bodyPr wrap="square" rtlCol="0">
            <a:spAutoFit/>
          </a:bodyPr>
          <a:lstStyle/>
          <a:p>
            <a:pPr>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1" name="矩形: 圆角 6">
            <a:extLst>
              <a:ext uri="{FF2B5EF4-FFF2-40B4-BE49-F238E27FC236}">
                <a16:creationId xmlns:a16="http://schemas.microsoft.com/office/drawing/2014/main" id="{5C45F5AE-A292-674A-B481-2B83C7061E3F}"/>
              </a:ext>
            </a:extLst>
          </p:cNvPr>
          <p:cNvSpPr/>
          <p:nvPr/>
        </p:nvSpPr>
        <p:spPr>
          <a:xfrm>
            <a:off x="300250" y="752976"/>
            <a:ext cx="31836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62116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27</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4446680"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Summary of Part 1</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51" y="752976"/>
            <a:ext cx="305520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1940" y="896630"/>
            <a:ext cx="8580120" cy="5324535"/>
          </a:xfrm>
          <a:prstGeom prst="rect">
            <a:avLst/>
          </a:prstGeom>
        </p:spPr>
        <p:txBody>
          <a:bodyPr wrap="square">
            <a:spAutoFit/>
          </a:bodyPr>
          <a:lstStyle/>
          <a:p>
            <a:pPr marL="285750" indent="-285750">
              <a:buFont typeface="Wingdings" pitchFamily="2" charset="2"/>
              <a:buChar char="q"/>
            </a:pPr>
            <a:r>
              <a:rPr lang="en-US" altLang="zh-CN" sz="2000" b="1" dirty="0">
                <a:solidFill>
                  <a:srgbClr val="0000FF"/>
                </a:solidFill>
                <a:latin typeface="Times New Roman" panose="02020603050405020304" pitchFamily="18" charset="0"/>
                <a:cs typeface="Times New Roman" panose="02020603050405020304" pitchFamily="18" charset="0"/>
              </a:rPr>
              <a:t>Problem: </a:t>
            </a:r>
          </a:p>
          <a:p>
            <a:pPr marL="290513"/>
            <a:r>
              <a:rPr lang="en-US" altLang="zh-CN" sz="2000" dirty="0">
                <a:latin typeface="Times New Roman" panose="02020603050405020304" pitchFamily="18" charset="0"/>
                <a:cs typeface="Times New Roman" panose="02020603050405020304" pitchFamily="18" charset="0"/>
              </a:rPr>
              <a:t>We identify the unique challenges of </a:t>
            </a:r>
            <a:r>
              <a:rPr lang="en-US" altLang="zh-CN" sz="2000" b="1" dirty="0">
                <a:solidFill>
                  <a:srgbClr val="C00000"/>
                </a:solidFill>
                <a:latin typeface="Times New Roman" panose="02020603050405020304" pitchFamily="18" charset="0"/>
                <a:cs typeface="Times New Roman" panose="02020603050405020304" pitchFamily="18" charset="0"/>
              </a:rPr>
              <a:t>urban crowd sensing with for-hire vehicles</a:t>
            </a:r>
            <a:r>
              <a:rPr lang="en-US" altLang="zh-CN" sz="2000" dirty="0">
                <a:latin typeface="Times New Roman" panose="02020603050405020304" pitchFamily="18" charset="0"/>
                <a:cs typeface="Times New Roman" panose="02020603050405020304" pitchFamily="18" charset="0"/>
              </a:rPr>
              <a:t>, and propose to design a routing selection mechanism to maximize the system utility of the VCS system.</a:t>
            </a:r>
            <a:r>
              <a:rPr lang="zh-CN" altLang="en-US"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marL="290513"/>
            <a:endParaRPr lang="en-US" altLang="zh-CN" sz="2000" dirty="0">
              <a:latin typeface="Times New Roman" panose="02020603050405020304" pitchFamily="18" charset="0"/>
              <a:cs typeface="Times New Roman" panose="02020603050405020304" pitchFamily="18" charset="0"/>
            </a:endParaRPr>
          </a:p>
          <a:p>
            <a:pPr marL="285750" indent="-285750">
              <a:buFont typeface="Wingdings" pitchFamily="2" charset="2"/>
              <a:buChar char="q"/>
            </a:pPr>
            <a:r>
              <a:rPr lang="en-US" altLang="zh-CN" sz="2000" b="1" dirty="0">
                <a:solidFill>
                  <a:srgbClr val="0000FF"/>
                </a:solidFill>
                <a:latin typeface="Times New Roman" panose="02020603050405020304" pitchFamily="18" charset="0"/>
                <a:cs typeface="Times New Roman" panose="02020603050405020304" pitchFamily="18" charset="0"/>
              </a:rPr>
              <a:t>Methodology: </a:t>
            </a:r>
          </a:p>
          <a:p>
            <a:pPr marL="631825" lvl="1" indent="-341313">
              <a:buFont typeface="Wingdings" pitchFamily="2" charset="2"/>
              <a:buChar char="v"/>
            </a:pPr>
            <a:r>
              <a:rPr lang="en-US" altLang="zh-CN" sz="2000" dirty="0">
                <a:latin typeface="Times New Roman" panose="02020603050405020304" pitchFamily="18" charset="0"/>
                <a:cs typeface="Times New Roman" panose="02020603050405020304" pitchFamily="18" charset="0"/>
              </a:rPr>
              <a:t>We formulate the</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routing selection problem of FHVs as a </a:t>
            </a:r>
            <a:r>
              <a:rPr lang="en-US" altLang="zh-CN" sz="2000" b="1" dirty="0">
                <a:solidFill>
                  <a:srgbClr val="C00000"/>
                </a:solidFill>
                <a:latin typeface="Times New Roman" panose="02020603050405020304" pitchFamily="18" charset="0"/>
                <a:cs typeface="Times New Roman" panose="02020603050405020304" pitchFamily="18" charset="0"/>
              </a:rPr>
              <a:t>multi-agent reinforcement learning </a:t>
            </a:r>
            <a:r>
              <a:rPr lang="en-US" altLang="zh-CN" sz="2000" dirty="0">
                <a:latin typeface="Times New Roman" panose="02020603050405020304" pitchFamily="18" charset="0"/>
                <a:cs typeface="Times New Roman" panose="02020603050405020304" pitchFamily="18" charset="0"/>
              </a:rPr>
              <a:t>problem,</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where FHVs work cooperatively to maximize the overall team reward. </a:t>
            </a:r>
          </a:p>
          <a:p>
            <a:pPr marL="631825" lvl="1" indent="-341313">
              <a:buFont typeface="Wingdings" pitchFamily="2" charset="2"/>
              <a:buChar char="v"/>
            </a:pPr>
            <a:r>
              <a:rPr lang="en-US" altLang="zh-CN" sz="2000" dirty="0">
                <a:latin typeface="Times New Roman" panose="02020603050405020304" pitchFamily="18" charset="0"/>
                <a:cs typeface="Times New Roman" panose="02020603050405020304" pitchFamily="18" charset="0"/>
              </a:rPr>
              <a:t>To solve this problem, we propose a novel </a:t>
            </a:r>
            <a:r>
              <a:rPr lang="en-US" altLang="zh-CN" sz="2000" b="1" dirty="0">
                <a:solidFill>
                  <a:srgbClr val="C00000"/>
                </a:solidFill>
                <a:latin typeface="Times New Roman" panose="02020603050405020304" pitchFamily="18" charset="0"/>
                <a:cs typeface="Times New Roman" panose="02020603050405020304" pitchFamily="18" charset="0"/>
              </a:rPr>
              <a:t>graph convolutional cooperative multi-agent reinforcement learning </a:t>
            </a:r>
            <a:r>
              <a:rPr lang="en-US" altLang="zh-CN" sz="2000" dirty="0">
                <a:latin typeface="Times New Roman" panose="02020603050405020304" pitchFamily="18" charset="0"/>
                <a:cs typeface="Times New Roman" panose="02020603050405020304" pitchFamily="18" charset="0"/>
              </a:rPr>
              <a:t>(GCC-MARL) framework. </a:t>
            </a:r>
          </a:p>
          <a:p>
            <a:endParaRPr lang="en-US" altLang="zh-CN" sz="2000" dirty="0">
              <a:latin typeface="Times New Roman" panose="02020603050405020304" pitchFamily="18" charset="0"/>
              <a:cs typeface="Times New Roman" panose="02020603050405020304" pitchFamily="18" charset="0"/>
            </a:endParaRPr>
          </a:p>
          <a:p>
            <a:pPr marL="285750" indent="-285750">
              <a:buFont typeface="Wingdings" pitchFamily="2" charset="2"/>
              <a:buChar char="q"/>
            </a:pPr>
            <a:r>
              <a:rPr lang="en-US" altLang="zh-CN" sz="2000" b="1" dirty="0">
                <a:solidFill>
                  <a:srgbClr val="0000FF"/>
                </a:solidFill>
                <a:latin typeface="Times New Roman" panose="02020603050405020304" pitchFamily="18" charset="0"/>
                <a:cs typeface="Times New Roman" panose="02020603050405020304" pitchFamily="18" charset="0"/>
              </a:rPr>
              <a:t>Experiment: </a:t>
            </a:r>
          </a:p>
          <a:p>
            <a:pPr marL="293688"/>
            <a:r>
              <a:rPr lang="en-US" altLang="zh-CN" sz="2000" dirty="0">
                <a:latin typeface="Times New Roman" panose="02020603050405020304" pitchFamily="18" charset="0"/>
                <a:cs typeface="Times New Roman" panose="02020603050405020304" pitchFamily="18" charset="0"/>
              </a:rPr>
              <a:t>We perform extensive experiments using </a:t>
            </a:r>
            <a:r>
              <a:rPr lang="en-US" altLang="zh-CN" sz="2000" b="1" dirty="0">
                <a:solidFill>
                  <a:srgbClr val="C00000"/>
                </a:solidFill>
                <a:latin typeface="Times New Roman" panose="02020603050405020304" pitchFamily="18" charset="0"/>
                <a:cs typeface="Times New Roman" panose="02020603050405020304" pitchFamily="18" charset="0"/>
              </a:rPr>
              <a:t>one city-scale real-world FHV dataset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which consists of</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1,000,000+ trajectories of 553 e-taxis and 50,000+ orders per</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day, from</a:t>
            </a:r>
            <a:r>
              <a:rPr lang="en-US" altLang="zh-CN" sz="2000" b="1"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June 1st to June 30th, 2017, in Shenzhen.</a:t>
            </a:r>
          </a:p>
        </p:txBody>
      </p:sp>
    </p:spTree>
    <p:extLst>
      <p:ext uri="{BB962C8B-B14F-4D97-AF65-F5344CB8AC3E}">
        <p14:creationId xmlns:p14="http://schemas.microsoft.com/office/powerpoint/2010/main" val="704494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8">
            <a:extLst>
              <a:ext uri="{FF2B5EF4-FFF2-40B4-BE49-F238E27FC236}">
                <a16:creationId xmlns:a16="http://schemas.microsoft.com/office/drawing/2014/main" id="{08D569D4-13CF-8B49-BA96-5B9B878626D1}"/>
              </a:ext>
            </a:extLst>
          </p:cNvPr>
          <p:cNvSpPr/>
          <p:nvPr/>
        </p:nvSpPr>
        <p:spPr>
          <a:xfrm>
            <a:off x="4597748" y="1593980"/>
            <a:ext cx="4403822" cy="389233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8">
            <a:extLst>
              <a:ext uri="{FF2B5EF4-FFF2-40B4-BE49-F238E27FC236}">
                <a16:creationId xmlns:a16="http://schemas.microsoft.com/office/drawing/2014/main" id="{EC4F8401-49C5-CE44-AEBD-79DF08FE4DEB}"/>
              </a:ext>
            </a:extLst>
          </p:cNvPr>
          <p:cNvSpPr/>
          <p:nvPr/>
        </p:nvSpPr>
        <p:spPr>
          <a:xfrm>
            <a:off x="112889" y="1540878"/>
            <a:ext cx="4403822" cy="394544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Outline</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28</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 name="矩形: 圆角 21">
            <a:extLst>
              <a:ext uri="{FF2B5EF4-FFF2-40B4-BE49-F238E27FC236}">
                <a16:creationId xmlns:a16="http://schemas.microsoft.com/office/drawing/2014/main" id="{6EB7C0C9-F5DB-414C-80CA-19C49A172389}"/>
              </a:ext>
            </a:extLst>
          </p:cNvPr>
          <p:cNvSpPr/>
          <p:nvPr/>
        </p:nvSpPr>
        <p:spPr>
          <a:xfrm>
            <a:off x="112889" y="5539424"/>
            <a:ext cx="8908711" cy="980736"/>
          </a:xfrm>
          <a:prstGeom prst="roundRect">
            <a:avLst>
              <a:gd name="adj" fmla="val 0"/>
            </a:avLst>
          </a:prstGeom>
          <a:solidFill>
            <a:schemeClr val="bg1"/>
          </a:soli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3" name="矩形 23">
            <a:extLst>
              <a:ext uri="{FF2B5EF4-FFF2-40B4-BE49-F238E27FC236}">
                <a16:creationId xmlns:a16="http://schemas.microsoft.com/office/drawing/2014/main" id="{B8F27AD1-54F2-F24D-9DB6-7FCA28D9C8BF}"/>
              </a:ext>
            </a:extLst>
          </p:cNvPr>
          <p:cNvSpPr/>
          <p:nvPr/>
        </p:nvSpPr>
        <p:spPr>
          <a:xfrm>
            <a:off x="59423" y="5566053"/>
            <a:ext cx="8996901" cy="954107"/>
          </a:xfrm>
          <a:prstGeom prst="rect">
            <a:avLst/>
          </a:prstGeom>
        </p:spPr>
        <p:txBody>
          <a:bodyPr wrap="square">
            <a:spAutoFit/>
          </a:bodyPr>
          <a:lstStyle/>
          <a:p>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R. Ding, Z. Yang, Y. Wei, </a:t>
            </a:r>
            <a:r>
              <a:rPr lang="en-US" altLang="zh-CN" sz="1400"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H. </a:t>
            </a:r>
            <a:r>
              <a:rPr lang="en-US" altLang="zh-CN" sz="1400" b="1" dirty="0" err="1">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X. Wang, “Multi-Agent Reinforcement Learning for Urban</a:t>
            </a:r>
            <a:r>
              <a:rPr lang="zh-CN" altLang="en-US"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Crowd Sensing with For-Hire Vehicles ”, </a:t>
            </a:r>
            <a:r>
              <a:rPr lang="en-US" altLang="zh-CN"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p>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[2] G. Fan, Y. Zhao, Z. Guo,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Gan, X. Wang, “</a:t>
            </a:r>
            <a:r>
              <a:rPr lang="en-US" sz="1400" dirty="0">
                <a:latin typeface="Times New Roman" panose="02020603050405020304" pitchFamily="18" charset="0"/>
                <a:cs typeface="Times New Roman" panose="02020603050405020304" pitchFamily="18" charset="0"/>
              </a:rPr>
              <a:t>Towards Fine-Grained </a:t>
            </a:r>
            <a:r>
              <a:rPr lang="en-US" sz="1400" dirty="0" err="1">
                <a:latin typeface="Times New Roman" panose="02020603050405020304" pitchFamily="18" charset="0"/>
                <a:cs typeface="Times New Roman" panose="02020603050405020304" pitchFamily="18" charset="0"/>
              </a:rPr>
              <a:t>Spatio</a:t>
            </a:r>
            <a:r>
              <a:rPr lang="en-US" sz="1400" dirty="0">
                <a:latin typeface="Times New Roman" panose="02020603050405020304" pitchFamily="18" charset="0"/>
                <a:cs typeface="Times New Roman" panose="02020603050405020304" pitchFamily="18" charset="0"/>
              </a:rPr>
              <a:t>-Temporal Coverage for Vehicular Urban Sensing Systems</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7" name="矩形 14">
            <a:extLst>
              <a:ext uri="{FF2B5EF4-FFF2-40B4-BE49-F238E27FC236}">
                <a16:creationId xmlns:a16="http://schemas.microsoft.com/office/drawing/2014/main" id="{A7D5926B-E47E-844A-B205-274E50FA761F}"/>
              </a:ext>
            </a:extLst>
          </p:cNvPr>
          <p:cNvSpPr/>
          <p:nvPr/>
        </p:nvSpPr>
        <p:spPr>
          <a:xfrm>
            <a:off x="4600801" y="895746"/>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Fine-Grained </a:t>
            </a:r>
            <a:r>
              <a:rPr lang="en-US" altLang="zh-CN"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-Temporal Coverage for Vehicular Sensing Systems [2]</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3" name="矩形 14">
            <a:extLst>
              <a:ext uri="{FF2B5EF4-FFF2-40B4-BE49-F238E27FC236}">
                <a16:creationId xmlns:a16="http://schemas.microsoft.com/office/drawing/2014/main" id="{9C8DD0C9-A0D5-D942-BE78-918EA66B1EE8}"/>
              </a:ext>
            </a:extLst>
          </p:cNvPr>
          <p:cNvSpPr/>
          <p:nvPr/>
        </p:nvSpPr>
        <p:spPr>
          <a:xfrm>
            <a:off x="112889" y="891748"/>
            <a:ext cx="4403822" cy="62195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Distributed</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Route</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for</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Vehicular Sensing with For-Hire Vehicles [1]</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6" name="矩形 15">
            <a:extLst>
              <a:ext uri="{FF2B5EF4-FFF2-40B4-BE49-F238E27FC236}">
                <a16:creationId xmlns:a16="http://schemas.microsoft.com/office/drawing/2014/main" id="{1C62ED73-43BA-6146-B634-BEAB10E12331}"/>
              </a:ext>
            </a:extLst>
          </p:cNvPr>
          <p:cNvSpPr/>
          <p:nvPr/>
        </p:nvSpPr>
        <p:spPr>
          <a:xfrm>
            <a:off x="112889"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Multi-Agent Reinforcement Learning</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8" name="矩形 15">
            <a:extLst>
              <a:ext uri="{FF2B5EF4-FFF2-40B4-BE49-F238E27FC236}">
                <a16:creationId xmlns:a16="http://schemas.microsoft.com/office/drawing/2014/main" id="{EC7DC408-C237-1445-8679-A2695D543519}"/>
              </a:ext>
            </a:extLst>
          </p:cNvPr>
          <p:cNvSpPr/>
          <p:nvPr/>
        </p:nvSpPr>
        <p:spPr>
          <a:xfrm>
            <a:off x="4600364"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Distributionally</a:t>
            </a: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 Robust Optimization</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9" name="箭头: 下 9">
            <a:extLst>
              <a:ext uri="{FF2B5EF4-FFF2-40B4-BE49-F238E27FC236}">
                <a16:creationId xmlns:a16="http://schemas.microsoft.com/office/drawing/2014/main" id="{9B0435C4-59CA-464D-A34B-8BAF92437A38}"/>
              </a:ext>
            </a:extLst>
          </p:cNvPr>
          <p:cNvSpPr/>
          <p:nvPr/>
        </p:nvSpPr>
        <p:spPr>
          <a:xfrm>
            <a:off x="2197064" y="3932656"/>
            <a:ext cx="300159" cy="25518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6">
            <a:extLst>
              <a:ext uri="{FF2B5EF4-FFF2-40B4-BE49-F238E27FC236}">
                <a16:creationId xmlns:a16="http://schemas.microsoft.com/office/drawing/2014/main" id="{6866CBC8-BE2B-9A48-AEFD-060B92444DAC}"/>
              </a:ext>
            </a:extLst>
          </p:cNvPr>
          <p:cNvSpPr/>
          <p:nvPr/>
        </p:nvSpPr>
        <p:spPr>
          <a:xfrm>
            <a:off x="300250" y="752976"/>
            <a:ext cx="1308552" cy="645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2" descr="C:\Users\Lenovo\Desktop\捕获.PNG">
            <a:extLst>
              <a:ext uri="{FF2B5EF4-FFF2-40B4-BE49-F238E27FC236}">
                <a16:creationId xmlns:a16="http://schemas.microsoft.com/office/drawing/2014/main" id="{4E21D4B7-6837-EC4A-B23C-15795D579E76}"/>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9965" y="1880436"/>
            <a:ext cx="2138462" cy="2082542"/>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2">
            <a:extLst>
              <a:ext uri="{FF2B5EF4-FFF2-40B4-BE49-F238E27FC236}">
                <a16:creationId xmlns:a16="http://schemas.microsoft.com/office/drawing/2014/main" id="{D4DB24F1-3A4C-F340-8601-B9514EE6AB27}"/>
              </a:ext>
            </a:extLst>
          </p:cNvPr>
          <p:cNvPicPr>
            <a:picLocks noChangeAspect="1"/>
          </p:cNvPicPr>
          <p:nvPr/>
        </p:nvPicPr>
        <p:blipFill>
          <a:blip r:embed="rId4"/>
          <a:stretch>
            <a:fillRect/>
          </a:stretch>
        </p:blipFill>
        <p:spPr>
          <a:xfrm>
            <a:off x="4907740" y="2575878"/>
            <a:ext cx="3986089" cy="1312494"/>
          </a:xfrm>
          <a:prstGeom prst="rect">
            <a:avLst/>
          </a:prstGeom>
        </p:spPr>
      </p:pic>
      <p:pic>
        <p:nvPicPr>
          <p:cNvPr id="38" name="图片 1">
            <a:extLst>
              <a:ext uri="{FF2B5EF4-FFF2-40B4-BE49-F238E27FC236}">
                <a16:creationId xmlns:a16="http://schemas.microsoft.com/office/drawing/2014/main" id="{D4F28712-4B21-DC41-BB6A-6FB1B923BE08}"/>
              </a:ext>
            </a:extLst>
          </p:cNvPr>
          <p:cNvPicPr>
            <a:picLocks noChangeAspect="1"/>
          </p:cNvPicPr>
          <p:nvPr/>
        </p:nvPicPr>
        <p:blipFill rotWithShape="1">
          <a:blip r:embed="rId5"/>
          <a:srcRect l="29190"/>
          <a:stretch/>
        </p:blipFill>
        <p:spPr>
          <a:xfrm>
            <a:off x="4907740" y="2013631"/>
            <a:ext cx="3839199" cy="583891"/>
          </a:xfrm>
          <a:prstGeom prst="rect">
            <a:avLst/>
          </a:prstGeom>
        </p:spPr>
      </p:pic>
      <p:sp>
        <p:nvSpPr>
          <p:cNvPr id="39" name="箭头: 下 9">
            <a:extLst>
              <a:ext uri="{FF2B5EF4-FFF2-40B4-BE49-F238E27FC236}">
                <a16:creationId xmlns:a16="http://schemas.microsoft.com/office/drawing/2014/main" id="{6A91A052-4297-BA48-8F3A-193D8E23D4D6}"/>
              </a:ext>
            </a:extLst>
          </p:cNvPr>
          <p:cNvSpPr/>
          <p:nvPr/>
        </p:nvSpPr>
        <p:spPr>
          <a:xfrm>
            <a:off x="6652195"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7">
            <a:extLst>
              <a:ext uri="{FF2B5EF4-FFF2-40B4-BE49-F238E27FC236}">
                <a16:creationId xmlns:a16="http://schemas.microsoft.com/office/drawing/2014/main" id="{38C8D048-9165-274C-B15A-1CC7C61CC7D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1712" t="23903" r="8895" b="23222"/>
          <a:stretch/>
        </p:blipFill>
        <p:spPr>
          <a:xfrm>
            <a:off x="413048" y="4229376"/>
            <a:ext cx="1814946" cy="1208724"/>
          </a:xfrm>
          <a:prstGeom prst="rect">
            <a:avLst/>
          </a:prstGeom>
        </p:spPr>
      </p:pic>
      <p:pic>
        <p:nvPicPr>
          <p:cNvPr id="11" name="Picture 10">
            <a:extLst>
              <a:ext uri="{FF2B5EF4-FFF2-40B4-BE49-F238E27FC236}">
                <a16:creationId xmlns:a16="http://schemas.microsoft.com/office/drawing/2014/main" id="{1C5B0E1D-D912-3D44-970A-F14AC32668F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485" t="24413" r="9253" b="24039"/>
          <a:stretch/>
        </p:blipFill>
        <p:spPr>
          <a:xfrm>
            <a:off x="2497223" y="4229751"/>
            <a:ext cx="1814947" cy="1180354"/>
          </a:xfrm>
          <a:prstGeom prst="rect">
            <a:avLst/>
          </a:prstGeom>
        </p:spPr>
      </p:pic>
      <p:pic>
        <p:nvPicPr>
          <p:cNvPr id="15" name="Picture 14">
            <a:extLst>
              <a:ext uri="{FF2B5EF4-FFF2-40B4-BE49-F238E27FC236}">
                <a16:creationId xmlns:a16="http://schemas.microsoft.com/office/drawing/2014/main" id="{257D5A94-AEB6-DD41-87DE-55B74E3A23C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44254" y="4394480"/>
            <a:ext cx="1422692" cy="950400"/>
          </a:xfrm>
          <a:prstGeom prst="rect">
            <a:avLst/>
          </a:prstGeom>
        </p:spPr>
      </p:pic>
      <p:pic>
        <p:nvPicPr>
          <p:cNvPr id="22" name="Picture 21">
            <a:extLst>
              <a:ext uri="{FF2B5EF4-FFF2-40B4-BE49-F238E27FC236}">
                <a16:creationId xmlns:a16="http://schemas.microsoft.com/office/drawing/2014/main" id="{E152DB0F-FD35-9641-B1E7-4B955904696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26154" y="4385278"/>
            <a:ext cx="1426310" cy="950095"/>
          </a:xfrm>
          <a:prstGeom prst="rect">
            <a:avLst/>
          </a:prstGeom>
        </p:spPr>
      </p:pic>
      <p:pic>
        <p:nvPicPr>
          <p:cNvPr id="24" name="Picture 23">
            <a:extLst>
              <a:ext uri="{FF2B5EF4-FFF2-40B4-BE49-F238E27FC236}">
                <a16:creationId xmlns:a16="http://schemas.microsoft.com/office/drawing/2014/main" id="{8C10D697-CE53-9A43-ABCF-1EB4A544EEE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078333" y="4392650"/>
            <a:ext cx="1425141" cy="950094"/>
          </a:xfrm>
          <a:prstGeom prst="rect">
            <a:avLst/>
          </a:prstGeom>
        </p:spPr>
      </p:pic>
      <p:sp>
        <p:nvSpPr>
          <p:cNvPr id="27" name="矩形 14">
            <a:extLst>
              <a:ext uri="{FF2B5EF4-FFF2-40B4-BE49-F238E27FC236}">
                <a16:creationId xmlns:a16="http://schemas.microsoft.com/office/drawing/2014/main" id="{315F71FD-FF81-424C-92C5-125200B1F97A}"/>
              </a:ext>
            </a:extLst>
          </p:cNvPr>
          <p:cNvSpPr/>
          <p:nvPr/>
        </p:nvSpPr>
        <p:spPr>
          <a:xfrm>
            <a:off x="1226322" y="1901607"/>
            <a:ext cx="2267636" cy="1996011"/>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14">
            <a:extLst>
              <a:ext uri="{FF2B5EF4-FFF2-40B4-BE49-F238E27FC236}">
                <a16:creationId xmlns:a16="http://schemas.microsoft.com/office/drawing/2014/main" id="{BFF7F09A-1DFE-744D-96BF-928F473E4239}"/>
              </a:ext>
            </a:extLst>
          </p:cNvPr>
          <p:cNvSpPr/>
          <p:nvPr/>
        </p:nvSpPr>
        <p:spPr>
          <a:xfrm>
            <a:off x="336182" y="4240946"/>
            <a:ext cx="3975988" cy="1227835"/>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52407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8">
            <a:extLst>
              <a:ext uri="{FF2B5EF4-FFF2-40B4-BE49-F238E27FC236}">
                <a16:creationId xmlns:a16="http://schemas.microsoft.com/office/drawing/2014/main" id="{08D569D4-13CF-8B49-BA96-5B9B878626D1}"/>
              </a:ext>
            </a:extLst>
          </p:cNvPr>
          <p:cNvSpPr/>
          <p:nvPr/>
        </p:nvSpPr>
        <p:spPr>
          <a:xfrm>
            <a:off x="4597748" y="1593980"/>
            <a:ext cx="4403822" cy="389233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8">
            <a:extLst>
              <a:ext uri="{FF2B5EF4-FFF2-40B4-BE49-F238E27FC236}">
                <a16:creationId xmlns:a16="http://schemas.microsoft.com/office/drawing/2014/main" id="{EC4F8401-49C5-CE44-AEBD-79DF08FE4DEB}"/>
              </a:ext>
            </a:extLst>
          </p:cNvPr>
          <p:cNvSpPr/>
          <p:nvPr/>
        </p:nvSpPr>
        <p:spPr>
          <a:xfrm>
            <a:off x="112889" y="1540878"/>
            <a:ext cx="4403822" cy="394544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Outline</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29</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 name="矩形: 圆角 21">
            <a:extLst>
              <a:ext uri="{FF2B5EF4-FFF2-40B4-BE49-F238E27FC236}">
                <a16:creationId xmlns:a16="http://schemas.microsoft.com/office/drawing/2014/main" id="{6EB7C0C9-F5DB-414C-80CA-19C49A172389}"/>
              </a:ext>
            </a:extLst>
          </p:cNvPr>
          <p:cNvSpPr/>
          <p:nvPr/>
        </p:nvSpPr>
        <p:spPr>
          <a:xfrm>
            <a:off x="112889" y="5539424"/>
            <a:ext cx="8908711" cy="980736"/>
          </a:xfrm>
          <a:prstGeom prst="roundRect">
            <a:avLst>
              <a:gd name="adj" fmla="val 0"/>
            </a:avLst>
          </a:prstGeom>
          <a:solidFill>
            <a:schemeClr val="bg1"/>
          </a:soli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3" name="矩形 23">
            <a:extLst>
              <a:ext uri="{FF2B5EF4-FFF2-40B4-BE49-F238E27FC236}">
                <a16:creationId xmlns:a16="http://schemas.microsoft.com/office/drawing/2014/main" id="{B8F27AD1-54F2-F24D-9DB6-7FCA28D9C8BF}"/>
              </a:ext>
            </a:extLst>
          </p:cNvPr>
          <p:cNvSpPr/>
          <p:nvPr/>
        </p:nvSpPr>
        <p:spPr>
          <a:xfrm>
            <a:off x="59423" y="5566053"/>
            <a:ext cx="8996901" cy="954107"/>
          </a:xfrm>
          <a:prstGeom prst="rect">
            <a:avLst/>
          </a:prstGeom>
        </p:spPr>
        <p:txBody>
          <a:bodyPr wrap="square">
            <a:spAutoFit/>
          </a:bodyPr>
          <a:lstStyle/>
          <a:p>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R. Ding, Z. Yang, Y. Wei, </a:t>
            </a:r>
            <a:r>
              <a:rPr lang="en-US" altLang="zh-CN" sz="1400"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H. </a:t>
            </a:r>
            <a:r>
              <a:rPr lang="en-US" altLang="zh-CN" sz="1400" b="1" dirty="0" err="1">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X. Wang, “Multi-Agent Reinforcement Learning for Urban</a:t>
            </a:r>
            <a:r>
              <a:rPr lang="zh-CN" altLang="en-US"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Crowd Sensing with For-Hire Vehicles ”, </a:t>
            </a:r>
            <a:r>
              <a:rPr lang="en-US" altLang="zh-CN"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p>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[2] G. Fan, Y. Zhao, Z. Guo,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Gan, X. Wang, “</a:t>
            </a:r>
            <a:r>
              <a:rPr lang="en-US" sz="1400" dirty="0">
                <a:latin typeface="Times New Roman" panose="02020603050405020304" pitchFamily="18" charset="0"/>
                <a:cs typeface="Times New Roman" panose="02020603050405020304" pitchFamily="18" charset="0"/>
              </a:rPr>
              <a:t>Towards Fine-Grained </a:t>
            </a:r>
            <a:r>
              <a:rPr lang="en-US" sz="1400" dirty="0" err="1">
                <a:latin typeface="Times New Roman" panose="02020603050405020304" pitchFamily="18" charset="0"/>
                <a:cs typeface="Times New Roman" panose="02020603050405020304" pitchFamily="18" charset="0"/>
              </a:rPr>
              <a:t>Spatio</a:t>
            </a:r>
            <a:r>
              <a:rPr lang="en-US" sz="1400" dirty="0">
                <a:latin typeface="Times New Roman" panose="02020603050405020304" pitchFamily="18" charset="0"/>
                <a:cs typeface="Times New Roman" panose="02020603050405020304" pitchFamily="18" charset="0"/>
              </a:rPr>
              <a:t>-Temporal Coverage for Vehicular Urban Sensing Systems</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7" name="矩形 14">
            <a:extLst>
              <a:ext uri="{FF2B5EF4-FFF2-40B4-BE49-F238E27FC236}">
                <a16:creationId xmlns:a16="http://schemas.microsoft.com/office/drawing/2014/main" id="{A7D5926B-E47E-844A-B205-274E50FA761F}"/>
              </a:ext>
            </a:extLst>
          </p:cNvPr>
          <p:cNvSpPr/>
          <p:nvPr/>
        </p:nvSpPr>
        <p:spPr>
          <a:xfrm>
            <a:off x="4600801" y="895746"/>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Fine-Grained </a:t>
            </a:r>
            <a:r>
              <a:rPr lang="en-US" altLang="zh-CN"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-Temporal Coverage for Vehicular Sensing Systems [2]</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3" name="矩形 14">
            <a:extLst>
              <a:ext uri="{FF2B5EF4-FFF2-40B4-BE49-F238E27FC236}">
                <a16:creationId xmlns:a16="http://schemas.microsoft.com/office/drawing/2014/main" id="{9C8DD0C9-A0D5-D942-BE78-918EA66B1EE8}"/>
              </a:ext>
            </a:extLst>
          </p:cNvPr>
          <p:cNvSpPr/>
          <p:nvPr/>
        </p:nvSpPr>
        <p:spPr>
          <a:xfrm>
            <a:off x="112889" y="891748"/>
            <a:ext cx="4403822" cy="62195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Distributed</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Route</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for</a:t>
            </a:r>
            <a:r>
              <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Vehicular Sensing with For-Hire Vehicles [1]</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6" name="矩形 15">
            <a:extLst>
              <a:ext uri="{FF2B5EF4-FFF2-40B4-BE49-F238E27FC236}">
                <a16:creationId xmlns:a16="http://schemas.microsoft.com/office/drawing/2014/main" id="{1C62ED73-43BA-6146-B634-BEAB10E12331}"/>
              </a:ext>
            </a:extLst>
          </p:cNvPr>
          <p:cNvSpPr/>
          <p:nvPr/>
        </p:nvSpPr>
        <p:spPr>
          <a:xfrm>
            <a:off x="112889"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Multi-Agent Reinforcement Learning</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8" name="矩形 15">
            <a:extLst>
              <a:ext uri="{FF2B5EF4-FFF2-40B4-BE49-F238E27FC236}">
                <a16:creationId xmlns:a16="http://schemas.microsoft.com/office/drawing/2014/main" id="{EC7DC408-C237-1445-8679-A2695D543519}"/>
              </a:ext>
            </a:extLst>
          </p:cNvPr>
          <p:cNvSpPr/>
          <p:nvPr/>
        </p:nvSpPr>
        <p:spPr>
          <a:xfrm>
            <a:off x="4600364"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Distributionally</a:t>
            </a: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 Robust Optimization</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9" name="箭头: 下 9">
            <a:extLst>
              <a:ext uri="{FF2B5EF4-FFF2-40B4-BE49-F238E27FC236}">
                <a16:creationId xmlns:a16="http://schemas.microsoft.com/office/drawing/2014/main" id="{9B0435C4-59CA-464D-A34B-8BAF92437A38}"/>
              </a:ext>
            </a:extLst>
          </p:cNvPr>
          <p:cNvSpPr/>
          <p:nvPr/>
        </p:nvSpPr>
        <p:spPr>
          <a:xfrm>
            <a:off x="2197064" y="3932656"/>
            <a:ext cx="300159" cy="25518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6">
            <a:extLst>
              <a:ext uri="{FF2B5EF4-FFF2-40B4-BE49-F238E27FC236}">
                <a16:creationId xmlns:a16="http://schemas.microsoft.com/office/drawing/2014/main" id="{6866CBC8-BE2B-9A48-AEFD-060B92444DAC}"/>
              </a:ext>
            </a:extLst>
          </p:cNvPr>
          <p:cNvSpPr/>
          <p:nvPr/>
        </p:nvSpPr>
        <p:spPr>
          <a:xfrm>
            <a:off x="300250" y="752976"/>
            <a:ext cx="1308552" cy="645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2" descr="C:\Users\Lenovo\Desktop\捕获.PNG">
            <a:extLst>
              <a:ext uri="{FF2B5EF4-FFF2-40B4-BE49-F238E27FC236}">
                <a16:creationId xmlns:a16="http://schemas.microsoft.com/office/drawing/2014/main" id="{4E21D4B7-6837-EC4A-B23C-15795D579E7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9965" y="1880436"/>
            <a:ext cx="2138462" cy="2082542"/>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2">
            <a:extLst>
              <a:ext uri="{FF2B5EF4-FFF2-40B4-BE49-F238E27FC236}">
                <a16:creationId xmlns:a16="http://schemas.microsoft.com/office/drawing/2014/main" id="{D4DB24F1-3A4C-F340-8601-B9514EE6AB27}"/>
              </a:ext>
            </a:extLst>
          </p:cNvPr>
          <p:cNvPicPr>
            <a:picLocks noChangeAspect="1"/>
          </p:cNvPicPr>
          <p:nvPr/>
        </p:nvPicPr>
        <p:blipFill>
          <a:blip r:embed="rId4"/>
          <a:stretch>
            <a:fillRect/>
          </a:stretch>
        </p:blipFill>
        <p:spPr>
          <a:xfrm>
            <a:off x="4907740" y="2575878"/>
            <a:ext cx="3986089" cy="1312494"/>
          </a:xfrm>
          <a:prstGeom prst="rect">
            <a:avLst/>
          </a:prstGeom>
        </p:spPr>
      </p:pic>
      <p:pic>
        <p:nvPicPr>
          <p:cNvPr id="38" name="图片 1">
            <a:extLst>
              <a:ext uri="{FF2B5EF4-FFF2-40B4-BE49-F238E27FC236}">
                <a16:creationId xmlns:a16="http://schemas.microsoft.com/office/drawing/2014/main" id="{D4F28712-4B21-DC41-BB6A-6FB1B923BE08}"/>
              </a:ext>
            </a:extLst>
          </p:cNvPr>
          <p:cNvPicPr>
            <a:picLocks noChangeAspect="1"/>
          </p:cNvPicPr>
          <p:nvPr/>
        </p:nvPicPr>
        <p:blipFill rotWithShape="1">
          <a:blip r:embed="rId5"/>
          <a:srcRect l="29190"/>
          <a:stretch/>
        </p:blipFill>
        <p:spPr>
          <a:xfrm>
            <a:off x="4907740" y="2013631"/>
            <a:ext cx="3839199" cy="583891"/>
          </a:xfrm>
          <a:prstGeom prst="rect">
            <a:avLst/>
          </a:prstGeom>
        </p:spPr>
      </p:pic>
      <p:sp>
        <p:nvSpPr>
          <p:cNvPr id="39" name="箭头: 下 9">
            <a:extLst>
              <a:ext uri="{FF2B5EF4-FFF2-40B4-BE49-F238E27FC236}">
                <a16:creationId xmlns:a16="http://schemas.microsoft.com/office/drawing/2014/main" id="{6A91A052-4297-BA48-8F3A-193D8E23D4D6}"/>
              </a:ext>
            </a:extLst>
          </p:cNvPr>
          <p:cNvSpPr/>
          <p:nvPr/>
        </p:nvSpPr>
        <p:spPr>
          <a:xfrm>
            <a:off x="6652195"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7">
            <a:extLst>
              <a:ext uri="{FF2B5EF4-FFF2-40B4-BE49-F238E27FC236}">
                <a16:creationId xmlns:a16="http://schemas.microsoft.com/office/drawing/2014/main" id="{38C8D048-9165-274C-B15A-1CC7C61CC7DC}"/>
              </a:ext>
            </a:extLst>
          </p:cNvPr>
          <p:cNvPicPr>
            <a:picLocks noChangeAspect="1"/>
          </p:cNvPicPr>
          <p:nvPr/>
        </p:nvPicPr>
        <p:blipFill rotWithShape="1">
          <a:blip r:embed="rId6">
            <a:extLst>
              <a:ext uri="{28A0092B-C50C-407E-A947-70E740481C1C}">
                <a14:useLocalDpi xmlns:a14="http://schemas.microsoft.com/office/drawing/2010/main" val="0"/>
              </a:ext>
            </a:extLst>
          </a:blip>
          <a:srcRect l="11712" t="23903" r="8895" b="23222"/>
          <a:stretch/>
        </p:blipFill>
        <p:spPr>
          <a:xfrm>
            <a:off x="413048" y="4229376"/>
            <a:ext cx="1814946" cy="1208724"/>
          </a:xfrm>
          <a:prstGeom prst="rect">
            <a:avLst/>
          </a:prstGeom>
        </p:spPr>
      </p:pic>
      <p:pic>
        <p:nvPicPr>
          <p:cNvPr id="11" name="Picture 10">
            <a:extLst>
              <a:ext uri="{FF2B5EF4-FFF2-40B4-BE49-F238E27FC236}">
                <a16:creationId xmlns:a16="http://schemas.microsoft.com/office/drawing/2014/main" id="{1C5B0E1D-D912-3D44-970A-F14AC32668F3}"/>
              </a:ext>
            </a:extLst>
          </p:cNvPr>
          <p:cNvPicPr>
            <a:picLocks noChangeAspect="1"/>
          </p:cNvPicPr>
          <p:nvPr/>
        </p:nvPicPr>
        <p:blipFill rotWithShape="1">
          <a:blip r:embed="rId7">
            <a:extLst>
              <a:ext uri="{28A0092B-C50C-407E-A947-70E740481C1C}">
                <a14:useLocalDpi xmlns:a14="http://schemas.microsoft.com/office/drawing/2010/main" val="0"/>
              </a:ext>
            </a:extLst>
          </a:blip>
          <a:srcRect l="11485" t="24413" r="9253" b="24039"/>
          <a:stretch/>
        </p:blipFill>
        <p:spPr>
          <a:xfrm>
            <a:off x="2497223" y="4229751"/>
            <a:ext cx="1814947" cy="1180354"/>
          </a:xfrm>
          <a:prstGeom prst="rect">
            <a:avLst/>
          </a:prstGeom>
        </p:spPr>
      </p:pic>
      <p:pic>
        <p:nvPicPr>
          <p:cNvPr id="15" name="Picture 14">
            <a:extLst>
              <a:ext uri="{FF2B5EF4-FFF2-40B4-BE49-F238E27FC236}">
                <a16:creationId xmlns:a16="http://schemas.microsoft.com/office/drawing/2014/main" id="{257D5A94-AEB6-DD41-87DE-55B74E3A23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44254" y="4394480"/>
            <a:ext cx="1422692" cy="950400"/>
          </a:xfrm>
          <a:prstGeom prst="rect">
            <a:avLst/>
          </a:prstGeom>
        </p:spPr>
      </p:pic>
      <p:pic>
        <p:nvPicPr>
          <p:cNvPr id="22" name="Picture 21">
            <a:extLst>
              <a:ext uri="{FF2B5EF4-FFF2-40B4-BE49-F238E27FC236}">
                <a16:creationId xmlns:a16="http://schemas.microsoft.com/office/drawing/2014/main" id="{E152DB0F-FD35-9641-B1E7-4B95590469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26154" y="4385278"/>
            <a:ext cx="1426310" cy="950095"/>
          </a:xfrm>
          <a:prstGeom prst="rect">
            <a:avLst/>
          </a:prstGeom>
        </p:spPr>
      </p:pic>
      <p:pic>
        <p:nvPicPr>
          <p:cNvPr id="24" name="Picture 23">
            <a:extLst>
              <a:ext uri="{FF2B5EF4-FFF2-40B4-BE49-F238E27FC236}">
                <a16:creationId xmlns:a16="http://schemas.microsoft.com/office/drawing/2014/main" id="{8C10D697-CE53-9A43-ABCF-1EB4A544EE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78333" y="4392650"/>
            <a:ext cx="1425141" cy="950094"/>
          </a:xfrm>
          <a:prstGeom prst="rect">
            <a:avLst/>
          </a:prstGeom>
        </p:spPr>
      </p:pic>
      <p:sp>
        <p:nvSpPr>
          <p:cNvPr id="27" name="矩形 14">
            <a:extLst>
              <a:ext uri="{FF2B5EF4-FFF2-40B4-BE49-F238E27FC236}">
                <a16:creationId xmlns:a16="http://schemas.microsoft.com/office/drawing/2014/main" id="{315F71FD-FF81-424C-92C5-125200B1F97A}"/>
              </a:ext>
            </a:extLst>
          </p:cNvPr>
          <p:cNvSpPr/>
          <p:nvPr/>
        </p:nvSpPr>
        <p:spPr>
          <a:xfrm>
            <a:off x="1226322" y="1901607"/>
            <a:ext cx="2267636" cy="1996011"/>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14">
            <a:extLst>
              <a:ext uri="{FF2B5EF4-FFF2-40B4-BE49-F238E27FC236}">
                <a16:creationId xmlns:a16="http://schemas.microsoft.com/office/drawing/2014/main" id="{BFF7F09A-1DFE-744D-96BF-928F473E4239}"/>
              </a:ext>
            </a:extLst>
          </p:cNvPr>
          <p:cNvSpPr/>
          <p:nvPr/>
        </p:nvSpPr>
        <p:spPr>
          <a:xfrm>
            <a:off x="336182" y="4240946"/>
            <a:ext cx="3975988" cy="1227835"/>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71569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 name="矩形: 圆角 6">
            <a:extLst>
              <a:ext uri="{FF2B5EF4-FFF2-40B4-BE49-F238E27FC236}">
                <a16:creationId xmlns:a16="http://schemas.microsoft.com/office/drawing/2014/main" id="{C08C9275-1B84-4668-BE8C-D61CEC8E3C3C}"/>
              </a:ext>
            </a:extLst>
          </p:cNvPr>
          <p:cNvSpPr/>
          <p:nvPr/>
        </p:nvSpPr>
        <p:spPr>
          <a:xfrm>
            <a:off x="300250" y="752976"/>
            <a:ext cx="178103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文本框 11">
            <a:extLst>
              <a:ext uri="{FF2B5EF4-FFF2-40B4-BE49-F238E27FC236}">
                <a16:creationId xmlns:a16="http://schemas.microsoft.com/office/drawing/2014/main" id="{3A28BA76-918C-4B9E-A21D-C46E6C892B93}"/>
              </a:ext>
            </a:extLst>
          </p:cNvPr>
          <p:cNvSpPr txBox="1"/>
          <p:nvPr/>
        </p:nvSpPr>
        <p:spPr>
          <a:xfrm>
            <a:off x="300251" y="188437"/>
            <a:ext cx="1781034"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a:ln>
                  <a:noFill/>
                </a:ln>
                <a:solidFill>
                  <a:srgbClr val="01218A"/>
                </a:solidFill>
                <a:effectLst/>
                <a:uLnTx/>
                <a:uFillTx/>
                <a:latin typeface="微软雅黑" panose="020B0503020204020204" pitchFamily="34" charset="-122"/>
                <a:ea typeface="微软雅黑" panose="020B0503020204020204" pitchFamily="34" charset="-122"/>
                <a:cs typeface="+mn-cs"/>
              </a:rPr>
              <a:t>研究背景</a:t>
            </a:r>
          </a:p>
        </p:txBody>
      </p:sp>
      <p:grpSp>
        <p:nvGrpSpPr>
          <p:cNvPr id="103" name="组合 102">
            <a:extLst>
              <a:ext uri="{FF2B5EF4-FFF2-40B4-BE49-F238E27FC236}">
                <a16:creationId xmlns:a16="http://schemas.microsoft.com/office/drawing/2014/main" id="{978D2245-B72B-7A48-9CF9-685286FDA3E6}"/>
              </a:ext>
            </a:extLst>
          </p:cNvPr>
          <p:cNvGrpSpPr/>
          <p:nvPr/>
        </p:nvGrpSpPr>
        <p:grpSpPr>
          <a:xfrm>
            <a:off x="240373" y="862749"/>
            <a:ext cx="8472276" cy="4204668"/>
            <a:chOff x="240373" y="862749"/>
            <a:chExt cx="8472276" cy="4204668"/>
          </a:xfrm>
        </p:grpSpPr>
        <p:sp>
          <p:nvSpPr>
            <p:cNvPr id="105" name="矩形 104">
              <a:extLst>
                <a:ext uri="{FF2B5EF4-FFF2-40B4-BE49-F238E27FC236}">
                  <a16:creationId xmlns:a16="http://schemas.microsoft.com/office/drawing/2014/main" id="{885C18B1-1199-A44C-B924-538BCC41DA58}"/>
                </a:ext>
              </a:extLst>
            </p:cNvPr>
            <p:cNvSpPr/>
            <p:nvPr/>
          </p:nvSpPr>
          <p:spPr>
            <a:xfrm>
              <a:off x="5993256" y="1235333"/>
              <a:ext cx="2719393" cy="3832082"/>
            </a:xfrm>
            <a:prstGeom prst="rect">
              <a:avLst/>
            </a:prstGeom>
            <a:solidFill>
              <a:schemeClr val="bg1">
                <a:lumMod val="95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6" name="矩形 105">
              <a:extLst>
                <a:ext uri="{FF2B5EF4-FFF2-40B4-BE49-F238E27FC236}">
                  <a16:creationId xmlns:a16="http://schemas.microsoft.com/office/drawing/2014/main" id="{EB72027D-B480-6545-9875-C3EE968F319F}"/>
                </a:ext>
              </a:extLst>
            </p:cNvPr>
            <p:cNvSpPr/>
            <p:nvPr/>
          </p:nvSpPr>
          <p:spPr>
            <a:xfrm>
              <a:off x="3132142" y="1241349"/>
              <a:ext cx="2719393" cy="3821715"/>
            </a:xfrm>
            <a:prstGeom prst="rect">
              <a:avLst/>
            </a:prstGeom>
            <a:solidFill>
              <a:schemeClr val="bg1">
                <a:lumMod val="95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7" name="矩形 106">
              <a:extLst>
                <a:ext uri="{FF2B5EF4-FFF2-40B4-BE49-F238E27FC236}">
                  <a16:creationId xmlns:a16="http://schemas.microsoft.com/office/drawing/2014/main" id="{80250987-A635-8E46-8445-A2E45E8D5659}"/>
                </a:ext>
              </a:extLst>
            </p:cNvPr>
            <p:cNvSpPr/>
            <p:nvPr/>
          </p:nvSpPr>
          <p:spPr>
            <a:xfrm>
              <a:off x="255943" y="1248167"/>
              <a:ext cx="2719393" cy="3814897"/>
            </a:xfrm>
            <a:prstGeom prst="rect">
              <a:avLst/>
            </a:prstGeom>
            <a:solidFill>
              <a:schemeClr val="bg1">
                <a:lumMod val="95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108" name="图片 14">
              <a:extLst>
                <a:ext uri="{FF2B5EF4-FFF2-40B4-BE49-F238E27FC236}">
                  <a16:creationId xmlns:a16="http://schemas.microsoft.com/office/drawing/2014/main" id="{62BFF293-4862-564F-9459-CE73E14A31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576" y="1263090"/>
              <a:ext cx="1316344" cy="11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图片 24">
              <a:extLst>
                <a:ext uri="{FF2B5EF4-FFF2-40B4-BE49-F238E27FC236}">
                  <a16:creationId xmlns:a16="http://schemas.microsoft.com/office/drawing/2014/main" id="{B3C1985D-F81D-664C-B445-A4FDED0159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5641" y="1281404"/>
              <a:ext cx="1331045" cy="1095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 name="矩形 109">
              <a:extLst>
                <a:ext uri="{FF2B5EF4-FFF2-40B4-BE49-F238E27FC236}">
                  <a16:creationId xmlns:a16="http://schemas.microsoft.com/office/drawing/2014/main" id="{21A5E0AA-8D10-D84B-81CC-A2C49F9B84FE}"/>
                </a:ext>
              </a:extLst>
            </p:cNvPr>
            <p:cNvSpPr/>
            <p:nvPr/>
          </p:nvSpPr>
          <p:spPr>
            <a:xfrm>
              <a:off x="240373" y="875849"/>
              <a:ext cx="2755702" cy="332560"/>
            </a:xfrm>
            <a:prstGeom prst="rect">
              <a:avLst/>
            </a:prstGeom>
            <a:solidFill>
              <a:srgbClr val="4472C4">
                <a:lumMod val="20000"/>
                <a:lumOff val="80000"/>
                <a:alpha val="95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zh-CN" altLang="en-US" sz="1600" b="1" kern="0">
                  <a:solidFill>
                    <a:srgbClr val="01218A"/>
                  </a:solidFill>
                  <a:latin typeface="微软雅黑" panose="020B0503020204020204" pitchFamily="34" charset="-122"/>
                  <a:ea typeface="微软雅黑" panose="020B0503020204020204" pitchFamily="34" charset="-122"/>
                </a:rPr>
                <a:t>交通拥堵严重</a:t>
              </a:r>
              <a:endParaRPr lang="en-US" altLang="zh-CN" sz="1600" b="1" kern="0" dirty="0">
                <a:solidFill>
                  <a:srgbClr val="01218A"/>
                </a:solidFill>
                <a:latin typeface="微软雅黑" panose="020B0503020204020204" pitchFamily="34" charset="-122"/>
                <a:ea typeface="微软雅黑" panose="020B0503020204020204" pitchFamily="34" charset="-122"/>
              </a:endParaRPr>
            </a:p>
          </p:txBody>
        </p:sp>
        <p:sp>
          <p:nvSpPr>
            <p:cNvPr id="111" name="矩形 110">
              <a:extLst>
                <a:ext uri="{FF2B5EF4-FFF2-40B4-BE49-F238E27FC236}">
                  <a16:creationId xmlns:a16="http://schemas.microsoft.com/office/drawing/2014/main" id="{3EF413D3-D109-C641-8F40-B8EF8B8B051B}"/>
                </a:ext>
              </a:extLst>
            </p:cNvPr>
            <p:cNvSpPr/>
            <p:nvPr/>
          </p:nvSpPr>
          <p:spPr>
            <a:xfrm>
              <a:off x="3116011" y="868516"/>
              <a:ext cx="2761302" cy="335642"/>
            </a:xfrm>
            <a:prstGeom prst="rect">
              <a:avLst/>
            </a:prstGeom>
            <a:solidFill>
              <a:srgbClr val="4472C4">
                <a:lumMod val="20000"/>
                <a:lumOff val="80000"/>
                <a:alpha val="95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zh-CN" altLang="en-US" sz="1600" b="1" kern="0">
                  <a:solidFill>
                    <a:srgbClr val="01218A"/>
                  </a:solidFill>
                  <a:latin typeface="微软雅黑" panose="020B0503020204020204" pitchFamily="34" charset="-122"/>
                  <a:ea typeface="微软雅黑" panose="020B0503020204020204" pitchFamily="34" charset="-122"/>
                </a:rPr>
                <a:t>打车出行低效</a:t>
              </a:r>
              <a:endParaRPr lang="en-US" altLang="zh-CN" sz="1600" b="1" kern="0" dirty="0">
                <a:solidFill>
                  <a:srgbClr val="01218A"/>
                </a:solidFill>
                <a:latin typeface="微软雅黑" panose="020B0503020204020204" pitchFamily="34" charset="-122"/>
                <a:ea typeface="微软雅黑" panose="020B0503020204020204" pitchFamily="34" charset="-122"/>
              </a:endParaRPr>
            </a:p>
          </p:txBody>
        </p:sp>
        <p:sp>
          <p:nvSpPr>
            <p:cNvPr id="112" name="矩形 111">
              <a:extLst>
                <a:ext uri="{FF2B5EF4-FFF2-40B4-BE49-F238E27FC236}">
                  <a16:creationId xmlns:a16="http://schemas.microsoft.com/office/drawing/2014/main" id="{64BB49B7-4E7F-7C47-9978-48CDAD2DA122}"/>
                </a:ext>
              </a:extLst>
            </p:cNvPr>
            <p:cNvSpPr/>
            <p:nvPr/>
          </p:nvSpPr>
          <p:spPr>
            <a:xfrm>
              <a:off x="5995042" y="862749"/>
              <a:ext cx="2709166" cy="335643"/>
            </a:xfrm>
            <a:prstGeom prst="rect">
              <a:avLst/>
            </a:prstGeom>
            <a:solidFill>
              <a:srgbClr val="4472C4">
                <a:lumMod val="20000"/>
                <a:lumOff val="80000"/>
                <a:alpha val="95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zh-CN" altLang="en-US" sz="1600" b="1" kern="0">
                  <a:solidFill>
                    <a:srgbClr val="01218A"/>
                  </a:solidFill>
                  <a:latin typeface="微软雅黑" panose="020B0503020204020204" pitchFamily="34" charset="-122"/>
                  <a:ea typeface="微软雅黑" panose="020B0503020204020204" pitchFamily="34" charset="-122"/>
                </a:rPr>
                <a:t>车辆充电困难</a:t>
              </a:r>
              <a:endParaRPr lang="en-US" altLang="zh-CN" sz="1600" b="1" kern="0" dirty="0">
                <a:solidFill>
                  <a:srgbClr val="01218A"/>
                </a:solidFill>
                <a:latin typeface="微软雅黑" panose="020B0503020204020204" pitchFamily="34" charset="-122"/>
                <a:ea typeface="微软雅黑" panose="020B0503020204020204" pitchFamily="34" charset="-122"/>
              </a:endParaRPr>
            </a:p>
          </p:txBody>
        </p:sp>
        <p:sp>
          <p:nvSpPr>
            <p:cNvPr id="113" name="矩形 112">
              <a:extLst>
                <a:ext uri="{FF2B5EF4-FFF2-40B4-BE49-F238E27FC236}">
                  <a16:creationId xmlns:a16="http://schemas.microsoft.com/office/drawing/2014/main" id="{6D82E5D2-28E2-0248-AC44-0E8A7F95E4CA}"/>
                </a:ext>
              </a:extLst>
            </p:cNvPr>
            <p:cNvSpPr/>
            <p:nvPr/>
          </p:nvSpPr>
          <p:spPr>
            <a:xfrm>
              <a:off x="433645" y="2357500"/>
              <a:ext cx="2473290" cy="445843"/>
            </a:xfrm>
            <a:prstGeom prst="rect">
              <a:avLst/>
            </a:prstGeom>
          </p:spPr>
          <p:txBody>
            <a:bodyPr wrap="square">
              <a:spAutoFit/>
            </a:bodyPr>
            <a:lstStyle/>
            <a:p>
              <a:pPr lvl="0" algn="ctr" eaLnBrk="0" fontAlgn="base" hangingPunct="0">
                <a:spcBef>
                  <a:spcPct val="0"/>
                </a:spcBef>
                <a:spcAft>
                  <a:spcPct val="0"/>
                </a:spcAft>
                <a:defRPr/>
              </a:pPr>
              <a:r>
                <a:rPr lang="zh-CN" altLang="en-US" sz="1100" b="1">
                  <a:solidFill>
                    <a:srgbClr val="333333"/>
                  </a:solidFill>
                  <a:latin typeface="黑体" panose="02010609060101010101" pitchFamily="49" charset="-122"/>
                  <a:ea typeface="黑体" panose="02010609060101010101" pitchFamily="49" charset="-122"/>
                </a:rPr>
                <a:t>交通拥堵造成</a:t>
              </a:r>
              <a:r>
                <a:rPr lang="en-US" altLang="zh-CN" sz="1100" b="1" dirty="0">
                  <a:solidFill>
                    <a:srgbClr val="333333"/>
                  </a:solidFill>
                  <a:latin typeface="黑体" panose="02010609060101010101" pitchFamily="49" charset="-122"/>
                  <a:ea typeface="黑体" panose="02010609060101010101" pitchFamily="49" charset="-122"/>
                </a:rPr>
                <a:t>70%</a:t>
              </a:r>
              <a:r>
                <a:rPr lang="zh-CN" altLang="en-US" sz="1100" b="1">
                  <a:solidFill>
                    <a:srgbClr val="333333"/>
                  </a:solidFill>
                  <a:latin typeface="黑体" panose="02010609060101010101" pitchFamily="49" charset="-122"/>
                  <a:ea typeface="黑体" panose="02010609060101010101" pitchFamily="49" charset="-122"/>
                </a:rPr>
                <a:t>以上的额外出行时间</a:t>
              </a:r>
              <a:r>
                <a:rPr lang="en-US" altLang="zh-CN" sz="1100" b="1" dirty="0">
                  <a:solidFill>
                    <a:srgbClr val="333333"/>
                  </a:solidFill>
                  <a:latin typeface="黑体" panose="02010609060101010101" pitchFamily="49" charset="-122"/>
                  <a:ea typeface="黑体" panose="02010609060101010101" pitchFamily="49" charset="-122"/>
                </a:rPr>
                <a:t>,</a:t>
              </a:r>
              <a:r>
                <a:rPr lang="zh-CN" altLang="en-US" sz="1100" b="1">
                  <a:solidFill>
                    <a:srgbClr val="333333"/>
                  </a:solidFill>
                  <a:latin typeface="黑体" panose="02010609060101010101" pitchFamily="49" charset="-122"/>
                  <a:ea typeface="黑体" panose="02010609060101010101" pitchFamily="49" charset="-122"/>
                </a:rPr>
                <a:t>损失约占</a:t>
              </a:r>
              <a:r>
                <a:rPr lang="en-US" altLang="zh-CN" sz="1100" b="1" dirty="0">
                  <a:solidFill>
                    <a:srgbClr val="333333"/>
                  </a:solidFill>
                  <a:latin typeface="黑体" panose="02010609060101010101" pitchFamily="49" charset="-122"/>
                  <a:ea typeface="黑体" panose="02010609060101010101" pitchFamily="49" charset="-122"/>
                </a:rPr>
                <a:t>GDP</a:t>
              </a:r>
              <a:r>
                <a:rPr lang="zh-CN" altLang="en-US" sz="1100" b="1">
                  <a:solidFill>
                    <a:srgbClr val="333333"/>
                  </a:solidFill>
                  <a:latin typeface="黑体" panose="02010609060101010101" pitchFamily="49" charset="-122"/>
                  <a:ea typeface="黑体" panose="02010609060101010101" pitchFamily="49" charset="-122"/>
                </a:rPr>
                <a:t>的</a:t>
              </a:r>
              <a:r>
                <a:rPr lang="en-US" altLang="zh-CN" sz="1100" b="1" dirty="0">
                  <a:solidFill>
                    <a:srgbClr val="333333"/>
                  </a:solidFill>
                  <a:latin typeface="黑体" panose="02010609060101010101" pitchFamily="49" charset="-122"/>
                  <a:ea typeface="黑体" panose="02010609060101010101" pitchFamily="49" charset="-122"/>
                </a:rPr>
                <a:t>5%</a:t>
              </a:r>
              <a:endParaRPr lang="zh-CN" altLang="en-US" sz="1100" b="1">
                <a:solidFill>
                  <a:prstClr val="black"/>
                </a:solidFill>
                <a:latin typeface="黑体" panose="02010609060101010101" pitchFamily="49" charset="-122"/>
                <a:ea typeface="黑体" panose="02010609060101010101" pitchFamily="49" charset="-122"/>
              </a:endParaRPr>
            </a:p>
          </p:txBody>
        </p:sp>
        <p:sp>
          <p:nvSpPr>
            <p:cNvPr id="114" name="矩形 113">
              <a:extLst>
                <a:ext uri="{FF2B5EF4-FFF2-40B4-BE49-F238E27FC236}">
                  <a16:creationId xmlns:a16="http://schemas.microsoft.com/office/drawing/2014/main" id="{18C989F8-B655-C448-A961-4FF84BFAA771}"/>
                </a:ext>
              </a:extLst>
            </p:cNvPr>
            <p:cNvSpPr/>
            <p:nvPr/>
          </p:nvSpPr>
          <p:spPr>
            <a:xfrm>
              <a:off x="3338859" y="2356032"/>
              <a:ext cx="2482291" cy="445843"/>
            </a:xfrm>
            <a:prstGeom prst="rect">
              <a:avLst/>
            </a:prstGeom>
          </p:spPr>
          <p:txBody>
            <a:bodyPr wrap="square">
              <a:spAutoFit/>
            </a:bodyPr>
            <a:lstStyle/>
            <a:p>
              <a:pPr lvl="0" algn="ctr" eaLnBrk="0" fontAlgn="base" hangingPunct="0">
                <a:spcBef>
                  <a:spcPct val="0"/>
                </a:spcBef>
                <a:spcAft>
                  <a:spcPct val="0"/>
                </a:spcAft>
                <a:defRPr/>
              </a:pPr>
              <a:r>
                <a:rPr lang="zh-CN" altLang="en-US" sz="1100" b="1">
                  <a:solidFill>
                    <a:srgbClr val="333333"/>
                  </a:solidFill>
                  <a:latin typeface="黑体" panose="02010609060101010101" pitchFamily="49" charset="-122"/>
                  <a:ea typeface="黑体" panose="02010609060101010101" pitchFamily="49" charset="-122"/>
                </a:rPr>
                <a:t>网约车打车难</a:t>
              </a:r>
              <a:r>
                <a:rPr lang="en-US" altLang="zh-CN" sz="1100" b="1" dirty="0">
                  <a:solidFill>
                    <a:srgbClr val="333333"/>
                  </a:solidFill>
                  <a:latin typeface="黑体" panose="02010609060101010101" pitchFamily="49" charset="-122"/>
                  <a:ea typeface="黑体" panose="02010609060101010101" pitchFamily="49" charset="-122"/>
                </a:rPr>
                <a:t>,</a:t>
              </a:r>
              <a:r>
                <a:rPr lang="zh-CN" altLang="en-US" sz="1100" b="1">
                  <a:solidFill>
                    <a:srgbClr val="333333"/>
                  </a:solidFill>
                  <a:latin typeface="黑体" panose="02010609060101010101" pitchFamily="49" charset="-122"/>
                  <a:ea typeface="黑体" panose="02010609060101010101" pitchFamily="49" charset="-122"/>
                </a:rPr>
                <a:t>夜间百人排队</a:t>
              </a:r>
              <a:r>
                <a:rPr lang="en-US" altLang="zh-CN" sz="1100" b="1" dirty="0">
                  <a:solidFill>
                    <a:srgbClr val="333333"/>
                  </a:solidFill>
                  <a:latin typeface="黑体" panose="02010609060101010101" pitchFamily="49" charset="-122"/>
                  <a:ea typeface="黑体" panose="02010609060101010101" pitchFamily="49" charset="-122"/>
                </a:rPr>
                <a:t>,</a:t>
              </a:r>
              <a:r>
                <a:rPr lang="zh-CN" altLang="en-US" sz="1100" b="1">
                  <a:solidFill>
                    <a:srgbClr val="333333"/>
                  </a:solidFill>
                  <a:latin typeface="黑体" panose="02010609060101010101" pitchFamily="49" charset="-122"/>
                  <a:ea typeface="黑体" panose="02010609060101010101" pitchFamily="49" charset="-122"/>
                </a:rPr>
                <a:t>等待时间长达数小时</a:t>
              </a:r>
              <a:endParaRPr lang="zh-CN" altLang="en-US" sz="1100" b="1">
                <a:solidFill>
                  <a:prstClr val="black"/>
                </a:solidFill>
                <a:latin typeface="黑体" panose="02010609060101010101" pitchFamily="49" charset="-122"/>
                <a:ea typeface="黑体" panose="02010609060101010101" pitchFamily="49" charset="-122"/>
              </a:endParaRPr>
            </a:p>
          </p:txBody>
        </p:sp>
        <p:pic>
          <p:nvPicPr>
            <p:cNvPr id="115" name="图片 114">
              <a:extLst>
                <a:ext uri="{FF2B5EF4-FFF2-40B4-BE49-F238E27FC236}">
                  <a16:creationId xmlns:a16="http://schemas.microsoft.com/office/drawing/2014/main" id="{224458CA-1B1A-AF49-A02B-B247C53CE143}"/>
                </a:ext>
              </a:extLst>
            </p:cNvPr>
            <p:cNvPicPr>
              <a:picLocks noChangeAspect="1"/>
            </p:cNvPicPr>
            <p:nvPr/>
          </p:nvPicPr>
          <p:blipFill rotWithShape="1">
            <a:blip r:embed="rId5"/>
            <a:srcRect l="5216" r="5341" b="10210"/>
            <a:stretch/>
          </p:blipFill>
          <p:spPr>
            <a:xfrm>
              <a:off x="3189280" y="1307716"/>
              <a:ext cx="1301358" cy="1095299"/>
            </a:xfrm>
            <a:prstGeom prst="rect">
              <a:avLst/>
            </a:prstGeom>
          </p:spPr>
        </p:pic>
        <p:pic>
          <p:nvPicPr>
            <p:cNvPr id="116" name="Picture 2" descr="2月14日晚，滴滴APP显示有上百人在排队候车，预计等待1小时以上">
              <a:extLst>
                <a:ext uri="{FF2B5EF4-FFF2-40B4-BE49-F238E27FC236}">
                  <a16:creationId xmlns:a16="http://schemas.microsoft.com/office/drawing/2014/main" id="{DD1B0BE5-DD03-0141-8AC0-738274AA7C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8183" y="1302704"/>
              <a:ext cx="1299386" cy="1105322"/>
            </a:xfrm>
            <a:prstGeom prst="rect">
              <a:avLst/>
            </a:prstGeom>
            <a:noFill/>
            <a:extLst>
              <a:ext uri="{909E8E84-426E-40DD-AFC4-6F175D3DCCD1}">
                <a14:hiddenFill xmlns:a14="http://schemas.microsoft.com/office/drawing/2010/main">
                  <a:solidFill>
                    <a:srgbClr val="FFFFFF"/>
                  </a:solidFill>
                </a14:hiddenFill>
              </a:ext>
            </a:extLst>
          </p:spPr>
        </p:pic>
        <p:pic>
          <p:nvPicPr>
            <p:cNvPr id="117" name="图片 22">
              <a:extLst>
                <a:ext uri="{FF2B5EF4-FFF2-40B4-BE49-F238E27FC236}">
                  <a16:creationId xmlns:a16="http://schemas.microsoft.com/office/drawing/2014/main" id="{A82339D0-10F8-A741-B425-A212461CEE6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8900" r="8372"/>
            <a:stretch/>
          </p:blipFill>
          <p:spPr bwMode="auto">
            <a:xfrm>
              <a:off x="6046357" y="1307716"/>
              <a:ext cx="1328925" cy="1095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矩形 117">
              <a:extLst>
                <a:ext uri="{FF2B5EF4-FFF2-40B4-BE49-F238E27FC236}">
                  <a16:creationId xmlns:a16="http://schemas.microsoft.com/office/drawing/2014/main" id="{05636575-7A35-D94D-933B-63F71333B732}"/>
                </a:ext>
              </a:extLst>
            </p:cNvPr>
            <p:cNvSpPr/>
            <p:nvPr/>
          </p:nvSpPr>
          <p:spPr>
            <a:xfrm>
              <a:off x="6429993" y="2357233"/>
              <a:ext cx="2072648" cy="445843"/>
            </a:xfrm>
            <a:prstGeom prst="rect">
              <a:avLst/>
            </a:prstGeom>
          </p:spPr>
          <p:txBody>
            <a:bodyPr wrap="square">
              <a:spAutoFit/>
            </a:bodyPr>
            <a:lstStyle/>
            <a:p>
              <a:pPr lvl="0" algn="ctr" eaLnBrk="0" fontAlgn="base" hangingPunct="0">
                <a:spcBef>
                  <a:spcPct val="0"/>
                </a:spcBef>
                <a:spcAft>
                  <a:spcPct val="0"/>
                </a:spcAft>
                <a:defRPr/>
              </a:pPr>
              <a:r>
                <a:rPr lang="zh-CN" altLang="en-US" sz="1100" b="1">
                  <a:solidFill>
                    <a:srgbClr val="333333"/>
                  </a:solidFill>
                  <a:latin typeface="黑体" panose="02010609060101010101" pitchFamily="49" charset="-122"/>
                  <a:ea typeface="黑体" panose="02010609060101010101" pitchFamily="49" charset="-122"/>
                </a:rPr>
                <a:t>车桩比仅为</a:t>
              </a:r>
              <a:r>
                <a:rPr lang="en-US" altLang="zh-CN" sz="1100" b="1" dirty="0">
                  <a:solidFill>
                    <a:srgbClr val="333333"/>
                  </a:solidFill>
                  <a:latin typeface="黑体" panose="02010609060101010101" pitchFamily="49" charset="-122"/>
                  <a:ea typeface="黑体" panose="02010609060101010101" pitchFamily="49" charset="-122"/>
                </a:rPr>
                <a:t>4:1,</a:t>
              </a:r>
              <a:r>
                <a:rPr lang="zh-CN" altLang="en-US" sz="1100" b="1">
                  <a:solidFill>
                    <a:srgbClr val="333333"/>
                  </a:solidFill>
                  <a:latin typeface="黑体" panose="02010609060101010101" pitchFamily="49" charset="-122"/>
                  <a:ea typeface="黑体" panose="02010609060101010101" pitchFamily="49" charset="-122"/>
                </a:rPr>
                <a:t>且布局不合理</a:t>
              </a:r>
              <a:r>
                <a:rPr lang="en-US" altLang="zh-CN" sz="1100" b="1" dirty="0">
                  <a:solidFill>
                    <a:srgbClr val="333333"/>
                  </a:solidFill>
                  <a:latin typeface="黑体" panose="02010609060101010101" pitchFamily="49" charset="-122"/>
                  <a:ea typeface="黑体" panose="02010609060101010101" pitchFamily="49" charset="-122"/>
                </a:rPr>
                <a:t>,</a:t>
              </a:r>
              <a:r>
                <a:rPr lang="zh-CN" altLang="en-US" sz="1100" b="1">
                  <a:solidFill>
                    <a:srgbClr val="333333"/>
                  </a:solidFill>
                  <a:latin typeface="黑体" panose="02010609060101010101" pitchFamily="49" charset="-122"/>
                  <a:ea typeface="黑体" panose="02010609060101010101" pitchFamily="49" charset="-122"/>
                </a:rPr>
                <a:t>公共充电桩使用率不到</a:t>
              </a:r>
              <a:r>
                <a:rPr lang="en-US" altLang="zh-CN" sz="1100" b="1" dirty="0">
                  <a:solidFill>
                    <a:srgbClr val="333333"/>
                  </a:solidFill>
                  <a:latin typeface="黑体" panose="02010609060101010101" pitchFamily="49" charset="-122"/>
                  <a:ea typeface="黑体" panose="02010609060101010101" pitchFamily="49" charset="-122"/>
                </a:rPr>
                <a:t>15%</a:t>
              </a:r>
              <a:endParaRPr lang="zh-CN" altLang="en-US" sz="1100" b="1">
                <a:solidFill>
                  <a:prstClr val="black"/>
                </a:solidFill>
                <a:latin typeface="黑体" panose="02010609060101010101" pitchFamily="49" charset="-122"/>
                <a:ea typeface="黑体" panose="02010609060101010101" pitchFamily="49" charset="-122"/>
              </a:endParaRPr>
            </a:p>
          </p:txBody>
        </p:sp>
        <p:pic>
          <p:nvPicPr>
            <p:cNvPr id="119" name="Picture 4">
              <a:extLst>
                <a:ext uri="{FF2B5EF4-FFF2-40B4-BE49-F238E27FC236}">
                  <a16:creationId xmlns:a16="http://schemas.microsoft.com/office/drawing/2014/main" id="{499994A9-0F14-334D-BFEB-42F6F2AFD35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6290"/>
            <a:stretch/>
          </p:blipFill>
          <p:spPr bwMode="auto">
            <a:xfrm>
              <a:off x="7403443" y="1307715"/>
              <a:ext cx="1274810" cy="1095299"/>
            </a:xfrm>
            <a:prstGeom prst="rect">
              <a:avLst/>
            </a:prstGeom>
            <a:noFill/>
            <a:extLst>
              <a:ext uri="{909E8E84-426E-40DD-AFC4-6F175D3DCCD1}">
                <a14:hiddenFill xmlns:a14="http://schemas.microsoft.com/office/drawing/2010/main">
                  <a:solidFill>
                    <a:srgbClr val="FFFFFF"/>
                  </a:solidFill>
                </a14:hiddenFill>
              </a:ext>
            </a:extLst>
          </p:spPr>
        </p:pic>
        <p:sp>
          <p:nvSpPr>
            <p:cNvPr id="120" name="矩形 119">
              <a:extLst>
                <a:ext uri="{FF2B5EF4-FFF2-40B4-BE49-F238E27FC236}">
                  <a16:creationId xmlns:a16="http://schemas.microsoft.com/office/drawing/2014/main" id="{CC393D0E-5A2D-7B41-9846-98A4AA5C7370}"/>
                </a:ext>
              </a:extLst>
            </p:cNvPr>
            <p:cNvSpPr/>
            <p:nvPr/>
          </p:nvSpPr>
          <p:spPr>
            <a:xfrm>
              <a:off x="255944" y="2772848"/>
              <a:ext cx="2719392" cy="2801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rgbClr val="0000FF"/>
                  </a:solidFill>
                  <a:latin typeface="微软雅黑" panose="020B0503020204020204" pitchFamily="34" charset="-122"/>
                  <a:ea typeface="微软雅黑" panose="020B0503020204020204" pitchFamily="34" charset="-122"/>
                </a:rPr>
                <a:t>解决      方案</a:t>
              </a:r>
            </a:p>
          </p:txBody>
        </p:sp>
        <p:sp>
          <p:nvSpPr>
            <p:cNvPr id="121" name="箭头: 下 9">
              <a:extLst>
                <a:ext uri="{FF2B5EF4-FFF2-40B4-BE49-F238E27FC236}">
                  <a16:creationId xmlns:a16="http://schemas.microsoft.com/office/drawing/2014/main" id="{51D4E5A3-518F-1B4C-BA32-7D7401650EEA}"/>
                </a:ext>
              </a:extLst>
            </p:cNvPr>
            <p:cNvSpPr/>
            <p:nvPr/>
          </p:nvSpPr>
          <p:spPr>
            <a:xfrm>
              <a:off x="1465857" y="2747371"/>
              <a:ext cx="280184" cy="392756"/>
            </a:xfrm>
            <a:prstGeom prst="downArrow">
              <a:avLst>
                <a:gd name="adj1" fmla="val 50000"/>
                <a:gd name="adj2" fmla="val 483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文本框 79">
              <a:extLst>
                <a:ext uri="{FF2B5EF4-FFF2-40B4-BE49-F238E27FC236}">
                  <a16:creationId xmlns:a16="http://schemas.microsoft.com/office/drawing/2014/main" id="{0DD1C698-46BF-9142-BF91-E2D506270789}"/>
                </a:ext>
              </a:extLst>
            </p:cNvPr>
            <p:cNvSpPr txBox="1">
              <a:spLocks noChangeArrowheads="1"/>
            </p:cNvSpPr>
            <p:nvPr/>
          </p:nvSpPr>
          <p:spPr bwMode="auto">
            <a:xfrm>
              <a:off x="419024" y="3847594"/>
              <a:ext cx="10602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信号灯调控</a:t>
              </a:r>
              <a:endParaRPr lang="en-US" altLang="zh-CN" sz="1100" b="1" dirty="0">
                <a:solidFill>
                  <a:srgbClr val="333333"/>
                </a:solidFill>
                <a:latin typeface="黑体" panose="02010609060101010101" pitchFamily="49" charset="-122"/>
                <a:ea typeface="黑体" panose="02010609060101010101" pitchFamily="49" charset="-122"/>
              </a:endParaRPr>
            </a:p>
          </p:txBody>
        </p:sp>
        <p:pic>
          <p:nvPicPr>
            <p:cNvPr id="123" name="图片 6">
              <a:extLst>
                <a:ext uri="{FF2B5EF4-FFF2-40B4-BE49-F238E27FC236}">
                  <a16:creationId xmlns:a16="http://schemas.microsoft.com/office/drawing/2014/main" id="{AA4D4C33-5692-714E-A3BB-A3F5E8467A0C}"/>
                </a:ext>
              </a:extLst>
            </p:cNvPr>
            <p:cNvPicPr>
              <a:picLocks/>
            </p:cNvPicPr>
            <p:nvPr/>
          </p:nvPicPr>
          <p:blipFill>
            <a:blip r:embed="rId9">
              <a:extLst>
                <a:ext uri="{28A0092B-C50C-407E-A947-70E740481C1C}">
                  <a14:useLocalDpi xmlns:a14="http://schemas.microsoft.com/office/drawing/2010/main" val="0"/>
                </a:ext>
              </a:extLst>
            </a:blip>
            <a:srcRect/>
            <a:stretch>
              <a:fillRect/>
            </a:stretch>
          </p:blipFill>
          <p:spPr bwMode="auto">
            <a:xfrm>
              <a:off x="1665642" y="3142059"/>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24" name="文本框 79">
              <a:extLst>
                <a:ext uri="{FF2B5EF4-FFF2-40B4-BE49-F238E27FC236}">
                  <a16:creationId xmlns:a16="http://schemas.microsoft.com/office/drawing/2014/main" id="{E61B3655-9DF7-0442-83A6-90956124872B}"/>
                </a:ext>
              </a:extLst>
            </p:cNvPr>
            <p:cNvSpPr txBox="1">
              <a:spLocks noChangeArrowheads="1"/>
            </p:cNvSpPr>
            <p:nvPr/>
          </p:nvSpPr>
          <p:spPr bwMode="auto">
            <a:xfrm>
              <a:off x="1643081" y="3834984"/>
              <a:ext cx="12349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交通规划</a:t>
              </a:r>
              <a:endParaRPr lang="en-US" altLang="zh-CN" sz="1100" b="1" dirty="0">
                <a:solidFill>
                  <a:srgbClr val="333333"/>
                </a:solidFill>
                <a:latin typeface="黑体" panose="02010609060101010101" pitchFamily="49" charset="-122"/>
                <a:ea typeface="黑体" panose="02010609060101010101" pitchFamily="49" charset="-122"/>
              </a:endParaRPr>
            </a:p>
          </p:txBody>
        </p:sp>
        <p:pic>
          <p:nvPicPr>
            <p:cNvPr id="125" name="Picture 12">
              <a:extLst>
                <a:ext uri="{FF2B5EF4-FFF2-40B4-BE49-F238E27FC236}">
                  <a16:creationId xmlns:a16="http://schemas.microsoft.com/office/drawing/2014/main" id="{D8165DAC-B02E-BB41-B32F-9F2F754F1015}"/>
                </a:ext>
              </a:extLst>
            </p:cNvPr>
            <p:cNvPicPr>
              <a:picLocks noChangeArrowheads="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328348" y="3148898"/>
              <a:ext cx="1224000" cy="720000"/>
            </a:xfrm>
            <a:prstGeom prst="rect">
              <a:avLst/>
            </a:prstGeom>
            <a:noFill/>
            <a:ln w="12700">
              <a:solidFill>
                <a:schemeClr val="bg2">
                  <a:lumMod val="50000"/>
                </a:schemeClr>
              </a:solidFill>
            </a:ln>
            <a:extLst>
              <a:ext uri="{909E8E84-426E-40DD-AFC4-6F175D3DCCD1}">
                <a14:hiddenFill xmlns:a14="http://schemas.microsoft.com/office/drawing/2010/main">
                  <a:solidFill>
                    <a:srgbClr val="FFFFFF"/>
                  </a:solidFill>
                </a14:hiddenFill>
              </a:ext>
            </a:extLst>
          </p:spPr>
        </p:pic>
        <p:sp>
          <p:nvSpPr>
            <p:cNvPr id="126" name="文本框 79">
              <a:extLst>
                <a:ext uri="{FF2B5EF4-FFF2-40B4-BE49-F238E27FC236}">
                  <a16:creationId xmlns:a16="http://schemas.microsoft.com/office/drawing/2014/main" id="{D7054C71-891C-A74D-84BD-D5DD56D5212D}"/>
                </a:ext>
              </a:extLst>
            </p:cNvPr>
            <p:cNvSpPr txBox="1">
              <a:spLocks noChangeArrowheads="1"/>
            </p:cNvSpPr>
            <p:nvPr/>
          </p:nvSpPr>
          <p:spPr bwMode="auto">
            <a:xfrm>
              <a:off x="4346547" y="4801454"/>
              <a:ext cx="17593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100" b="1">
                  <a:solidFill>
                    <a:srgbClr val="333333"/>
                  </a:solidFill>
                  <a:latin typeface="黑体" panose="02010609060101010101" pitchFamily="49" charset="-122"/>
                  <a:ea typeface="黑体" panose="02010609060101010101" pitchFamily="49" charset="-122"/>
                </a:rPr>
                <a:t>需求分析</a:t>
              </a:r>
              <a:endParaRPr lang="en-US" altLang="zh-CN" sz="1100" b="1" dirty="0">
                <a:solidFill>
                  <a:srgbClr val="333333"/>
                </a:solidFill>
                <a:latin typeface="黑体" panose="02010609060101010101" pitchFamily="49" charset="-122"/>
                <a:ea typeface="黑体" panose="02010609060101010101" pitchFamily="49" charset="-122"/>
              </a:endParaRPr>
            </a:p>
          </p:txBody>
        </p:sp>
        <p:pic>
          <p:nvPicPr>
            <p:cNvPr id="127" name="图片 2">
              <a:extLst>
                <a:ext uri="{FF2B5EF4-FFF2-40B4-BE49-F238E27FC236}">
                  <a16:creationId xmlns:a16="http://schemas.microsoft.com/office/drawing/2014/main" id="{9B624211-EADA-9F41-B2F2-D0E63ADA0298}"/>
                </a:ext>
              </a:extLst>
            </p:cNvPr>
            <p:cNvPicPr>
              <a:picLocks/>
            </p:cNvPicPr>
            <p:nvPr/>
          </p:nvPicPr>
          <p:blipFill>
            <a:blip r:embed="rId11">
              <a:extLst>
                <a:ext uri="{28A0092B-C50C-407E-A947-70E740481C1C}">
                  <a14:useLocalDpi xmlns:a14="http://schemas.microsoft.com/office/drawing/2010/main" val="0"/>
                </a:ext>
              </a:extLst>
            </a:blip>
            <a:srcRect/>
            <a:stretch>
              <a:fillRect/>
            </a:stretch>
          </p:blipFill>
          <p:spPr bwMode="auto">
            <a:xfrm>
              <a:off x="3227502" y="4110799"/>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28" name="文本框 79">
              <a:extLst>
                <a:ext uri="{FF2B5EF4-FFF2-40B4-BE49-F238E27FC236}">
                  <a16:creationId xmlns:a16="http://schemas.microsoft.com/office/drawing/2014/main" id="{CD429030-9153-E24D-811F-2FE83C8BA72C}"/>
                </a:ext>
              </a:extLst>
            </p:cNvPr>
            <p:cNvSpPr txBox="1">
              <a:spLocks noChangeArrowheads="1"/>
            </p:cNvSpPr>
            <p:nvPr/>
          </p:nvSpPr>
          <p:spPr bwMode="auto">
            <a:xfrm>
              <a:off x="3447902" y="4805807"/>
              <a:ext cx="8388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路线推荐</a:t>
              </a:r>
            </a:p>
          </p:txBody>
        </p:sp>
        <p:pic>
          <p:nvPicPr>
            <p:cNvPr id="129" name="图片 3">
              <a:extLst>
                <a:ext uri="{FF2B5EF4-FFF2-40B4-BE49-F238E27FC236}">
                  <a16:creationId xmlns:a16="http://schemas.microsoft.com/office/drawing/2014/main" id="{8FF46B4C-E4AB-A347-99D4-D66F10BA8F83}"/>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49227" y="4182424"/>
              <a:ext cx="413311" cy="33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图片 8">
              <a:extLst>
                <a:ext uri="{FF2B5EF4-FFF2-40B4-BE49-F238E27FC236}">
                  <a16:creationId xmlns:a16="http://schemas.microsoft.com/office/drawing/2014/main" id="{EA7EAE20-E857-7549-A887-86A50B718309}"/>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890996" y="4182424"/>
              <a:ext cx="666449" cy="30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 name="图片 3">
              <a:extLst>
                <a:ext uri="{FF2B5EF4-FFF2-40B4-BE49-F238E27FC236}">
                  <a16:creationId xmlns:a16="http://schemas.microsoft.com/office/drawing/2014/main" id="{30F333CA-EDD9-3B4A-9555-265AD0845B7F}"/>
                </a:ext>
              </a:extLst>
            </p:cNvPr>
            <p:cNvPicPr>
              <a:picLocks noChangeAspect="1"/>
            </p:cNvPicPr>
            <p:nvPr/>
          </p:nvPicPr>
          <p:blipFill>
            <a:blip r:embed="rId14">
              <a:extLst>
                <a:ext uri="{28A0092B-C50C-407E-A947-70E740481C1C}">
                  <a14:useLocalDpi xmlns:a14="http://schemas.microsoft.com/office/drawing/2010/main" val="0"/>
                </a:ext>
              </a:extLst>
            </a:blip>
            <a:srcRect t="35043" b="25975"/>
            <a:stretch>
              <a:fillRect/>
            </a:stretch>
          </p:blipFill>
          <p:spPr bwMode="auto">
            <a:xfrm>
              <a:off x="384731" y="4491231"/>
              <a:ext cx="628631" cy="23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 name="图片 5">
              <a:extLst>
                <a:ext uri="{FF2B5EF4-FFF2-40B4-BE49-F238E27FC236}">
                  <a16:creationId xmlns:a16="http://schemas.microsoft.com/office/drawing/2014/main" id="{4B7F55F4-37D1-8B45-9CD0-D43E8BC89A82}"/>
                </a:ext>
              </a:extLst>
            </p:cNvPr>
            <p:cNvPicPr>
              <a:picLocks noChangeAspect="1"/>
            </p:cNvPicPr>
            <p:nvPr/>
          </p:nvPicPr>
          <p:blipFill>
            <a:blip r:embed="rId15">
              <a:extLst>
                <a:ext uri="{28A0092B-C50C-407E-A947-70E740481C1C}">
                  <a14:useLocalDpi xmlns:a14="http://schemas.microsoft.com/office/drawing/2010/main" val="0"/>
                </a:ext>
              </a:extLst>
            </a:blip>
            <a:srcRect l="6467" t="22794" r="7378" b="18788"/>
            <a:stretch>
              <a:fillRect/>
            </a:stretch>
          </p:blipFill>
          <p:spPr bwMode="auto">
            <a:xfrm>
              <a:off x="1044410" y="4458583"/>
              <a:ext cx="421447" cy="27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 name="文本框 79">
              <a:extLst>
                <a:ext uri="{FF2B5EF4-FFF2-40B4-BE49-F238E27FC236}">
                  <a16:creationId xmlns:a16="http://schemas.microsoft.com/office/drawing/2014/main" id="{2CFB954B-D62C-FA49-90E7-564CBF98F5C4}"/>
                </a:ext>
              </a:extLst>
            </p:cNvPr>
            <p:cNvSpPr txBox="1">
              <a:spLocks noChangeArrowheads="1"/>
            </p:cNvSpPr>
            <p:nvPr/>
          </p:nvSpPr>
          <p:spPr bwMode="auto">
            <a:xfrm>
              <a:off x="389626" y="4787582"/>
              <a:ext cx="11827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出行方式推荐</a:t>
              </a:r>
            </a:p>
          </p:txBody>
        </p:sp>
        <p:sp>
          <p:nvSpPr>
            <p:cNvPr id="134" name="矩形 133">
              <a:extLst>
                <a:ext uri="{FF2B5EF4-FFF2-40B4-BE49-F238E27FC236}">
                  <a16:creationId xmlns:a16="http://schemas.microsoft.com/office/drawing/2014/main" id="{5F44039E-81D3-0A4D-9741-B09F717C45E5}"/>
                </a:ext>
              </a:extLst>
            </p:cNvPr>
            <p:cNvSpPr>
              <a:spLocks/>
            </p:cNvSpPr>
            <p:nvPr/>
          </p:nvSpPr>
          <p:spPr>
            <a:xfrm>
              <a:off x="304363" y="4103366"/>
              <a:ext cx="1224000" cy="720000"/>
            </a:xfrm>
            <a:prstGeom prst="rect">
              <a:avLst/>
            </a:prstGeom>
            <a:solidFill>
              <a:schemeClr val="accent1">
                <a:lumMod val="20000"/>
                <a:lumOff val="80000"/>
                <a:alpha val="10000"/>
              </a:schemeClr>
            </a:solidFill>
            <a:ln w="12700" cap="flat" cmpd="sng" algn="ctr">
              <a:solidFill>
                <a:schemeClr val="bg2">
                  <a:lumMod val="50000"/>
                </a:schemeClr>
              </a:solid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35" name="图片 33">
              <a:extLst>
                <a:ext uri="{FF2B5EF4-FFF2-40B4-BE49-F238E27FC236}">
                  <a16:creationId xmlns:a16="http://schemas.microsoft.com/office/drawing/2014/main" id="{535A191D-B8F1-6D42-AD1E-EEE036189A73}"/>
                </a:ext>
              </a:extLst>
            </p:cNvPr>
            <p:cNvPicPr>
              <a:picLocks/>
            </p:cNvPicPr>
            <p:nvPr/>
          </p:nvPicPr>
          <p:blipFill rotWithShape="1">
            <a:blip r:embed="rId16">
              <a:extLst>
                <a:ext uri="{28A0092B-C50C-407E-A947-70E740481C1C}">
                  <a14:useLocalDpi xmlns:a14="http://schemas.microsoft.com/office/drawing/2010/main" val="0"/>
                </a:ext>
              </a:extLst>
            </a:blip>
            <a:srcRect l="8869" t="12808" r="7658" b="8893"/>
            <a:stretch/>
          </p:blipFill>
          <p:spPr bwMode="auto">
            <a:xfrm>
              <a:off x="1663128" y="4105199"/>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36" name="文本框 79">
              <a:extLst>
                <a:ext uri="{FF2B5EF4-FFF2-40B4-BE49-F238E27FC236}">
                  <a16:creationId xmlns:a16="http://schemas.microsoft.com/office/drawing/2014/main" id="{BEBE489F-8EAF-CC4A-8832-11CE91846F23}"/>
                </a:ext>
              </a:extLst>
            </p:cNvPr>
            <p:cNvSpPr txBox="1">
              <a:spLocks noChangeArrowheads="1"/>
            </p:cNvSpPr>
            <p:nvPr/>
          </p:nvSpPr>
          <p:spPr bwMode="auto">
            <a:xfrm>
              <a:off x="1627154" y="4789466"/>
              <a:ext cx="12349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车流预测</a:t>
              </a:r>
              <a:endParaRPr lang="en-US" altLang="zh-CN" sz="1100" b="1" dirty="0">
                <a:solidFill>
                  <a:srgbClr val="333333"/>
                </a:solidFill>
                <a:latin typeface="黑体" panose="02010609060101010101" pitchFamily="49" charset="-122"/>
                <a:ea typeface="黑体" panose="02010609060101010101" pitchFamily="49" charset="-122"/>
              </a:endParaRPr>
            </a:p>
          </p:txBody>
        </p:sp>
        <p:sp>
          <p:nvSpPr>
            <p:cNvPr id="137" name="矩形 136">
              <a:extLst>
                <a:ext uri="{FF2B5EF4-FFF2-40B4-BE49-F238E27FC236}">
                  <a16:creationId xmlns:a16="http://schemas.microsoft.com/office/drawing/2014/main" id="{E83CC417-FD7D-5748-93D1-38C28DBB6B44}"/>
                </a:ext>
              </a:extLst>
            </p:cNvPr>
            <p:cNvSpPr/>
            <p:nvPr/>
          </p:nvSpPr>
          <p:spPr>
            <a:xfrm>
              <a:off x="3132142" y="2776044"/>
              <a:ext cx="2719392" cy="2801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rgbClr val="0000FF"/>
                  </a:solidFill>
                  <a:latin typeface="微软雅黑" panose="020B0503020204020204" pitchFamily="34" charset="-122"/>
                  <a:ea typeface="微软雅黑" panose="020B0503020204020204" pitchFamily="34" charset="-122"/>
                </a:rPr>
                <a:t> 解决      方案</a:t>
              </a:r>
            </a:p>
          </p:txBody>
        </p:sp>
        <p:sp>
          <p:nvSpPr>
            <p:cNvPr id="138" name="箭头: 下 9">
              <a:extLst>
                <a:ext uri="{FF2B5EF4-FFF2-40B4-BE49-F238E27FC236}">
                  <a16:creationId xmlns:a16="http://schemas.microsoft.com/office/drawing/2014/main" id="{27C1D120-E42A-4041-8C1D-2B06535D5C9E}"/>
                </a:ext>
              </a:extLst>
            </p:cNvPr>
            <p:cNvSpPr/>
            <p:nvPr/>
          </p:nvSpPr>
          <p:spPr>
            <a:xfrm>
              <a:off x="4383696" y="2739860"/>
              <a:ext cx="280184" cy="392756"/>
            </a:xfrm>
            <a:prstGeom prst="downArrow">
              <a:avLst>
                <a:gd name="adj1" fmla="val 50000"/>
                <a:gd name="adj2" fmla="val 483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矩形 138">
              <a:extLst>
                <a:ext uri="{FF2B5EF4-FFF2-40B4-BE49-F238E27FC236}">
                  <a16:creationId xmlns:a16="http://schemas.microsoft.com/office/drawing/2014/main" id="{0D9822B3-FEC8-D94F-AEE9-5829A6E6A3B4}"/>
                </a:ext>
              </a:extLst>
            </p:cNvPr>
            <p:cNvSpPr/>
            <p:nvPr/>
          </p:nvSpPr>
          <p:spPr>
            <a:xfrm>
              <a:off x="5993257" y="2777146"/>
              <a:ext cx="2719392" cy="2801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solidFill>
                    <a:srgbClr val="0000FF"/>
                  </a:solidFill>
                  <a:latin typeface="微软雅黑" panose="020B0503020204020204" pitchFamily="34" charset="-122"/>
                  <a:ea typeface="微软雅黑" panose="020B0503020204020204" pitchFamily="34" charset="-122"/>
                </a:rPr>
                <a:t> 解决      方案</a:t>
              </a:r>
            </a:p>
          </p:txBody>
        </p:sp>
        <p:sp>
          <p:nvSpPr>
            <p:cNvPr id="140" name="箭头: 下 9">
              <a:extLst>
                <a:ext uri="{FF2B5EF4-FFF2-40B4-BE49-F238E27FC236}">
                  <a16:creationId xmlns:a16="http://schemas.microsoft.com/office/drawing/2014/main" id="{48DEA65A-304F-374C-AF16-6045B60D46AD}"/>
                </a:ext>
              </a:extLst>
            </p:cNvPr>
            <p:cNvSpPr/>
            <p:nvPr/>
          </p:nvSpPr>
          <p:spPr>
            <a:xfrm>
              <a:off x="7243195" y="2739744"/>
              <a:ext cx="280184" cy="392756"/>
            </a:xfrm>
            <a:prstGeom prst="downArrow">
              <a:avLst>
                <a:gd name="adj1" fmla="val 50000"/>
                <a:gd name="adj2" fmla="val 483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1" name="图片 13">
              <a:extLst>
                <a:ext uri="{FF2B5EF4-FFF2-40B4-BE49-F238E27FC236}">
                  <a16:creationId xmlns:a16="http://schemas.microsoft.com/office/drawing/2014/main" id="{85CCB5B9-F077-AB42-B096-9A90287353B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70562" y="3164756"/>
              <a:ext cx="1224000" cy="72723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42" name="文本框 79">
              <a:extLst>
                <a:ext uri="{FF2B5EF4-FFF2-40B4-BE49-F238E27FC236}">
                  <a16:creationId xmlns:a16="http://schemas.microsoft.com/office/drawing/2014/main" id="{9C2C9AE2-868A-F540-8AB4-A87F8ED6CF01}"/>
                </a:ext>
              </a:extLst>
            </p:cNvPr>
            <p:cNvSpPr txBox="1">
              <a:spLocks noChangeArrowheads="1"/>
            </p:cNvSpPr>
            <p:nvPr/>
          </p:nvSpPr>
          <p:spPr bwMode="auto">
            <a:xfrm>
              <a:off x="4596306" y="3861296"/>
              <a:ext cx="12349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交通流预测</a:t>
              </a:r>
              <a:endParaRPr lang="en-US" altLang="zh-CN" sz="1100" b="1" dirty="0">
                <a:solidFill>
                  <a:srgbClr val="333333"/>
                </a:solidFill>
                <a:latin typeface="黑体" panose="02010609060101010101" pitchFamily="49" charset="-122"/>
                <a:ea typeface="黑体" panose="02010609060101010101" pitchFamily="49" charset="-122"/>
              </a:endParaRPr>
            </a:p>
          </p:txBody>
        </p:sp>
        <p:sp>
          <p:nvSpPr>
            <p:cNvPr id="143" name="文本框 79">
              <a:extLst>
                <a:ext uri="{FF2B5EF4-FFF2-40B4-BE49-F238E27FC236}">
                  <a16:creationId xmlns:a16="http://schemas.microsoft.com/office/drawing/2014/main" id="{E42ED792-DC68-3A4E-B713-9C16E9236D54}"/>
                </a:ext>
              </a:extLst>
            </p:cNvPr>
            <p:cNvSpPr txBox="1">
              <a:spLocks noChangeArrowheads="1"/>
            </p:cNvSpPr>
            <p:nvPr/>
          </p:nvSpPr>
          <p:spPr bwMode="auto">
            <a:xfrm>
              <a:off x="6242350" y="3873906"/>
              <a:ext cx="97198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充电桩部署</a:t>
              </a:r>
            </a:p>
          </p:txBody>
        </p:sp>
        <p:pic>
          <p:nvPicPr>
            <p:cNvPr id="144" name="图片 123">
              <a:extLst>
                <a:ext uri="{FF2B5EF4-FFF2-40B4-BE49-F238E27FC236}">
                  <a16:creationId xmlns:a16="http://schemas.microsoft.com/office/drawing/2014/main" id="{FA0F72C9-0787-C74A-8818-CF021AEB68AB}"/>
                </a:ext>
              </a:extLst>
            </p:cNvPr>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03593" y="3175210"/>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145" name="图片 94" descr="时变电价表.jpg">
              <a:extLst>
                <a:ext uri="{FF2B5EF4-FFF2-40B4-BE49-F238E27FC236}">
                  <a16:creationId xmlns:a16="http://schemas.microsoft.com/office/drawing/2014/main" id="{9B65E42A-1A17-2A44-B7CF-EF1A64D4440B}"/>
                </a:ext>
              </a:extLst>
            </p:cNvPr>
            <p:cNvPicPr>
              <a:picLocks noChangeArrowheads="1"/>
            </p:cNvPicPr>
            <p:nvPr/>
          </p:nvPicPr>
          <p:blipFill>
            <a:blip r:embed="rId19">
              <a:extLst>
                <a:ext uri="{28A0092B-C50C-407E-A947-70E740481C1C}">
                  <a14:useLocalDpi xmlns:a14="http://schemas.microsoft.com/office/drawing/2010/main" val="0"/>
                </a:ext>
              </a:extLst>
            </a:blip>
            <a:srcRect l="13129" t="30415" r="17027" b="56613"/>
            <a:stretch>
              <a:fillRect/>
            </a:stretch>
          </p:blipFill>
          <p:spPr bwMode="auto">
            <a:xfrm>
              <a:off x="7419728" y="3175210"/>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46" name="文本框 79">
              <a:extLst>
                <a:ext uri="{FF2B5EF4-FFF2-40B4-BE49-F238E27FC236}">
                  <a16:creationId xmlns:a16="http://schemas.microsoft.com/office/drawing/2014/main" id="{E57BA831-D66E-9241-99B3-40E74DB12182}"/>
                </a:ext>
              </a:extLst>
            </p:cNvPr>
            <p:cNvSpPr txBox="1">
              <a:spLocks noChangeArrowheads="1"/>
            </p:cNvSpPr>
            <p:nvPr/>
          </p:nvSpPr>
          <p:spPr bwMode="auto">
            <a:xfrm>
              <a:off x="7486650" y="3870649"/>
              <a:ext cx="11239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动态充电定价</a:t>
              </a:r>
            </a:p>
          </p:txBody>
        </p:sp>
        <p:pic>
          <p:nvPicPr>
            <p:cNvPr id="147" name="图片 32">
              <a:extLst>
                <a:ext uri="{FF2B5EF4-FFF2-40B4-BE49-F238E27FC236}">
                  <a16:creationId xmlns:a16="http://schemas.microsoft.com/office/drawing/2014/main" id="{A4CB1BEF-C8C2-924F-945D-94B06A6FD047}"/>
                </a:ext>
              </a:extLst>
            </p:cNvPr>
            <p:cNvPicPr>
              <a:picLocks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100596" y="4106566"/>
              <a:ext cx="1224000" cy="727646"/>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48" name="文本框 79">
              <a:extLst>
                <a:ext uri="{FF2B5EF4-FFF2-40B4-BE49-F238E27FC236}">
                  <a16:creationId xmlns:a16="http://schemas.microsoft.com/office/drawing/2014/main" id="{D83922F4-22D6-DE44-B648-0F1B2DBD676A}"/>
                </a:ext>
              </a:extLst>
            </p:cNvPr>
            <p:cNvSpPr txBox="1">
              <a:spLocks noChangeArrowheads="1"/>
            </p:cNvSpPr>
            <p:nvPr/>
          </p:nvSpPr>
          <p:spPr bwMode="auto">
            <a:xfrm>
              <a:off x="6165680" y="4801454"/>
              <a:ext cx="113677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快慢充推荐</a:t>
              </a:r>
            </a:p>
          </p:txBody>
        </p:sp>
        <p:sp>
          <p:nvSpPr>
            <p:cNvPr id="149" name="文本框 79">
              <a:extLst>
                <a:ext uri="{FF2B5EF4-FFF2-40B4-BE49-F238E27FC236}">
                  <a16:creationId xmlns:a16="http://schemas.microsoft.com/office/drawing/2014/main" id="{B00D1C5C-1D75-684E-AFE9-425ABB1DF73A}"/>
                </a:ext>
              </a:extLst>
            </p:cNvPr>
            <p:cNvSpPr txBox="1">
              <a:spLocks noChangeArrowheads="1"/>
            </p:cNvSpPr>
            <p:nvPr/>
          </p:nvSpPr>
          <p:spPr bwMode="auto">
            <a:xfrm>
              <a:off x="7466317" y="4791562"/>
              <a:ext cx="11866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充电需求分析</a:t>
              </a:r>
            </a:p>
          </p:txBody>
        </p:sp>
        <p:pic>
          <p:nvPicPr>
            <p:cNvPr id="150" name="图片 35">
              <a:extLst>
                <a:ext uri="{FF2B5EF4-FFF2-40B4-BE49-F238E27FC236}">
                  <a16:creationId xmlns:a16="http://schemas.microsoft.com/office/drawing/2014/main" id="{4C78C3BD-5DA3-394D-83DC-CC17D295B106}"/>
                </a:ext>
              </a:extLst>
            </p:cNvPr>
            <p:cNvPicPr>
              <a:picLocks noChangeArrowheads="1"/>
            </p:cNvPicPr>
            <p:nvPr/>
          </p:nvPicPr>
          <p:blipFill>
            <a:blip r:embed="rId21">
              <a:extLst>
                <a:ext uri="{28A0092B-C50C-407E-A947-70E740481C1C}">
                  <a14:useLocalDpi xmlns:a14="http://schemas.microsoft.com/office/drawing/2010/main" val="0"/>
                </a:ext>
              </a:extLst>
            </a:blip>
            <a:srcRect l="4945" t="3052" r="4997" b="3574"/>
            <a:stretch>
              <a:fillRect/>
            </a:stretch>
          </p:blipFill>
          <p:spPr bwMode="auto">
            <a:xfrm>
              <a:off x="7428848" y="4107287"/>
              <a:ext cx="1224000" cy="720000"/>
            </a:xfrm>
            <a:prstGeom prst="rect">
              <a:avLst/>
            </a:prstGeom>
            <a:noFill/>
            <a:ln w="12700">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151" name="Picture 2" descr="2021网约车大战前夜：腾讯阿里再出手、国家队冲击日均300万订单|出租车|专车|网约车平台|滴滴|打车_网易订阅">
              <a:extLst>
                <a:ext uri="{FF2B5EF4-FFF2-40B4-BE49-F238E27FC236}">
                  <a16:creationId xmlns:a16="http://schemas.microsoft.com/office/drawing/2014/main" id="{0F25FDA6-E2EB-2241-AEAF-004CB083DDA9}"/>
                </a:ext>
              </a:extLst>
            </p:cNvPr>
            <p:cNvPicPr>
              <a:picLocks noChangeAspect="1" noChangeArrowheads="1"/>
            </p:cNvPicPr>
            <p:nvPr/>
          </p:nvPicPr>
          <p:blipFill rotWithShape="1">
            <a:blip r:embed="rId22">
              <a:extLst>
                <a:ext uri="{28A0092B-C50C-407E-A947-70E740481C1C}">
                  <a14:useLocalDpi xmlns:a14="http://schemas.microsoft.com/office/drawing/2010/main" val="0"/>
                </a:ext>
              </a:extLst>
            </a:blip>
            <a:srcRect l="36471"/>
            <a:stretch/>
          </p:blipFill>
          <p:spPr bwMode="auto">
            <a:xfrm>
              <a:off x="3230652" y="3166976"/>
              <a:ext cx="1224000" cy="731160"/>
            </a:xfrm>
            <a:prstGeom prst="rect">
              <a:avLst/>
            </a:prstGeom>
            <a:noFill/>
            <a:ln w="12700">
              <a:solidFill>
                <a:schemeClr val="bg2">
                  <a:lumMod val="50000"/>
                </a:schemeClr>
              </a:solidFill>
            </a:ln>
            <a:extLst>
              <a:ext uri="{909E8E84-426E-40DD-AFC4-6F175D3DCCD1}">
                <a14:hiddenFill xmlns:a14="http://schemas.microsoft.com/office/drawing/2010/main">
                  <a:solidFill>
                    <a:srgbClr val="FFFFFF"/>
                  </a:solidFill>
                </a14:hiddenFill>
              </a:ext>
            </a:extLst>
          </p:spPr>
        </p:pic>
        <p:sp>
          <p:nvSpPr>
            <p:cNvPr id="152" name="文本框 79">
              <a:extLst>
                <a:ext uri="{FF2B5EF4-FFF2-40B4-BE49-F238E27FC236}">
                  <a16:creationId xmlns:a16="http://schemas.microsoft.com/office/drawing/2014/main" id="{B25AE606-7134-6B4A-8F4F-3D685348E890}"/>
                </a:ext>
              </a:extLst>
            </p:cNvPr>
            <p:cNvSpPr txBox="1">
              <a:spLocks noChangeArrowheads="1"/>
            </p:cNvSpPr>
            <p:nvPr/>
          </p:nvSpPr>
          <p:spPr bwMode="auto">
            <a:xfrm>
              <a:off x="3255666" y="3865872"/>
              <a:ext cx="12349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车辆调度</a:t>
              </a:r>
              <a:endParaRPr lang="en-US" altLang="zh-CN" sz="1100" b="1" dirty="0">
                <a:solidFill>
                  <a:srgbClr val="333333"/>
                </a:solidFill>
                <a:latin typeface="黑体" panose="02010609060101010101" pitchFamily="49" charset="-122"/>
                <a:ea typeface="黑体" panose="02010609060101010101" pitchFamily="49" charset="-122"/>
              </a:endParaRPr>
            </a:p>
          </p:txBody>
        </p:sp>
        <p:pic>
          <p:nvPicPr>
            <p:cNvPr id="153" name="Picture 16">
              <a:extLst>
                <a:ext uri="{FF2B5EF4-FFF2-40B4-BE49-F238E27FC236}">
                  <a16:creationId xmlns:a16="http://schemas.microsoft.com/office/drawing/2014/main" id="{3D71585F-5FEB-A449-8266-00A9E8C02052}"/>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570563" y="4116335"/>
              <a:ext cx="1234972" cy="720000"/>
            </a:xfrm>
            <a:prstGeom prst="rect">
              <a:avLst/>
            </a:prstGeom>
            <a:ln w="12700">
              <a:solidFill>
                <a:schemeClr val="bg2">
                  <a:lumMod val="50000"/>
                </a:schemeClr>
              </a:solidFill>
            </a:ln>
          </p:spPr>
        </p:pic>
      </p:grpSp>
      <p:grpSp>
        <p:nvGrpSpPr>
          <p:cNvPr id="154" name="组合 153">
            <a:extLst>
              <a:ext uri="{FF2B5EF4-FFF2-40B4-BE49-F238E27FC236}">
                <a16:creationId xmlns:a16="http://schemas.microsoft.com/office/drawing/2014/main" id="{5B20DA64-5D2D-4F49-81D3-EF8DCFDB66EB}"/>
              </a:ext>
            </a:extLst>
          </p:cNvPr>
          <p:cNvGrpSpPr/>
          <p:nvPr/>
        </p:nvGrpSpPr>
        <p:grpSpPr>
          <a:xfrm>
            <a:off x="234547" y="5826313"/>
            <a:ext cx="8578481" cy="832610"/>
            <a:chOff x="683655" y="5917928"/>
            <a:chExt cx="8578481" cy="832610"/>
          </a:xfrm>
        </p:grpSpPr>
        <p:sp>
          <p:nvSpPr>
            <p:cNvPr id="155" name="矩形: 圆角 78">
              <a:extLst>
                <a:ext uri="{FF2B5EF4-FFF2-40B4-BE49-F238E27FC236}">
                  <a16:creationId xmlns:a16="http://schemas.microsoft.com/office/drawing/2014/main" id="{74D87AAA-297E-4F43-8361-F6A35323828C}"/>
                </a:ext>
              </a:extLst>
            </p:cNvPr>
            <p:cNvSpPr/>
            <p:nvPr/>
          </p:nvSpPr>
          <p:spPr>
            <a:xfrm>
              <a:off x="683655" y="5917928"/>
              <a:ext cx="8514691" cy="832610"/>
            </a:xfrm>
            <a:prstGeom prst="roundRect">
              <a:avLst>
                <a:gd name="adj" fmla="val 3908"/>
              </a:avLst>
            </a:prstGeom>
            <a:solidFill>
              <a:schemeClr val="bg2">
                <a:alpha val="45000"/>
              </a:schemeClr>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6" name="图片 5">
              <a:extLst>
                <a:ext uri="{FF2B5EF4-FFF2-40B4-BE49-F238E27FC236}">
                  <a16:creationId xmlns:a16="http://schemas.microsoft.com/office/drawing/2014/main" id="{76293DBD-CF8A-7A49-AB05-FAA15B8A8EFC}"/>
                </a:ext>
              </a:extLst>
            </p:cNvPr>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5337383" y="6092863"/>
              <a:ext cx="522304" cy="308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 name="图片 8">
              <a:extLst>
                <a:ext uri="{FF2B5EF4-FFF2-40B4-BE49-F238E27FC236}">
                  <a16:creationId xmlns:a16="http://schemas.microsoft.com/office/drawing/2014/main" id="{DF8EE089-3EEF-4044-8AA2-A7E6B166FE57}"/>
                </a:ext>
              </a:extLst>
            </p:cNvPr>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4424758" y="6053231"/>
              <a:ext cx="739425" cy="34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 name="图片 9">
              <a:extLst>
                <a:ext uri="{FF2B5EF4-FFF2-40B4-BE49-F238E27FC236}">
                  <a16:creationId xmlns:a16="http://schemas.microsoft.com/office/drawing/2014/main" id="{CBCFDE15-B322-2E4F-B7D9-A7E2DEA55747}"/>
                </a:ext>
              </a:extLst>
            </p:cNvPr>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7200703" y="6053231"/>
              <a:ext cx="507120" cy="45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9" name="文本框 79">
              <a:extLst>
                <a:ext uri="{FF2B5EF4-FFF2-40B4-BE49-F238E27FC236}">
                  <a16:creationId xmlns:a16="http://schemas.microsoft.com/office/drawing/2014/main" id="{B10100C9-3414-C24D-833E-93B7E3E244AB}"/>
                </a:ext>
              </a:extLst>
            </p:cNvPr>
            <p:cNvSpPr txBox="1">
              <a:spLocks noChangeArrowheads="1"/>
            </p:cNvSpPr>
            <p:nvPr/>
          </p:nvSpPr>
          <p:spPr bwMode="auto">
            <a:xfrm>
              <a:off x="4616756" y="6383875"/>
              <a:ext cx="5512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公交车</a:t>
              </a:r>
              <a:endParaRPr lang="en-US" altLang="zh-CN" sz="800" dirty="0">
                <a:solidFill>
                  <a:srgbClr val="000000"/>
                </a:solidFill>
                <a:latin typeface="黑体" panose="02010609060101010101" pitchFamily="49" charset="-122"/>
                <a:ea typeface="黑体" panose="02010609060101010101" pitchFamily="49" charset="-122"/>
              </a:endParaRPr>
            </a:p>
            <a:p>
              <a:pPr algn="ctr" eaLnBrk="1" hangingPunct="1"/>
              <a:r>
                <a:rPr lang="en-US" altLang="zh-CN" sz="800" dirty="0">
                  <a:solidFill>
                    <a:srgbClr val="000000"/>
                  </a:solidFill>
                  <a:latin typeface="黑体" panose="02010609060101010101" pitchFamily="49" charset="-122"/>
                  <a:ea typeface="黑体" panose="02010609060101010101" pitchFamily="49" charset="-122"/>
                </a:rPr>
                <a:t>GPS</a:t>
              </a:r>
              <a:r>
                <a:rPr lang="zh-CN" altLang="en-US" sz="800">
                  <a:solidFill>
                    <a:srgbClr val="000000"/>
                  </a:solidFill>
                  <a:latin typeface="黑体" panose="02010609060101010101" pitchFamily="49" charset="-122"/>
                  <a:ea typeface="黑体" panose="02010609060101010101" pitchFamily="49" charset="-122"/>
                </a:rPr>
                <a:t>轨迹</a:t>
              </a:r>
            </a:p>
          </p:txBody>
        </p:sp>
        <p:sp>
          <p:nvSpPr>
            <p:cNvPr id="160" name="文本框 79">
              <a:extLst>
                <a:ext uri="{FF2B5EF4-FFF2-40B4-BE49-F238E27FC236}">
                  <a16:creationId xmlns:a16="http://schemas.microsoft.com/office/drawing/2014/main" id="{49DC010A-94B1-C94C-BDEA-3FFA00472422}"/>
                </a:ext>
              </a:extLst>
            </p:cNvPr>
            <p:cNvSpPr txBox="1">
              <a:spLocks noChangeArrowheads="1"/>
            </p:cNvSpPr>
            <p:nvPr/>
          </p:nvSpPr>
          <p:spPr bwMode="auto">
            <a:xfrm>
              <a:off x="5353190" y="6383875"/>
              <a:ext cx="5512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公共交通刷卡</a:t>
              </a:r>
            </a:p>
          </p:txBody>
        </p:sp>
        <p:sp>
          <p:nvSpPr>
            <p:cNvPr id="161" name="文本框 79">
              <a:extLst>
                <a:ext uri="{FF2B5EF4-FFF2-40B4-BE49-F238E27FC236}">
                  <a16:creationId xmlns:a16="http://schemas.microsoft.com/office/drawing/2014/main" id="{9EFF605D-0BA3-BF44-B030-AA1650B3C743}"/>
                </a:ext>
              </a:extLst>
            </p:cNvPr>
            <p:cNvSpPr txBox="1">
              <a:spLocks noChangeArrowheads="1"/>
            </p:cNvSpPr>
            <p:nvPr/>
          </p:nvSpPr>
          <p:spPr bwMode="auto">
            <a:xfrm>
              <a:off x="3862840" y="6383875"/>
              <a:ext cx="5500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出租车</a:t>
              </a:r>
              <a:r>
                <a:rPr lang="en-US" altLang="zh-CN" sz="800" dirty="0">
                  <a:solidFill>
                    <a:srgbClr val="000000"/>
                  </a:solidFill>
                  <a:latin typeface="黑体" panose="02010609060101010101" pitchFamily="49" charset="-122"/>
                  <a:ea typeface="黑体" panose="02010609060101010101" pitchFamily="49" charset="-122"/>
                </a:rPr>
                <a:t>GPS</a:t>
              </a:r>
              <a:r>
                <a:rPr lang="zh-CN" altLang="en-US" sz="800">
                  <a:solidFill>
                    <a:srgbClr val="000000"/>
                  </a:solidFill>
                  <a:latin typeface="黑体" panose="02010609060101010101" pitchFamily="49" charset="-122"/>
                  <a:ea typeface="黑体" panose="02010609060101010101" pitchFamily="49" charset="-122"/>
                </a:rPr>
                <a:t>轨迹</a:t>
              </a:r>
            </a:p>
          </p:txBody>
        </p:sp>
        <p:sp>
          <p:nvSpPr>
            <p:cNvPr id="162" name="文本框 79">
              <a:extLst>
                <a:ext uri="{FF2B5EF4-FFF2-40B4-BE49-F238E27FC236}">
                  <a16:creationId xmlns:a16="http://schemas.microsoft.com/office/drawing/2014/main" id="{CCEFDD89-CE06-2F47-9481-50AED301E2EA}"/>
                </a:ext>
              </a:extLst>
            </p:cNvPr>
            <p:cNvSpPr txBox="1">
              <a:spLocks noChangeArrowheads="1"/>
            </p:cNvSpPr>
            <p:nvPr/>
          </p:nvSpPr>
          <p:spPr bwMode="auto">
            <a:xfrm>
              <a:off x="7170631" y="6485081"/>
              <a:ext cx="62854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手机信令</a:t>
              </a:r>
            </a:p>
          </p:txBody>
        </p:sp>
        <p:pic>
          <p:nvPicPr>
            <p:cNvPr id="163" name="图片 8">
              <a:extLst>
                <a:ext uri="{FF2B5EF4-FFF2-40B4-BE49-F238E27FC236}">
                  <a16:creationId xmlns:a16="http://schemas.microsoft.com/office/drawing/2014/main" id="{4AF231A3-1734-5041-9953-6FE771F92DEA}"/>
                </a:ext>
              </a:extLst>
            </p:cNvPr>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1170311" y="6045294"/>
              <a:ext cx="567286" cy="41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 name="图片 9">
              <a:extLst>
                <a:ext uri="{FF2B5EF4-FFF2-40B4-BE49-F238E27FC236}">
                  <a16:creationId xmlns:a16="http://schemas.microsoft.com/office/drawing/2014/main" id="{C7FB0F8A-B597-F745-A1B2-E0D4551E1F52}"/>
                </a:ext>
              </a:extLst>
            </p:cNvPr>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1775755" y="6017510"/>
              <a:ext cx="566336" cy="44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5" name="图片 10">
              <a:extLst>
                <a:ext uri="{FF2B5EF4-FFF2-40B4-BE49-F238E27FC236}">
                  <a16:creationId xmlns:a16="http://schemas.microsoft.com/office/drawing/2014/main" id="{D6598261-0E62-DD42-9CD0-A8E575F5292E}"/>
                </a:ext>
              </a:extLst>
            </p:cNvPr>
            <p:cNvPicPr>
              <a:picLocks noChangeAspect="1"/>
            </p:cNvPicPr>
            <p:nvPr/>
          </p:nvPicPr>
          <p:blipFill>
            <a:blip r:embed="rId29">
              <a:extLst>
                <a:ext uri="{28A0092B-C50C-407E-A947-70E740481C1C}">
                  <a14:useLocalDpi xmlns:a14="http://schemas.microsoft.com/office/drawing/2010/main" val="0"/>
                </a:ext>
              </a:extLst>
            </a:blip>
            <a:srcRect l="7584" r="50000" b="50000"/>
            <a:stretch>
              <a:fillRect/>
            </a:stretch>
          </p:blipFill>
          <p:spPr bwMode="auto">
            <a:xfrm>
              <a:off x="7812070" y="6092863"/>
              <a:ext cx="631623" cy="36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6" name="文本框 79">
              <a:extLst>
                <a:ext uri="{FF2B5EF4-FFF2-40B4-BE49-F238E27FC236}">
                  <a16:creationId xmlns:a16="http://schemas.microsoft.com/office/drawing/2014/main" id="{BAEAF02C-EB97-D843-98F0-E6F99377D6C7}"/>
                </a:ext>
              </a:extLst>
            </p:cNvPr>
            <p:cNvSpPr txBox="1">
              <a:spLocks noChangeArrowheads="1"/>
            </p:cNvSpPr>
            <p:nvPr/>
          </p:nvSpPr>
          <p:spPr bwMode="auto">
            <a:xfrm>
              <a:off x="7766879" y="6472470"/>
              <a:ext cx="76607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手机传感器</a:t>
              </a:r>
            </a:p>
          </p:txBody>
        </p:sp>
        <p:sp>
          <p:nvSpPr>
            <p:cNvPr id="167" name="文本框 78">
              <a:extLst>
                <a:ext uri="{FF2B5EF4-FFF2-40B4-BE49-F238E27FC236}">
                  <a16:creationId xmlns:a16="http://schemas.microsoft.com/office/drawing/2014/main" id="{6511F9C4-9DA9-0549-8F00-797212C83318}"/>
                </a:ext>
              </a:extLst>
            </p:cNvPr>
            <p:cNvSpPr txBox="1">
              <a:spLocks noChangeArrowheads="1"/>
            </p:cNvSpPr>
            <p:nvPr/>
          </p:nvSpPr>
          <p:spPr bwMode="auto">
            <a:xfrm>
              <a:off x="1181087" y="6458519"/>
              <a:ext cx="43673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路网</a:t>
              </a:r>
            </a:p>
          </p:txBody>
        </p:sp>
        <p:sp>
          <p:nvSpPr>
            <p:cNvPr id="168" name="文本框 78">
              <a:extLst>
                <a:ext uri="{FF2B5EF4-FFF2-40B4-BE49-F238E27FC236}">
                  <a16:creationId xmlns:a16="http://schemas.microsoft.com/office/drawing/2014/main" id="{1F587F0E-D0D4-4543-8EF2-D4E049C3DF20}"/>
                </a:ext>
              </a:extLst>
            </p:cNvPr>
            <p:cNvSpPr txBox="1">
              <a:spLocks noChangeArrowheads="1"/>
            </p:cNvSpPr>
            <p:nvPr/>
          </p:nvSpPr>
          <p:spPr bwMode="auto">
            <a:xfrm>
              <a:off x="1702703" y="6440890"/>
              <a:ext cx="6240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卡口视频</a:t>
              </a:r>
            </a:p>
          </p:txBody>
        </p:sp>
        <p:pic>
          <p:nvPicPr>
            <p:cNvPr id="169" name="图片 3">
              <a:extLst>
                <a:ext uri="{FF2B5EF4-FFF2-40B4-BE49-F238E27FC236}">
                  <a16:creationId xmlns:a16="http://schemas.microsoft.com/office/drawing/2014/main" id="{26D91F78-6A95-6B4D-A6BE-0E1370B75F49}"/>
                </a:ext>
              </a:extLst>
            </p:cNvPr>
            <p:cNvPicPr>
              <a:picLocks noChangeAspect="1"/>
            </p:cNvPicPr>
            <p:nvPr/>
          </p:nvPicPr>
          <p:blipFill>
            <a:blip r:embed="rId30">
              <a:extLst>
                <a:ext uri="{28A0092B-C50C-407E-A947-70E740481C1C}">
                  <a14:useLocalDpi xmlns:a14="http://schemas.microsoft.com/office/drawing/2010/main" val="0"/>
                </a:ext>
              </a:extLst>
            </a:blip>
            <a:srcRect/>
            <a:stretch>
              <a:fillRect/>
            </a:stretch>
          </p:blipFill>
          <p:spPr bwMode="auto">
            <a:xfrm>
              <a:off x="3886307" y="6020746"/>
              <a:ext cx="467640" cy="44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9" name="图片 2">
              <a:extLst>
                <a:ext uri="{FF2B5EF4-FFF2-40B4-BE49-F238E27FC236}">
                  <a16:creationId xmlns:a16="http://schemas.microsoft.com/office/drawing/2014/main" id="{5EB99A39-6526-5C43-8354-7FB16340E576}"/>
                </a:ext>
              </a:extLst>
            </p:cNvPr>
            <p:cNvPicPr>
              <a:picLocks noChangeAspect="1" noChangeArrowheads="1"/>
            </p:cNvPicPr>
            <p:nvPr/>
          </p:nvPicPr>
          <p:blipFill>
            <a:blip r:embed="rId3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7705" y="6034685"/>
              <a:ext cx="415309" cy="366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3" name="文本框 3">
              <a:extLst>
                <a:ext uri="{FF2B5EF4-FFF2-40B4-BE49-F238E27FC236}">
                  <a16:creationId xmlns:a16="http://schemas.microsoft.com/office/drawing/2014/main" id="{04AD070E-437A-2F44-A61E-B72FEB5C0D01}"/>
                </a:ext>
              </a:extLst>
            </p:cNvPr>
            <p:cNvSpPr txBox="1">
              <a:spLocks noChangeArrowheads="1"/>
            </p:cNvSpPr>
            <p:nvPr/>
          </p:nvSpPr>
          <p:spPr bwMode="auto">
            <a:xfrm>
              <a:off x="5943211" y="6381390"/>
              <a:ext cx="671357" cy="338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电动车</a:t>
              </a:r>
              <a:r>
                <a:rPr lang="en-US" altLang="zh-CN" sz="800" dirty="0">
                  <a:solidFill>
                    <a:srgbClr val="000000"/>
                  </a:solidFill>
                  <a:latin typeface="黑体" panose="02010609060101010101" pitchFamily="49" charset="-122"/>
                  <a:ea typeface="黑体" panose="02010609060101010101" pitchFamily="49" charset="-122"/>
                </a:rPr>
                <a:t>GPS</a:t>
              </a:r>
              <a:r>
                <a:rPr lang="zh-CN" altLang="en-US" sz="800">
                  <a:solidFill>
                    <a:srgbClr val="000000"/>
                  </a:solidFill>
                  <a:latin typeface="黑体" panose="02010609060101010101" pitchFamily="49" charset="-122"/>
                  <a:ea typeface="黑体" panose="02010609060101010101" pitchFamily="49" charset="-122"/>
                </a:rPr>
                <a:t>轨迹</a:t>
              </a:r>
            </a:p>
          </p:txBody>
        </p:sp>
        <p:pic>
          <p:nvPicPr>
            <p:cNvPr id="244" name="图片 7">
              <a:extLst>
                <a:ext uri="{FF2B5EF4-FFF2-40B4-BE49-F238E27FC236}">
                  <a16:creationId xmlns:a16="http://schemas.microsoft.com/office/drawing/2014/main" id="{89B26977-CD46-6E49-8D3E-B9FFA8131662}"/>
                </a:ext>
              </a:extLst>
            </p:cNvPr>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8519104" y="5932367"/>
              <a:ext cx="590992" cy="62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 name="文本框 78">
              <a:extLst>
                <a:ext uri="{FF2B5EF4-FFF2-40B4-BE49-F238E27FC236}">
                  <a16:creationId xmlns:a16="http://schemas.microsoft.com/office/drawing/2014/main" id="{BAC3179D-4AF2-3343-9450-E2C775471F66}"/>
                </a:ext>
              </a:extLst>
            </p:cNvPr>
            <p:cNvSpPr txBox="1">
              <a:spLocks noChangeArrowheads="1"/>
            </p:cNvSpPr>
            <p:nvPr/>
          </p:nvSpPr>
          <p:spPr bwMode="auto">
            <a:xfrm>
              <a:off x="8433282" y="6396041"/>
              <a:ext cx="8288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充电桩分布</a:t>
              </a:r>
              <a:endParaRPr lang="en-US" altLang="zh-CN" sz="800" dirty="0">
                <a:solidFill>
                  <a:srgbClr val="000000"/>
                </a:solidFill>
                <a:latin typeface="黑体" panose="02010609060101010101" pitchFamily="49" charset="-122"/>
                <a:ea typeface="黑体" panose="02010609060101010101" pitchFamily="49" charset="-122"/>
              </a:endParaRPr>
            </a:p>
            <a:p>
              <a:pPr algn="ctr" eaLnBrk="1" hangingPunct="1"/>
              <a:r>
                <a:rPr lang="zh-CN" altLang="en-US" sz="800">
                  <a:solidFill>
                    <a:srgbClr val="000000"/>
                  </a:solidFill>
                  <a:latin typeface="黑体" panose="02010609060101010101" pitchFamily="49" charset="-122"/>
                  <a:ea typeface="黑体" panose="02010609060101010101" pitchFamily="49" charset="-122"/>
                </a:rPr>
                <a:t>运营</a:t>
              </a:r>
            </a:p>
          </p:txBody>
        </p:sp>
        <p:sp>
          <p:nvSpPr>
            <p:cNvPr id="246" name="文本框 78">
              <a:extLst>
                <a:ext uri="{FF2B5EF4-FFF2-40B4-BE49-F238E27FC236}">
                  <a16:creationId xmlns:a16="http://schemas.microsoft.com/office/drawing/2014/main" id="{602DE781-752D-2044-8639-BD7A762FB745}"/>
                </a:ext>
              </a:extLst>
            </p:cNvPr>
            <p:cNvSpPr txBox="1">
              <a:spLocks noChangeArrowheads="1"/>
            </p:cNvSpPr>
            <p:nvPr/>
          </p:nvSpPr>
          <p:spPr bwMode="auto">
            <a:xfrm>
              <a:off x="2305967" y="6445506"/>
              <a:ext cx="736758" cy="21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00" dirty="0">
                  <a:solidFill>
                    <a:srgbClr val="000000"/>
                  </a:solidFill>
                  <a:latin typeface="黑体" panose="02010609060101010101" pitchFamily="49" charset="-122"/>
                  <a:ea typeface="黑体" panose="02010609060101010101" pitchFamily="49" charset="-122"/>
                </a:rPr>
                <a:t>POI</a:t>
              </a:r>
              <a:endParaRPr lang="zh-CN" altLang="en-US" sz="800">
                <a:solidFill>
                  <a:srgbClr val="000000"/>
                </a:solidFill>
                <a:latin typeface="黑体" panose="02010609060101010101" pitchFamily="49" charset="-122"/>
                <a:ea typeface="黑体" panose="02010609060101010101" pitchFamily="49" charset="-122"/>
              </a:endParaRPr>
            </a:p>
          </p:txBody>
        </p:sp>
        <p:sp>
          <p:nvSpPr>
            <p:cNvPr id="247" name="文本框 82">
              <a:extLst>
                <a:ext uri="{FF2B5EF4-FFF2-40B4-BE49-F238E27FC236}">
                  <a16:creationId xmlns:a16="http://schemas.microsoft.com/office/drawing/2014/main" id="{235B231F-FF8E-AF4B-92A3-B5213FD51C68}"/>
                </a:ext>
              </a:extLst>
            </p:cNvPr>
            <p:cNvSpPr txBox="1">
              <a:spLocks noChangeArrowheads="1"/>
            </p:cNvSpPr>
            <p:nvPr/>
          </p:nvSpPr>
          <p:spPr bwMode="auto">
            <a:xfrm>
              <a:off x="2907164" y="6438424"/>
              <a:ext cx="4881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a:solidFill>
                    <a:srgbClr val="000000"/>
                  </a:solidFill>
                  <a:latin typeface="黑体" panose="02010609060101010101" pitchFamily="49" charset="-122"/>
                  <a:ea typeface="黑体" panose="02010609060101010101" pitchFamily="49" charset="-122"/>
                </a:rPr>
                <a:t>天气</a:t>
              </a:r>
            </a:p>
          </p:txBody>
        </p:sp>
        <p:pic>
          <p:nvPicPr>
            <p:cNvPr id="248" name="图片 5">
              <a:extLst>
                <a:ext uri="{FF2B5EF4-FFF2-40B4-BE49-F238E27FC236}">
                  <a16:creationId xmlns:a16="http://schemas.microsoft.com/office/drawing/2014/main" id="{C57B375E-9580-F446-8D10-1625E3A70F39}"/>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424139" y="6102582"/>
              <a:ext cx="4481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9" name="图片 7">
              <a:extLst>
                <a:ext uri="{FF2B5EF4-FFF2-40B4-BE49-F238E27FC236}">
                  <a16:creationId xmlns:a16="http://schemas.microsoft.com/office/drawing/2014/main" id="{4EE4DC8A-400D-B94A-BCE5-3E39490DB6EC}"/>
                </a:ext>
              </a:extLst>
            </p:cNvPr>
            <p:cNvPicPr>
              <a:picLocks noChangeAspect="1" noChangeArrowheads="1"/>
            </p:cNvPicPr>
            <p:nvPr/>
          </p:nvPicPr>
          <p:blipFill>
            <a:blip r:embed="rId3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623" y="6122560"/>
              <a:ext cx="506753" cy="314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50" name="对话气泡: 圆角矩形 1">
            <a:extLst>
              <a:ext uri="{FF2B5EF4-FFF2-40B4-BE49-F238E27FC236}">
                <a16:creationId xmlns:a16="http://schemas.microsoft.com/office/drawing/2014/main" id="{84291893-7808-BC44-B698-26991979CCB1}"/>
              </a:ext>
            </a:extLst>
          </p:cNvPr>
          <p:cNvSpPr/>
          <p:nvPr/>
        </p:nvSpPr>
        <p:spPr>
          <a:xfrm>
            <a:off x="1824881" y="5186817"/>
            <a:ext cx="5641436" cy="556863"/>
          </a:xfrm>
          <a:prstGeom prst="wedgeRoundRectCallout">
            <a:avLst>
              <a:gd name="adj1" fmla="val -53814"/>
              <a:gd name="adj2" fmla="val -44412"/>
              <a:gd name="adj3" fmla="val 16667"/>
            </a:avLst>
          </a:prstGeom>
          <a:solidFill>
            <a:schemeClr val="accent5">
              <a:lumMod val="20000"/>
              <a:lumOff val="8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b="1" dirty="0">
                <a:solidFill>
                  <a:schemeClr val="tx1"/>
                </a:solidFill>
                <a:latin typeface="微软雅黑" panose="020B0503020204020204" pitchFamily="34" charset="-122"/>
                <a:ea typeface="微软雅黑" panose="020B0503020204020204" pitchFamily="34" charset="-122"/>
              </a:rPr>
              <a:t>核心基础</a:t>
            </a:r>
            <a:r>
              <a:rPr lang="en-US" altLang="zh-CN" b="1" dirty="0">
                <a:solidFill>
                  <a:schemeClr val="tx1"/>
                </a:solidFill>
                <a:latin typeface="微软雅黑" panose="020B0503020204020204" pitchFamily="34" charset="-122"/>
                <a:ea typeface="微软雅黑" panose="020B0503020204020204" pitchFamily="34" charset="-122"/>
              </a:rPr>
              <a:t>—</a:t>
            </a:r>
            <a:r>
              <a:rPr lang="zh-CN" altLang="en-US" b="1" dirty="0">
                <a:solidFill>
                  <a:schemeClr val="tx1"/>
                </a:solidFill>
                <a:latin typeface="微软雅黑" panose="020B0503020204020204" pitchFamily="34" charset="-122"/>
                <a:ea typeface="微软雅黑" panose="020B0503020204020204" pitchFamily="34" charset="-122"/>
              </a:rPr>
              <a:t>大规模城市数据的</a:t>
            </a:r>
            <a:r>
              <a:rPr lang="zh-CN" altLang="en-US" b="1" dirty="0">
                <a:solidFill>
                  <a:srgbClr val="C00000"/>
                </a:solidFill>
                <a:latin typeface="微软雅黑" panose="020B0503020204020204" pitchFamily="34" charset="-122"/>
                <a:ea typeface="微软雅黑" panose="020B0503020204020204" pitchFamily="34" charset="-122"/>
              </a:rPr>
              <a:t>感知与收集</a:t>
            </a:r>
          </a:p>
        </p:txBody>
      </p:sp>
      <p:sp>
        <p:nvSpPr>
          <p:cNvPr id="251" name="矩形 250">
            <a:extLst>
              <a:ext uri="{FF2B5EF4-FFF2-40B4-BE49-F238E27FC236}">
                <a16:creationId xmlns:a16="http://schemas.microsoft.com/office/drawing/2014/main" id="{30316219-51C1-C04B-A8F4-FA474F169187}"/>
              </a:ext>
            </a:extLst>
          </p:cNvPr>
          <p:cNvSpPr/>
          <p:nvPr/>
        </p:nvSpPr>
        <p:spPr>
          <a:xfrm>
            <a:off x="298903" y="5826313"/>
            <a:ext cx="290852" cy="832610"/>
          </a:xfrm>
          <a:prstGeom prst="rect">
            <a:avLst/>
          </a:prstGeom>
          <a:solidFill>
            <a:schemeClr val="bg1">
              <a:lumMod val="85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r>
              <a:rPr lang="zh-CN" altLang="en-US" sz="900" b="1" kern="0">
                <a:solidFill>
                  <a:srgbClr val="C00000"/>
                </a:solidFill>
                <a:latin typeface="微软雅黑" panose="020B0503020204020204" pitchFamily="34" charset="-122"/>
                <a:ea typeface="微软雅黑" panose="020B0503020204020204" pitchFamily="34" charset="-122"/>
              </a:rPr>
              <a:t>道路</a:t>
            </a:r>
            <a:r>
              <a:rPr kumimoji="0" lang="zh-CN" altLang="en-US" sz="900" b="1"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rPr>
              <a:t>数据</a:t>
            </a:r>
          </a:p>
        </p:txBody>
      </p:sp>
      <p:sp>
        <p:nvSpPr>
          <p:cNvPr id="252" name="矩形 251">
            <a:extLst>
              <a:ext uri="{FF2B5EF4-FFF2-40B4-BE49-F238E27FC236}">
                <a16:creationId xmlns:a16="http://schemas.microsoft.com/office/drawing/2014/main" id="{414F5A39-C00C-F54B-B97F-6946ACD51E9F}"/>
              </a:ext>
            </a:extLst>
          </p:cNvPr>
          <p:cNvSpPr/>
          <p:nvPr/>
        </p:nvSpPr>
        <p:spPr>
          <a:xfrm>
            <a:off x="3023204" y="5817573"/>
            <a:ext cx="290852" cy="832610"/>
          </a:xfrm>
          <a:prstGeom prst="rect">
            <a:avLst/>
          </a:prstGeom>
          <a:solidFill>
            <a:schemeClr val="bg1">
              <a:lumMod val="85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r>
              <a:rPr kumimoji="0" lang="zh-CN" altLang="en-US" sz="900" b="1"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rPr>
              <a:t>轨迹数据</a:t>
            </a:r>
          </a:p>
        </p:txBody>
      </p:sp>
      <p:sp>
        <p:nvSpPr>
          <p:cNvPr id="253" name="矩形 252">
            <a:extLst>
              <a:ext uri="{FF2B5EF4-FFF2-40B4-BE49-F238E27FC236}">
                <a16:creationId xmlns:a16="http://schemas.microsoft.com/office/drawing/2014/main" id="{EEFA4780-EA29-6A48-B8C8-C954A3FE504F}"/>
              </a:ext>
            </a:extLst>
          </p:cNvPr>
          <p:cNvSpPr/>
          <p:nvPr/>
        </p:nvSpPr>
        <p:spPr>
          <a:xfrm>
            <a:off x="6268721" y="5830961"/>
            <a:ext cx="290852" cy="832610"/>
          </a:xfrm>
          <a:prstGeom prst="rect">
            <a:avLst/>
          </a:prstGeom>
          <a:solidFill>
            <a:schemeClr val="bg1">
              <a:lumMod val="85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r>
              <a:rPr kumimoji="0" lang="zh-CN" altLang="en-US" sz="900" b="1"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rPr>
              <a:t>其他数据</a:t>
            </a:r>
          </a:p>
        </p:txBody>
      </p:sp>
      <p:sp>
        <p:nvSpPr>
          <p:cNvPr id="254" name="灯片编号占位符 1">
            <a:extLst>
              <a:ext uri="{FF2B5EF4-FFF2-40B4-BE49-F238E27FC236}">
                <a16:creationId xmlns:a16="http://schemas.microsoft.com/office/drawing/2014/main" id="{06FC9E6C-C02A-864E-806F-D20AC9302A0F}"/>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3</a:t>
            </a:fld>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2" name="矩形 6">
            <a:extLst>
              <a:ext uri="{FF2B5EF4-FFF2-40B4-BE49-F238E27FC236}">
                <a16:creationId xmlns:a16="http://schemas.microsoft.com/office/drawing/2014/main" id="{1A28B5DF-9F7E-624A-A628-8C8D3913DADD}"/>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842193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54"/>
                                        </p:tgtEl>
                                        <p:attrNameLst>
                                          <p:attrName>style.visibility</p:attrName>
                                        </p:attrNameLst>
                                      </p:cBhvr>
                                      <p:to>
                                        <p:strVal val="visible"/>
                                      </p:to>
                                    </p:set>
                                    <p:animEffect transition="in" filter="blinds(horizontal)">
                                      <p:cBhvr>
                                        <p:cTn id="14" dur="500"/>
                                        <p:tgtEl>
                                          <p:spTgt spid="154"/>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250"/>
                                        </p:tgtEl>
                                        <p:attrNameLst>
                                          <p:attrName>style.visibility</p:attrName>
                                        </p:attrNameLst>
                                      </p:cBhvr>
                                      <p:to>
                                        <p:strVal val="visible"/>
                                      </p:to>
                                    </p:set>
                                    <p:animEffect transition="in" filter="blinds(horizontal)">
                                      <p:cBhvr>
                                        <p:cTn id="17" dur="500"/>
                                        <p:tgtEl>
                                          <p:spTgt spid="250"/>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251"/>
                                        </p:tgtEl>
                                        <p:attrNameLst>
                                          <p:attrName>style.visibility</p:attrName>
                                        </p:attrNameLst>
                                      </p:cBhvr>
                                      <p:to>
                                        <p:strVal val="visible"/>
                                      </p:to>
                                    </p:set>
                                    <p:animEffect transition="in" filter="blinds(horizontal)">
                                      <p:cBhvr>
                                        <p:cTn id="20" dur="500"/>
                                        <p:tgtEl>
                                          <p:spTgt spid="251"/>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52"/>
                                        </p:tgtEl>
                                        <p:attrNameLst>
                                          <p:attrName>style.visibility</p:attrName>
                                        </p:attrNameLst>
                                      </p:cBhvr>
                                      <p:to>
                                        <p:strVal val="visible"/>
                                      </p:to>
                                    </p:set>
                                    <p:animEffect transition="in" filter="blinds(horizontal)">
                                      <p:cBhvr>
                                        <p:cTn id="23" dur="500"/>
                                        <p:tgtEl>
                                          <p:spTgt spid="25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53"/>
                                        </p:tgtEl>
                                        <p:attrNameLst>
                                          <p:attrName>style.visibility</p:attrName>
                                        </p:attrNameLst>
                                      </p:cBhvr>
                                      <p:to>
                                        <p:strVal val="visible"/>
                                      </p:to>
                                    </p:set>
                                    <p:animEffect transition="in" filter="blinds(horizontal)">
                                      <p:cBhvr>
                                        <p:cTn id="26" dur="5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 grpId="0" animBg="1"/>
      <p:bldP spid="251" grpId="0" animBg="1"/>
      <p:bldP spid="252" grpId="0" animBg="1"/>
      <p:bldP spid="25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98695"/>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49" y="192695"/>
            <a:ext cx="343954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Problem</a:t>
            </a:r>
            <a:r>
              <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Description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30</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矩形: 圆角 6">
            <a:extLst>
              <a:ext uri="{FF2B5EF4-FFF2-40B4-BE49-F238E27FC236}">
                <a16:creationId xmlns:a16="http://schemas.microsoft.com/office/drawing/2014/main" id="{94F267E8-3B80-324F-915B-B75BDAF3BC03}"/>
              </a:ext>
            </a:extLst>
          </p:cNvPr>
          <p:cNvSpPr/>
          <p:nvPr/>
        </p:nvSpPr>
        <p:spPr>
          <a:xfrm>
            <a:off x="300250" y="752976"/>
            <a:ext cx="3254608"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7">
            <a:extLst>
              <a:ext uri="{FF2B5EF4-FFF2-40B4-BE49-F238E27FC236}">
                <a16:creationId xmlns:a16="http://schemas.microsoft.com/office/drawing/2014/main" id="{7BC8432F-D4BB-6344-B5FC-9A632F6B6B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4549" y="2131482"/>
            <a:ext cx="60958" cy="45719"/>
          </a:xfrm>
          <a:prstGeom prst="rect">
            <a:avLst/>
          </a:prstGeom>
          <a:noFill/>
        </p:spPr>
      </p:pic>
      <p:pic>
        <p:nvPicPr>
          <p:cNvPr id="63" name="Picture 62">
            <a:extLst>
              <a:ext uri="{FF2B5EF4-FFF2-40B4-BE49-F238E27FC236}">
                <a16:creationId xmlns:a16="http://schemas.microsoft.com/office/drawing/2014/main" id="{57922214-563A-5348-BC31-4B7D312B7D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8188" y="1125136"/>
            <a:ext cx="2831590" cy="1801485"/>
          </a:xfrm>
          <a:prstGeom prst="rect">
            <a:avLst/>
          </a:prstGeom>
        </p:spPr>
      </p:pic>
      <p:sp>
        <p:nvSpPr>
          <p:cNvPr id="65" name="文本框 13">
            <a:extLst>
              <a:ext uri="{FF2B5EF4-FFF2-40B4-BE49-F238E27FC236}">
                <a16:creationId xmlns:a16="http://schemas.microsoft.com/office/drawing/2014/main" id="{E7C76258-6681-464B-AECE-A532E2EE70BA}"/>
              </a:ext>
            </a:extLst>
          </p:cNvPr>
          <p:cNvSpPr txBox="1"/>
          <p:nvPr/>
        </p:nvSpPr>
        <p:spPr>
          <a:xfrm>
            <a:off x="4115488" y="1720367"/>
            <a:ext cx="4590927" cy="830997"/>
          </a:xfrm>
          <a:prstGeom prst="rect">
            <a:avLst/>
          </a:prstGeom>
          <a:noFill/>
        </p:spPr>
        <p:txBody>
          <a:bodyPr wrap="square" rtlCol="0">
            <a:spAutoFit/>
          </a:bodyPr>
          <a:lstStyle/>
          <a:p>
            <a:pPr algn="ctr"/>
            <a:r>
              <a:rPr lang="en-US" altLang="zh-CN" sz="2400" b="1" dirty="0">
                <a:latin typeface="Times New Roman" panose="02020603050405020304" pitchFamily="18" charset="0"/>
                <a:cs typeface="Times New Roman" panose="02020603050405020304" pitchFamily="18" charset="0"/>
              </a:rPr>
              <a:t>FHVs concentrate around commercial areas to </a:t>
            </a:r>
            <a:r>
              <a:rPr lang="en-US" altLang="zh-CN" sz="2400" b="1" dirty="0">
                <a:solidFill>
                  <a:srgbClr val="C00000"/>
                </a:solidFill>
                <a:latin typeface="Times New Roman" panose="02020603050405020304" pitchFamily="18" charset="0"/>
                <a:cs typeface="Times New Roman" panose="02020603050405020304" pitchFamily="18" charset="0"/>
              </a:rPr>
              <a:t>serve orders</a:t>
            </a:r>
            <a:r>
              <a:rPr lang="en-US" altLang="zh-CN" sz="2400" b="1" dirty="0">
                <a:latin typeface="Times New Roman" panose="02020603050405020304" pitchFamily="18" charset="0"/>
                <a:cs typeface="Times New Roman" panose="02020603050405020304" pitchFamily="18" charset="0"/>
              </a:rPr>
              <a:t>. </a:t>
            </a:r>
          </a:p>
        </p:txBody>
      </p:sp>
      <p:sp>
        <p:nvSpPr>
          <p:cNvPr id="81" name="椭圆 19">
            <a:extLst>
              <a:ext uri="{FF2B5EF4-FFF2-40B4-BE49-F238E27FC236}">
                <a16:creationId xmlns:a16="http://schemas.microsoft.com/office/drawing/2014/main" id="{EFB7A707-8E6D-174A-BA53-1ECAEE21AB91}"/>
              </a:ext>
            </a:extLst>
          </p:cNvPr>
          <p:cNvSpPr/>
          <p:nvPr/>
        </p:nvSpPr>
        <p:spPr>
          <a:xfrm>
            <a:off x="2565797" y="1766481"/>
            <a:ext cx="1191204" cy="79241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22">
            <a:extLst>
              <a:ext uri="{FF2B5EF4-FFF2-40B4-BE49-F238E27FC236}">
                <a16:creationId xmlns:a16="http://schemas.microsoft.com/office/drawing/2014/main" id="{F7EA995D-A5A0-5F4B-A3CF-6EED24B89FC0}"/>
              </a:ext>
            </a:extLst>
          </p:cNvPr>
          <p:cNvSpPr/>
          <p:nvPr/>
        </p:nvSpPr>
        <p:spPr>
          <a:xfrm>
            <a:off x="2155574" y="2545506"/>
            <a:ext cx="1717137" cy="369332"/>
          </a:xfrm>
          <a:prstGeom prst="rect">
            <a:avLst/>
          </a:prstGeom>
        </p:spPr>
        <p:txBody>
          <a:bodyPr wrap="none">
            <a:spAutoFit/>
          </a:bodyPr>
          <a:lstStyle/>
          <a:p>
            <a:r>
              <a:rPr lang="en-US" altLang="zh-CN" dirty="0">
                <a:solidFill>
                  <a:schemeClr val="bg1"/>
                </a:solidFill>
                <a:latin typeface="Times New Roman" panose="02020603050405020304" pitchFamily="18" charset="0"/>
                <a:cs typeface="Times New Roman" panose="02020603050405020304" pitchFamily="18" charset="0"/>
              </a:rPr>
              <a:t>commercial area</a:t>
            </a:r>
            <a:endParaRPr lang="zh-CN" altLang="en-US" dirty="0">
              <a:solidFill>
                <a:schemeClr val="bg1"/>
              </a:solidFill>
            </a:endParaRPr>
          </a:p>
        </p:txBody>
      </p:sp>
      <p:sp>
        <p:nvSpPr>
          <p:cNvPr id="83" name="Content Placeholder 2">
            <a:extLst>
              <a:ext uri="{FF2B5EF4-FFF2-40B4-BE49-F238E27FC236}">
                <a16:creationId xmlns:a16="http://schemas.microsoft.com/office/drawing/2014/main" id="{C5F51BC7-A4A3-2D4D-BDE8-0BBE9892FE0A}"/>
              </a:ext>
            </a:extLst>
          </p:cNvPr>
          <p:cNvSpPr txBox="1">
            <a:spLocks/>
          </p:cNvSpPr>
          <p:nvPr/>
        </p:nvSpPr>
        <p:spPr>
          <a:xfrm>
            <a:off x="0" y="3299315"/>
            <a:ext cx="9144000" cy="105127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800" b="1" dirty="0">
              <a:effectLst>
                <a:outerShdw blurRad="38100" dist="38100" dir="2700000" algn="tl">
                  <a:srgbClr val="000000">
                    <a:alpha val="43137"/>
                  </a:srgbClr>
                </a:outerShdw>
              </a:effectLst>
              <a:latin typeface="Times New Roman" pitchFamily="18" charset="0"/>
              <a:cs typeface="Times New Roman" pitchFamily="18" charset="0"/>
            </a:endParaRPr>
          </a:p>
          <a:p>
            <a:pPr marL="0" lvl="1" indent="0" algn="ctr">
              <a:buNone/>
            </a:pPr>
            <a:r>
              <a:rPr lang="en-US" altLang="zh-CN" sz="2600" b="1" dirty="0">
                <a:solidFill>
                  <a:srgbClr val="C00000"/>
                </a:solidFill>
                <a:latin typeface="Times New Roman" panose="02020603050405020304" pitchFamily="18" charset="0"/>
                <a:cs typeface="Times New Roman" panose="02020603050405020304" pitchFamily="18" charset="0"/>
              </a:rPr>
              <a:t>A</a:t>
            </a:r>
            <a:r>
              <a:rPr lang="en-US" altLang="zh-CN" sz="2600" b="1" dirty="0">
                <a:latin typeface="Times New Roman" panose="02020603050405020304" pitchFamily="18" charset="0"/>
                <a:cs typeface="Times New Roman" panose="02020603050405020304" pitchFamily="18" charset="0"/>
              </a:rPr>
              <a:t> </a:t>
            </a:r>
            <a:r>
              <a:rPr lang="en-US" altLang="zh-CN" sz="2600" b="1" dirty="0">
                <a:solidFill>
                  <a:srgbClr val="C00000"/>
                </a:solidFill>
                <a:latin typeface="Times New Roman" panose="02020603050405020304" pitchFamily="18" charset="0"/>
                <a:cs typeface="Times New Roman" panose="02020603050405020304" pitchFamily="18" charset="0"/>
              </a:rPr>
              <a:t>Hybrid Approach</a:t>
            </a:r>
          </a:p>
          <a:p>
            <a:pPr marL="0" lvl="1" indent="0" algn="ctr">
              <a:buNone/>
            </a:pPr>
            <a:r>
              <a:rPr lang="en" altLang="zh-CN" sz="2200" b="1" dirty="0">
                <a:latin typeface="Times New Roman" panose="02020603050405020304" pitchFamily="18" charset="0"/>
                <a:cs typeface="Times New Roman" panose="02020603050405020304" pitchFamily="18" charset="0"/>
              </a:rPr>
              <a:t>For-Hire Vehicle (FHVs) </a:t>
            </a:r>
            <a:r>
              <a:rPr lang="en-US" altLang="zh-CN" sz="2200" b="1" dirty="0">
                <a:latin typeface="Times New Roman" panose="02020603050405020304" pitchFamily="18" charset="0"/>
                <a:cs typeface="Times New Roman" panose="02020603050405020304" pitchFamily="18" charset="0"/>
              </a:rPr>
              <a:t>+ </a:t>
            </a:r>
            <a:r>
              <a:rPr lang="en-US" altLang="zh-CN" sz="2200" b="1" dirty="0">
                <a:solidFill>
                  <a:srgbClr val="0000FF"/>
                </a:solidFill>
                <a:latin typeface="Times New Roman" panose="02020603050405020304" pitchFamily="18" charset="0"/>
                <a:cs typeface="Times New Roman" panose="02020603050405020304" pitchFamily="18" charset="0"/>
              </a:rPr>
              <a:t>Dedicated Sensing Vehicles (DSVs)</a:t>
            </a:r>
            <a:endParaRPr lang="en-US" sz="1800" b="1" dirty="0">
              <a:latin typeface="Times New Roman" panose="02020603050405020304" pitchFamily="18" charset="0"/>
              <a:cs typeface="Times New Roman" panose="02020603050405020304"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1" name="矩形 90">
            <a:extLst>
              <a:ext uri="{FF2B5EF4-FFF2-40B4-BE49-F238E27FC236}">
                <a16:creationId xmlns:a16="http://schemas.microsoft.com/office/drawing/2014/main" id="{BE703585-CF63-A14B-AD80-F7B1106C3618}"/>
              </a:ext>
            </a:extLst>
          </p:cNvPr>
          <p:cNvSpPr/>
          <p:nvPr/>
        </p:nvSpPr>
        <p:spPr>
          <a:xfrm>
            <a:off x="245082" y="5034545"/>
            <a:ext cx="8653836" cy="1324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We aim to optimize the</a:t>
            </a:r>
            <a:r>
              <a:rPr lang="en-US" altLang="zh-CN" sz="2400" b="1" i="1" dirty="0">
                <a:solidFill>
                  <a:schemeClr val="accent4"/>
                </a:solidFill>
                <a:latin typeface="Times New Roman" panose="02020603050405020304" pitchFamily="18" charset="0"/>
                <a:ea typeface="微软雅黑" panose="020B0503020204020204" pitchFamily="34" charset="-122"/>
                <a:cs typeface="Times New Roman" panose="02020603050405020304" pitchFamily="18" charset="0"/>
              </a:rPr>
              <a:t> repositioning</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scheme for </a:t>
            </a:r>
            <a:r>
              <a:rPr lang="en-US" altLang="zh-CN" sz="2400" b="1" dirty="0">
                <a:latin typeface="Times New Roman" panose="02020603050405020304" pitchFamily="18" charset="0"/>
                <a:cs typeface="Times New Roman" panose="02020603050405020304" pitchFamily="18" charset="0"/>
              </a:rPr>
              <a:t>DSVs to </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minimize the </a:t>
            </a:r>
            <a:r>
              <a:rPr lang="en-US" altLang="zh-CN" sz="2400" b="1" i="1" dirty="0">
                <a:solidFill>
                  <a:schemeClr val="accent4"/>
                </a:solidFill>
                <a:latin typeface="Times New Roman" panose="02020603050405020304" pitchFamily="18" charset="0"/>
                <a:ea typeface="微软雅黑" panose="020B0503020204020204" pitchFamily="34" charset="-122"/>
                <a:cs typeface="Times New Roman" panose="02020603050405020304" pitchFamily="18" charset="0"/>
              </a:rPr>
              <a:t>system-wide operational cost</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while achieving satisfactory</a:t>
            </a:r>
            <a:r>
              <a:rPr lang="en-US" altLang="zh-CN" sz="2400" b="1" i="1" dirty="0">
                <a:solidFill>
                  <a:schemeClr val="accent4"/>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i="1" dirty="0" err="1">
                <a:solidFill>
                  <a:schemeClr val="accent4"/>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sz="2400" b="1" i="1" dirty="0">
                <a:solidFill>
                  <a:schemeClr val="accent4"/>
                </a:solidFill>
                <a:latin typeface="Times New Roman" panose="02020603050405020304" pitchFamily="18" charset="0"/>
                <a:ea typeface="微软雅黑" panose="020B0503020204020204" pitchFamily="34" charset="-122"/>
                <a:cs typeface="Times New Roman" panose="02020603050405020304" pitchFamily="18" charset="0"/>
              </a:rPr>
              <a:t>-temporal sensing coverage</a:t>
            </a:r>
            <a:r>
              <a:rPr lang="en-US" altLang="zh-CN" sz="2400" b="1" i="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27429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0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31</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3557135"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Platform’s</a:t>
            </a:r>
            <a:r>
              <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Workflow</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50" y="752976"/>
            <a:ext cx="331462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id="{420F72EF-DC54-C645-8495-3CE460D7407B}"/>
              </a:ext>
            </a:extLst>
          </p:cNvPr>
          <p:cNvPicPr>
            <a:picLocks noChangeAspect="1"/>
          </p:cNvPicPr>
          <p:nvPr/>
        </p:nvPicPr>
        <p:blipFill>
          <a:blip r:embed="rId2">
            <a:clrChange>
              <a:clrFrom>
                <a:srgbClr val="FDFCFB"/>
              </a:clrFrom>
              <a:clrTo>
                <a:srgbClr val="FDFCFB">
                  <a:alpha val="0"/>
                </a:srgbClr>
              </a:clrTo>
            </a:clrChange>
            <a:duotone>
              <a:prstClr val="black"/>
              <a:srgbClr val="A5A5A5">
                <a:lumMod val="40000"/>
                <a:lumOff val="60000"/>
                <a:tint val="45000"/>
                <a:satMod val="400000"/>
              </a:srgbClr>
            </a:duotone>
          </a:blip>
          <a:stretch>
            <a:fillRect/>
          </a:stretch>
        </p:blipFill>
        <p:spPr>
          <a:xfrm>
            <a:off x="3768760" y="3697803"/>
            <a:ext cx="2406987" cy="2405828"/>
          </a:xfrm>
          <a:prstGeom prst="rect">
            <a:avLst/>
          </a:prstGeom>
        </p:spPr>
      </p:pic>
      <p:sp>
        <p:nvSpPr>
          <p:cNvPr id="9" name="椭圆 8">
            <a:extLst>
              <a:ext uri="{FF2B5EF4-FFF2-40B4-BE49-F238E27FC236}">
                <a16:creationId xmlns:a16="http://schemas.microsoft.com/office/drawing/2014/main" id="{60051DA9-FBCD-F04B-AEA4-EAB1DCA0C55C}"/>
              </a:ext>
            </a:extLst>
          </p:cNvPr>
          <p:cNvSpPr/>
          <p:nvPr/>
        </p:nvSpPr>
        <p:spPr>
          <a:xfrm>
            <a:off x="5389065" y="4922992"/>
            <a:ext cx="382483" cy="356397"/>
          </a:xfrm>
          <a:prstGeom prst="ellipse">
            <a:avLst/>
          </a:prstGeom>
          <a:solidFill>
            <a:srgbClr val="F5CC65"/>
          </a:solidFill>
          <a:ln w="12700" cap="flat" cmpd="sng" algn="ctr">
            <a:solidFill>
              <a:srgbClr val="ED7D31">
                <a:lumMod val="40000"/>
                <a:lumOff val="60000"/>
              </a:srgbClr>
            </a:solidFill>
            <a:prstDash val="solid"/>
            <a:miter lim="800000"/>
          </a:ln>
          <a:effectLst>
            <a:glow rad="63500">
              <a:srgbClr val="ED7D31">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0" name="椭圆 9">
            <a:extLst>
              <a:ext uri="{FF2B5EF4-FFF2-40B4-BE49-F238E27FC236}">
                <a16:creationId xmlns:a16="http://schemas.microsoft.com/office/drawing/2014/main" id="{C3B7F367-EEED-0A45-8900-36FD814E7D19}"/>
              </a:ext>
            </a:extLst>
          </p:cNvPr>
          <p:cNvSpPr/>
          <p:nvPr/>
        </p:nvSpPr>
        <p:spPr>
          <a:xfrm>
            <a:off x="4582879" y="4637440"/>
            <a:ext cx="536298" cy="499722"/>
          </a:xfrm>
          <a:prstGeom prst="ellipse">
            <a:avLst/>
          </a:prstGeom>
          <a:solidFill>
            <a:srgbClr val="F5CC65"/>
          </a:solidFill>
          <a:ln w="12700" cap="flat" cmpd="sng" algn="ctr">
            <a:solidFill>
              <a:srgbClr val="ED7D31">
                <a:lumMod val="40000"/>
                <a:lumOff val="60000"/>
              </a:srgbClr>
            </a:solidFill>
            <a:prstDash val="solid"/>
            <a:miter lim="800000"/>
          </a:ln>
          <a:effectLst>
            <a:glow rad="63500">
              <a:srgbClr val="ED7D31">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2" name="Rounded Rectangle 3">
            <a:extLst>
              <a:ext uri="{FF2B5EF4-FFF2-40B4-BE49-F238E27FC236}">
                <a16:creationId xmlns:a16="http://schemas.microsoft.com/office/drawing/2014/main" id="{5A085678-3F2C-6047-9D9D-6558F8110AC4}"/>
              </a:ext>
            </a:extLst>
          </p:cNvPr>
          <p:cNvSpPr/>
          <p:nvPr/>
        </p:nvSpPr>
        <p:spPr>
          <a:xfrm>
            <a:off x="3768760" y="1332142"/>
            <a:ext cx="5321608" cy="1643390"/>
          </a:xfrm>
          <a:prstGeom prst="roundRect">
            <a:avLst/>
          </a:prstGeom>
          <a:solidFill>
            <a:srgbClr val="4472C4">
              <a:lumMod val="20000"/>
              <a:lumOff val="80000"/>
            </a:srgbClr>
          </a:solidFill>
          <a:ln w="0">
            <a:noFill/>
          </a:ln>
          <a:effectLst>
            <a:outerShdw blurRad="57150" dist="25400" dir="5400000" sx="98000" sy="98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Rectangle 24">
            <a:extLst>
              <a:ext uri="{FF2B5EF4-FFF2-40B4-BE49-F238E27FC236}">
                <a16:creationId xmlns:a16="http://schemas.microsoft.com/office/drawing/2014/main" id="{F16D6E9C-E643-F94D-B20A-856EA1123457}"/>
              </a:ext>
            </a:extLst>
          </p:cNvPr>
          <p:cNvSpPr/>
          <p:nvPr/>
        </p:nvSpPr>
        <p:spPr>
          <a:xfrm>
            <a:off x="4789746" y="1319757"/>
            <a:ext cx="3171929" cy="471751"/>
          </a:xfrm>
          <a:prstGeom prst="rect">
            <a:avLst/>
          </a:prstGeom>
          <a:noFill/>
          <a:ln w="38100">
            <a:noFill/>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Cloud-</a:t>
            </a:r>
            <a:r>
              <a:rPr kumimoji="0" lang="en-US" altLang="zh-CN"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B</a:t>
            </a: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ased Platform</a:t>
            </a:r>
          </a:p>
        </p:txBody>
      </p:sp>
      <p:grpSp>
        <p:nvGrpSpPr>
          <p:cNvPr id="16" name="组合 15">
            <a:extLst>
              <a:ext uri="{FF2B5EF4-FFF2-40B4-BE49-F238E27FC236}">
                <a16:creationId xmlns:a16="http://schemas.microsoft.com/office/drawing/2014/main" id="{AEB9C559-B847-1140-AFB4-3392147392E9}"/>
              </a:ext>
            </a:extLst>
          </p:cNvPr>
          <p:cNvGrpSpPr/>
          <p:nvPr/>
        </p:nvGrpSpPr>
        <p:grpSpPr>
          <a:xfrm>
            <a:off x="3898744" y="1749713"/>
            <a:ext cx="1859229" cy="1310058"/>
            <a:chOff x="4888340" y="3059143"/>
            <a:chExt cx="1302924" cy="974385"/>
          </a:xfrm>
        </p:grpSpPr>
        <p:sp>
          <p:nvSpPr>
            <p:cNvPr id="17" name="矩形 16">
              <a:extLst>
                <a:ext uri="{FF2B5EF4-FFF2-40B4-BE49-F238E27FC236}">
                  <a16:creationId xmlns:a16="http://schemas.microsoft.com/office/drawing/2014/main" id="{D5058D53-CCA9-8E46-AD52-0EA1929EAA68}"/>
                </a:ext>
              </a:extLst>
            </p:cNvPr>
            <p:cNvSpPr/>
            <p:nvPr/>
          </p:nvSpPr>
          <p:spPr>
            <a:xfrm>
              <a:off x="4888340" y="3059143"/>
              <a:ext cx="1205496" cy="802645"/>
            </a:xfrm>
            <a:prstGeom prst="rect">
              <a:avLst/>
            </a:prstGeom>
            <a:solidFill>
              <a:srgbClr val="4472C4">
                <a:lumMod val="40000"/>
                <a:lumOff val="60000"/>
              </a:srgbClr>
            </a:solidFill>
            <a:ln w="12700" cap="flat" cmpd="sng" algn="ctr">
              <a:noFill/>
              <a:prstDash val="solid"/>
              <a:miter lim="800000"/>
            </a:ln>
            <a:effectLst>
              <a:outerShdw blurRad="57150" dist="25400" dir="5400000" sx="98000" sy="98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文本框 17">
              <a:extLst>
                <a:ext uri="{FF2B5EF4-FFF2-40B4-BE49-F238E27FC236}">
                  <a16:creationId xmlns:a16="http://schemas.microsoft.com/office/drawing/2014/main" id="{3357F622-7D5C-F249-99CA-F04BF4346915}"/>
                </a:ext>
              </a:extLst>
            </p:cNvPr>
            <p:cNvSpPr txBox="1"/>
            <p:nvPr/>
          </p:nvSpPr>
          <p:spPr>
            <a:xfrm>
              <a:off x="5157256" y="3387197"/>
              <a:ext cx="1034008"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Decision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Module</a:t>
              </a:r>
              <a:endParaRPr kumimoji="0" lang="zh-CN" altLang="en-US"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pic>
          <p:nvPicPr>
            <p:cNvPr id="19" name="图片 3">
              <a:extLst>
                <a:ext uri="{FF2B5EF4-FFF2-40B4-BE49-F238E27FC236}">
                  <a16:creationId xmlns:a16="http://schemas.microsoft.com/office/drawing/2014/main" id="{CD7F2AC3-BFD5-CD4A-9B9A-08BF820D1FF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03173" y="3087319"/>
              <a:ext cx="375831" cy="336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组合 19">
            <a:extLst>
              <a:ext uri="{FF2B5EF4-FFF2-40B4-BE49-F238E27FC236}">
                <a16:creationId xmlns:a16="http://schemas.microsoft.com/office/drawing/2014/main" id="{FE46A758-2813-884F-8660-B07C0BEA152B}"/>
              </a:ext>
            </a:extLst>
          </p:cNvPr>
          <p:cNvGrpSpPr/>
          <p:nvPr/>
        </p:nvGrpSpPr>
        <p:grpSpPr>
          <a:xfrm>
            <a:off x="7240834" y="1715843"/>
            <a:ext cx="2094212" cy="1261645"/>
            <a:chOff x="7234898" y="3059143"/>
            <a:chExt cx="1467597" cy="938377"/>
          </a:xfrm>
        </p:grpSpPr>
        <p:sp>
          <p:nvSpPr>
            <p:cNvPr id="21" name="矩形 20">
              <a:extLst>
                <a:ext uri="{FF2B5EF4-FFF2-40B4-BE49-F238E27FC236}">
                  <a16:creationId xmlns:a16="http://schemas.microsoft.com/office/drawing/2014/main" id="{C358BDBB-8974-914B-A38A-11CB58F2866F}"/>
                </a:ext>
              </a:extLst>
            </p:cNvPr>
            <p:cNvSpPr/>
            <p:nvPr/>
          </p:nvSpPr>
          <p:spPr>
            <a:xfrm>
              <a:off x="7234898" y="3059143"/>
              <a:ext cx="1175878" cy="802645"/>
            </a:xfrm>
            <a:prstGeom prst="rect">
              <a:avLst/>
            </a:prstGeom>
            <a:solidFill>
              <a:srgbClr val="4472C4">
                <a:lumMod val="40000"/>
                <a:lumOff val="60000"/>
              </a:srgbClr>
            </a:solidFill>
            <a:ln w="12700" cap="flat" cmpd="sng" algn="ctr">
              <a:noFill/>
              <a:prstDash val="solid"/>
              <a:miter lim="800000"/>
            </a:ln>
            <a:effectLst>
              <a:outerShdw blurRad="57150" dist="25400" dir="5400000" sx="98000" sy="98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2" name="文本框 21">
              <a:extLst>
                <a:ext uri="{FF2B5EF4-FFF2-40B4-BE49-F238E27FC236}">
                  <a16:creationId xmlns:a16="http://schemas.microsoft.com/office/drawing/2014/main" id="{5E691F40-0C56-CA44-98C3-FB3124DB6A8B}"/>
                </a:ext>
              </a:extLst>
            </p:cNvPr>
            <p:cNvSpPr txBox="1"/>
            <p:nvPr/>
          </p:nvSpPr>
          <p:spPr>
            <a:xfrm>
              <a:off x="7526617" y="3351189"/>
              <a:ext cx="1175878"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Demand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Database</a:t>
              </a:r>
              <a:endParaRPr kumimoji="0" lang="zh-CN" altLang="en-US" sz="18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pic>
          <p:nvPicPr>
            <p:cNvPr id="23" name="Picture 8" descr="Free Download Data Configuration Clipart Configuration - Server  Configuration Icon - Png Download - Full Size Clipart (#356743) - PinClipart">
              <a:extLst>
                <a:ext uri="{FF2B5EF4-FFF2-40B4-BE49-F238E27FC236}">
                  <a16:creationId xmlns:a16="http://schemas.microsoft.com/office/drawing/2014/main" id="{C84D380B-7334-5348-8763-0A9164B0E6B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2010" y="3099817"/>
              <a:ext cx="262077" cy="273006"/>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Rectangle 36">
            <a:extLst>
              <a:ext uri="{FF2B5EF4-FFF2-40B4-BE49-F238E27FC236}">
                <a16:creationId xmlns:a16="http://schemas.microsoft.com/office/drawing/2014/main" id="{18D1CB0B-4580-A046-BE32-10CA0CD057AB}"/>
              </a:ext>
            </a:extLst>
          </p:cNvPr>
          <p:cNvSpPr/>
          <p:nvPr/>
        </p:nvSpPr>
        <p:spPr>
          <a:xfrm>
            <a:off x="4693941" y="2055986"/>
            <a:ext cx="3631830" cy="616904"/>
          </a:xfrm>
          <a:prstGeom prst="rect">
            <a:avLst/>
          </a:prstGeom>
          <a:noFill/>
          <a:ln w="38100">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Historical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Demand</a:t>
            </a:r>
          </a:p>
        </p:txBody>
      </p:sp>
      <p:cxnSp>
        <p:nvCxnSpPr>
          <p:cNvPr id="25" name="Straight Arrow Connector 8">
            <a:extLst>
              <a:ext uri="{FF2B5EF4-FFF2-40B4-BE49-F238E27FC236}">
                <a16:creationId xmlns:a16="http://schemas.microsoft.com/office/drawing/2014/main" id="{AAE9EE62-9E35-9F4C-8072-60DBE83A6450}"/>
              </a:ext>
            </a:extLst>
          </p:cNvPr>
          <p:cNvCxnSpPr/>
          <p:nvPr/>
        </p:nvCxnSpPr>
        <p:spPr>
          <a:xfrm>
            <a:off x="5621459" y="2337576"/>
            <a:ext cx="1619375" cy="0"/>
          </a:xfrm>
          <a:prstGeom prst="straightConnector1">
            <a:avLst/>
          </a:prstGeom>
          <a:noFill/>
          <a:ln w="38100" cap="flat" cmpd="sng" algn="ctr">
            <a:solidFill>
              <a:sysClr val="windowText" lastClr="000000"/>
            </a:solidFill>
            <a:prstDash val="solid"/>
            <a:miter lim="800000"/>
            <a:headEnd type="stealth" w="lg" len="med"/>
            <a:tailEnd type="none" w="sm" len="lg"/>
          </a:ln>
          <a:effectLst/>
        </p:spPr>
      </p:cxnSp>
      <p:cxnSp>
        <p:nvCxnSpPr>
          <p:cNvPr id="26" name="Straight Arrow Connector 8">
            <a:extLst>
              <a:ext uri="{FF2B5EF4-FFF2-40B4-BE49-F238E27FC236}">
                <a16:creationId xmlns:a16="http://schemas.microsoft.com/office/drawing/2014/main" id="{D64041E1-7CFF-8C48-8E20-D50EFE530E65}"/>
              </a:ext>
            </a:extLst>
          </p:cNvPr>
          <p:cNvCxnSpPr/>
          <p:nvPr/>
        </p:nvCxnSpPr>
        <p:spPr>
          <a:xfrm flipV="1">
            <a:off x="4855863" y="2820562"/>
            <a:ext cx="0" cy="877241"/>
          </a:xfrm>
          <a:prstGeom prst="straightConnector1">
            <a:avLst/>
          </a:prstGeom>
          <a:noFill/>
          <a:ln w="38100" cap="flat" cmpd="sng" algn="ctr">
            <a:solidFill>
              <a:sysClr val="windowText" lastClr="000000"/>
            </a:solidFill>
            <a:prstDash val="solid"/>
            <a:miter lim="800000"/>
            <a:headEnd type="stealth" w="lg" len="med"/>
            <a:tailEnd type="none" w="sm" len="lg"/>
          </a:ln>
          <a:effectLst/>
        </p:spPr>
      </p:cxnSp>
      <p:cxnSp>
        <p:nvCxnSpPr>
          <p:cNvPr id="27" name="Straight Arrow Connector 8">
            <a:extLst>
              <a:ext uri="{FF2B5EF4-FFF2-40B4-BE49-F238E27FC236}">
                <a16:creationId xmlns:a16="http://schemas.microsoft.com/office/drawing/2014/main" id="{BDF4E7BB-5206-264A-B444-6594ACEAF744}"/>
              </a:ext>
            </a:extLst>
          </p:cNvPr>
          <p:cNvCxnSpPr/>
          <p:nvPr/>
        </p:nvCxnSpPr>
        <p:spPr>
          <a:xfrm flipH="1">
            <a:off x="8101297" y="2793985"/>
            <a:ext cx="8946" cy="877241"/>
          </a:xfrm>
          <a:prstGeom prst="straightConnector1">
            <a:avLst/>
          </a:prstGeom>
          <a:noFill/>
          <a:ln w="38100" cap="flat" cmpd="sng" algn="ctr">
            <a:solidFill>
              <a:sysClr val="windowText" lastClr="000000"/>
            </a:solidFill>
            <a:prstDash val="solid"/>
            <a:miter lim="800000"/>
            <a:headEnd type="stealth" w="lg" len="med"/>
            <a:tailEnd type="none" w="sm" len="lg"/>
          </a:ln>
          <a:effectLst/>
        </p:spPr>
      </p:cxnSp>
      <p:sp>
        <p:nvSpPr>
          <p:cNvPr id="28" name="Rectangle 45">
            <a:extLst>
              <a:ext uri="{FF2B5EF4-FFF2-40B4-BE49-F238E27FC236}">
                <a16:creationId xmlns:a16="http://schemas.microsoft.com/office/drawing/2014/main" id="{B295CE81-3479-D347-9481-9A4B687D930D}"/>
              </a:ext>
            </a:extLst>
          </p:cNvPr>
          <p:cNvSpPr/>
          <p:nvPr/>
        </p:nvSpPr>
        <p:spPr>
          <a:xfrm>
            <a:off x="4638731" y="3027572"/>
            <a:ext cx="1544756" cy="616904"/>
          </a:xfrm>
          <a:prstGeom prst="rect">
            <a:avLst/>
          </a:prstGeom>
          <a:noFill/>
          <a:ln w="38100">
            <a:noFill/>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Repositioning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Decision</a:t>
            </a:r>
            <a:endParaRPr kumimoji="0" lang="en-US"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29" name="Rectangle 38">
            <a:extLst>
              <a:ext uri="{FF2B5EF4-FFF2-40B4-BE49-F238E27FC236}">
                <a16:creationId xmlns:a16="http://schemas.microsoft.com/office/drawing/2014/main" id="{BE482B7B-0172-CD44-BB8D-08713D034B58}"/>
              </a:ext>
            </a:extLst>
          </p:cNvPr>
          <p:cNvSpPr/>
          <p:nvPr/>
        </p:nvSpPr>
        <p:spPr>
          <a:xfrm>
            <a:off x="6945998" y="2968132"/>
            <a:ext cx="1263612" cy="616904"/>
          </a:xfrm>
          <a:prstGeom prst="rect">
            <a:avLst/>
          </a:prstGeom>
          <a:noFill/>
          <a:ln w="38100">
            <a:noFill/>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Demand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Realization</a:t>
            </a:r>
          </a:p>
        </p:txBody>
      </p:sp>
      <p:pic>
        <p:nvPicPr>
          <p:cNvPr id="30" name="Picture 10">
            <a:extLst>
              <a:ext uri="{FF2B5EF4-FFF2-40B4-BE49-F238E27FC236}">
                <a16:creationId xmlns:a16="http://schemas.microsoft.com/office/drawing/2014/main" id="{397F5354-E607-3649-8092-DB7F7C7C4791}"/>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101374" y="3764373"/>
            <a:ext cx="208317" cy="169716"/>
          </a:xfrm>
          <a:prstGeom prst="rect">
            <a:avLst/>
          </a:prstGeom>
        </p:spPr>
      </p:pic>
      <p:pic>
        <p:nvPicPr>
          <p:cNvPr id="31" name="Picture 10">
            <a:extLst>
              <a:ext uri="{FF2B5EF4-FFF2-40B4-BE49-F238E27FC236}">
                <a16:creationId xmlns:a16="http://schemas.microsoft.com/office/drawing/2014/main" id="{931FD713-6430-1246-9E4E-159F2637C5D9}"/>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011368" y="4000679"/>
            <a:ext cx="208317" cy="169716"/>
          </a:xfrm>
          <a:prstGeom prst="rect">
            <a:avLst/>
          </a:prstGeom>
        </p:spPr>
      </p:pic>
      <p:pic>
        <p:nvPicPr>
          <p:cNvPr id="32" name="Picture 10">
            <a:extLst>
              <a:ext uri="{FF2B5EF4-FFF2-40B4-BE49-F238E27FC236}">
                <a16:creationId xmlns:a16="http://schemas.microsoft.com/office/drawing/2014/main" id="{53D773B5-E66B-D643-A392-CA0095884A4C}"/>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774542" y="3852339"/>
            <a:ext cx="208317" cy="169716"/>
          </a:xfrm>
          <a:prstGeom prst="rect">
            <a:avLst/>
          </a:prstGeom>
        </p:spPr>
      </p:pic>
      <p:pic>
        <p:nvPicPr>
          <p:cNvPr id="33" name="Picture 10">
            <a:extLst>
              <a:ext uri="{FF2B5EF4-FFF2-40B4-BE49-F238E27FC236}">
                <a16:creationId xmlns:a16="http://schemas.microsoft.com/office/drawing/2014/main" id="{AAF1E5CE-B1EF-324D-AF38-A99982F904AE}"/>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656501" y="4683746"/>
            <a:ext cx="208317" cy="169716"/>
          </a:xfrm>
          <a:prstGeom prst="rect">
            <a:avLst/>
          </a:prstGeom>
        </p:spPr>
      </p:pic>
      <p:pic>
        <p:nvPicPr>
          <p:cNvPr id="34" name="Picture 10">
            <a:extLst>
              <a:ext uri="{FF2B5EF4-FFF2-40B4-BE49-F238E27FC236}">
                <a16:creationId xmlns:a16="http://schemas.microsoft.com/office/drawing/2014/main" id="{FAD76B2D-476B-F04E-B3F4-EC33E63E0D9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5603061" y="3830962"/>
            <a:ext cx="208317" cy="169716"/>
          </a:xfrm>
          <a:prstGeom prst="rect">
            <a:avLst/>
          </a:prstGeom>
        </p:spPr>
      </p:pic>
      <p:pic>
        <p:nvPicPr>
          <p:cNvPr id="35" name="Picture 10">
            <a:extLst>
              <a:ext uri="{FF2B5EF4-FFF2-40B4-BE49-F238E27FC236}">
                <a16:creationId xmlns:a16="http://schemas.microsoft.com/office/drawing/2014/main" id="{959DC4BF-BABB-C045-A5C4-1E5969151F96}"/>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5086672" y="5089753"/>
            <a:ext cx="208317" cy="169716"/>
          </a:xfrm>
          <a:prstGeom prst="rect">
            <a:avLst/>
          </a:prstGeom>
        </p:spPr>
      </p:pic>
      <p:pic>
        <p:nvPicPr>
          <p:cNvPr id="36" name="Picture 10">
            <a:extLst>
              <a:ext uri="{FF2B5EF4-FFF2-40B4-BE49-F238E27FC236}">
                <a16:creationId xmlns:a16="http://schemas.microsoft.com/office/drawing/2014/main" id="{576DD5F9-20D7-F343-82AD-3A76452A9BB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834282" y="4856574"/>
            <a:ext cx="208317" cy="169716"/>
          </a:xfrm>
          <a:prstGeom prst="rect">
            <a:avLst/>
          </a:prstGeom>
        </p:spPr>
      </p:pic>
      <p:pic>
        <p:nvPicPr>
          <p:cNvPr id="37" name="Picture 10">
            <a:extLst>
              <a:ext uri="{FF2B5EF4-FFF2-40B4-BE49-F238E27FC236}">
                <a16:creationId xmlns:a16="http://schemas.microsoft.com/office/drawing/2014/main" id="{4257437F-BB6D-7942-B12A-42BDCA4BB266}"/>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5875456" y="5042284"/>
            <a:ext cx="208317" cy="169716"/>
          </a:xfrm>
          <a:prstGeom prst="rect">
            <a:avLst/>
          </a:prstGeom>
        </p:spPr>
      </p:pic>
      <p:pic>
        <p:nvPicPr>
          <p:cNvPr id="38" name="Picture 10">
            <a:extLst>
              <a:ext uri="{FF2B5EF4-FFF2-40B4-BE49-F238E27FC236}">
                <a16:creationId xmlns:a16="http://schemas.microsoft.com/office/drawing/2014/main" id="{BB55E986-A511-224F-8606-209B3EAD32D3}"/>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5765379" y="5879019"/>
            <a:ext cx="208317" cy="169716"/>
          </a:xfrm>
          <a:prstGeom prst="rect">
            <a:avLst/>
          </a:prstGeom>
        </p:spPr>
      </p:pic>
      <p:pic>
        <p:nvPicPr>
          <p:cNvPr id="39" name="Picture 10">
            <a:extLst>
              <a:ext uri="{FF2B5EF4-FFF2-40B4-BE49-F238E27FC236}">
                <a16:creationId xmlns:a16="http://schemas.microsoft.com/office/drawing/2014/main" id="{9A54FC44-DB7E-924C-B7CC-3A60CB6C2A05}"/>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656230" y="5529419"/>
            <a:ext cx="208317" cy="169716"/>
          </a:xfrm>
          <a:prstGeom prst="rect">
            <a:avLst/>
          </a:prstGeom>
        </p:spPr>
      </p:pic>
      <p:pic>
        <p:nvPicPr>
          <p:cNvPr id="40" name="Picture 10">
            <a:extLst>
              <a:ext uri="{FF2B5EF4-FFF2-40B4-BE49-F238E27FC236}">
                <a16:creationId xmlns:a16="http://schemas.microsoft.com/office/drawing/2014/main" id="{29B887DD-B11F-6C46-A6B2-8E01097B07A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057670" y="5879017"/>
            <a:ext cx="208317" cy="169716"/>
          </a:xfrm>
          <a:prstGeom prst="rect">
            <a:avLst/>
          </a:prstGeom>
        </p:spPr>
      </p:pic>
      <p:pic>
        <p:nvPicPr>
          <p:cNvPr id="41" name="Picture 10">
            <a:extLst>
              <a:ext uri="{FF2B5EF4-FFF2-40B4-BE49-F238E27FC236}">
                <a16:creationId xmlns:a16="http://schemas.microsoft.com/office/drawing/2014/main" id="{5CE52C3C-873F-8B41-B645-3FD8F2928DE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4020808" y="5099537"/>
            <a:ext cx="208317" cy="169716"/>
          </a:xfrm>
          <a:prstGeom prst="rect">
            <a:avLst/>
          </a:prstGeom>
        </p:spPr>
      </p:pic>
      <p:pic>
        <p:nvPicPr>
          <p:cNvPr id="42" name="Picture 10">
            <a:extLst>
              <a:ext uri="{FF2B5EF4-FFF2-40B4-BE49-F238E27FC236}">
                <a16:creationId xmlns:a16="http://schemas.microsoft.com/office/drawing/2014/main" id="{D27EAA0E-A1F3-D246-8A53-066C88C00CC1}"/>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5498902" y="5012684"/>
            <a:ext cx="208317" cy="169716"/>
          </a:xfrm>
          <a:prstGeom prst="rect">
            <a:avLst/>
          </a:prstGeom>
        </p:spPr>
      </p:pic>
      <p:sp>
        <p:nvSpPr>
          <p:cNvPr id="43" name="箭头: 虚尾 54">
            <a:extLst>
              <a:ext uri="{FF2B5EF4-FFF2-40B4-BE49-F238E27FC236}">
                <a16:creationId xmlns:a16="http://schemas.microsoft.com/office/drawing/2014/main" id="{6D82A552-47E9-F745-A737-32908FF986C7}"/>
              </a:ext>
            </a:extLst>
          </p:cNvPr>
          <p:cNvSpPr/>
          <p:nvPr/>
        </p:nvSpPr>
        <p:spPr>
          <a:xfrm rot="17613699">
            <a:off x="4797548" y="4163318"/>
            <a:ext cx="514926" cy="351546"/>
          </a:xfrm>
          <a:prstGeom prst="stripedRightArrow">
            <a:avLst>
              <a:gd name="adj1" fmla="val 43363"/>
              <a:gd name="adj2" fmla="val 41869"/>
            </a:avLst>
          </a:prstGeom>
          <a:solidFill>
            <a:srgbClr val="FFC000">
              <a:lumMod val="60000"/>
              <a:lumOff val="40000"/>
              <a:alpha val="84000"/>
            </a:srgbClr>
          </a:solidFill>
          <a:ln w="12700" cap="flat" cmpd="sng" algn="ctr">
            <a:noFill/>
            <a:prstDash val="solid"/>
            <a:miter lim="800000"/>
          </a:ln>
          <a:effectLst>
            <a:glow rad="50800">
              <a:srgbClr val="ED7D31">
                <a:alpha val="40000"/>
              </a:srgbClr>
            </a:glow>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4" name="箭头: 虚尾 54">
            <a:extLst>
              <a:ext uri="{FF2B5EF4-FFF2-40B4-BE49-F238E27FC236}">
                <a16:creationId xmlns:a16="http://schemas.microsoft.com/office/drawing/2014/main" id="{DC9B212D-E022-E84D-8D47-D63B57AA41DD}"/>
              </a:ext>
            </a:extLst>
          </p:cNvPr>
          <p:cNvSpPr/>
          <p:nvPr/>
        </p:nvSpPr>
        <p:spPr>
          <a:xfrm rot="3761455">
            <a:off x="5611979" y="5310522"/>
            <a:ext cx="372452" cy="351546"/>
          </a:xfrm>
          <a:prstGeom prst="stripedRightArrow">
            <a:avLst>
              <a:gd name="adj1" fmla="val 43363"/>
              <a:gd name="adj2" fmla="val 41869"/>
            </a:avLst>
          </a:prstGeom>
          <a:solidFill>
            <a:srgbClr val="FFC000">
              <a:lumMod val="60000"/>
              <a:lumOff val="40000"/>
              <a:alpha val="84000"/>
            </a:srgbClr>
          </a:solidFill>
          <a:ln w="12700" cap="flat" cmpd="sng" algn="ctr">
            <a:noFill/>
            <a:prstDash val="solid"/>
            <a:miter lim="800000"/>
          </a:ln>
          <a:effectLst>
            <a:glow rad="50800">
              <a:srgbClr val="ED7D31">
                <a:alpha val="40000"/>
              </a:srgbClr>
            </a:glow>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45" name="Straight Arrow Connector 37">
            <a:extLst>
              <a:ext uri="{FF2B5EF4-FFF2-40B4-BE49-F238E27FC236}">
                <a16:creationId xmlns:a16="http://schemas.microsoft.com/office/drawing/2014/main" id="{97521324-6A30-3843-8273-1BD51395A357}"/>
              </a:ext>
            </a:extLst>
          </p:cNvPr>
          <p:cNvCxnSpPr>
            <a:cxnSpLocks/>
          </p:cNvCxnSpPr>
          <p:nvPr/>
        </p:nvCxnSpPr>
        <p:spPr>
          <a:xfrm flipV="1">
            <a:off x="6164563" y="4900717"/>
            <a:ext cx="518895" cy="1754"/>
          </a:xfrm>
          <a:prstGeom prst="straightConnector1">
            <a:avLst/>
          </a:prstGeom>
          <a:noFill/>
          <a:ln w="38100" cap="flat" cmpd="sng" algn="ctr">
            <a:solidFill>
              <a:sysClr val="windowText" lastClr="000000"/>
            </a:solidFill>
            <a:prstDash val="solid"/>
            <a:miter lim="800000"/>
            <a:headEnd type="none" w="med" len="med"/>
            <a:tailEnd type="stealth" w="med" len="med"/>
          </a:ln>
          <a:effectLst/>
        </p:spPr>
      </p:cxnSp>
      <p:grpSp>
        <p:nvGrpSpPr>
          <p:cNvPr id="46" name="组合 45">
            <a:extLst>
              <a:ext uri="{FF2B5EF4-FFF2-40B4-BE49-F238E27FC236}">
                <a16:creationId xmlns:a16="http://schemas.microsoft.com/office/drawing/2014/main" id="{5096BDA7-19F1-874D-8CAD-522A7CDA4409}"/>
              </a:ext>
            </a:extLst>
          </p:cNvPr>
          <p:cNvGrpSpPr/>
          <p:nvPr/>
        </p:nvGrpSpPr>
        <p:grpSpPr>
          <a:xfrm>
            <a:off x="6671852" y="3657087"/>
            <a:ext cx="2418516" cy="2417351"/>
            <a:chOff x="1756514" y="3086262"/>
            <a:chExt cx="2013289" cy="2050251"/>
          </a:xfrm>
        </p:grpSpPr>
        <p:pic>
          <p:nvPicPr>
            <p:cNvPr id="47" name="图片 46">
              <a:extLst>
                <a:ext uri="{FF2B5EF4-FFF2-40B4-BE49-F238E27FC236}">
                  <a16:creationId xmlns:a16="http://schemas.microsoft.com/office/drawing/2014/main" id="{E0F43614-4D39-D048-B610-24CC2F484FC3}"/>
                </a:ext>
              </a:extLst>
            </p:cNvPr>
            <p:cNvPicPr>
              <a:picLocks noChangeAspect="1"/>
            </p:cNvPicPr>
            <p:nvPr/>
          </p:nvPicPr>
          <p:blipFill>
            <a:blip r:embed="rId2">
              <a:clrChange>
                <a:clrFrom>
                  <a:srgbClr val="FDFCFB"/>
                </a:clrFrom>
                <a:clrTo>
                  <a:srgbClr val="FDFCFB">
                    <a:alpha val="0"/>
                  </a:srgbClr>
                </a:clrTo>
              </a:clrChange>
              <a:duotone>
                <a:prstClr val="black"/>
                <a:srgbClr val="A5A5A5">
                  <a:lumMod val="40000"/>
                  <a:lumOff val="60000"/>
                  <a:tint val="45000"/>
                  <a:satMod val="400000"/>
                </a:srgbClr>
              </a:duotone>
            </a:blip>
            <a:stretch>
              <a:fillRect/>
            </a:stretch>
          </p:blipFill>
          <p:spPr>
            <a:xfrm>
              <a:off x="1756514" y="3086262"/>
              <a:ext cx="2013289" cy="2050251"/>
            </a:xfrm>
            <a:prstGeom prst="rect">
              <a:avLst/>
            </a:prstGeom>
          </p:spPr>
        </p:pic>
        <p:pic>
          <p:nvPicPr>
            <p:cNvPr id="48" name="Picture 10">
              <a:extLst>
                <a:ext uri="{FF2B5EF4-FFF2-40B4-BE49-F238E27FC236}">
                  <a16:creationId xmlns:a16="http://schemas.microsoft.com/office/drawing/2014/main" id="{22CFF895-8669-F648-AE56-CA8BDC40C0D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049086" y="3119070"/>
              <a:ext cx="173413" cy="143943"/>
            </a:xfrm>
            <a:prstGeom prst="rect">
              <a:avLst/>
            </a:prstGeom>
          </p:spPr>
        </p:pic>
        <p:pic>
          <p:nvPicPr>
            <p:cNvPr id="49" name="Picture 10">
              <a:extLst>
                <a:ext uri="{FF2B5EF4-FFF2-40B4-BE49-F238E27FC236}">
                  <a16:creationId xmlns:a16="http://schemas.microsoft.com/office/drawing/2014/main" id="{AC5209C4-5939-3D49-87CF-1F1B64EE9600}"/>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1968070" y="3343144"/>
              <a:ext cx="173413" cy="143943"/>
            </a:xfrm>
            <a:prstGeom prst="rect">
              <a:avLst/>
            </a:prstGeom>
          </p:spPr>
        </p:pic>
        <p:pic>
          <p:nvPicPr>
            <p:cNvPr id="50" name="Picture 10">
              <a:extLst>
                <a:ext uri="{FF2B5EF4-FFF2-40B4-BE49-F238E27FC236}">
                  <a16:creationId xmlns:a16="http://schemas.microsoft.com/office/drawing/2014/main" id="{9C70E5D2-12F7-9346-97F7-98B48106822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603373" y="3217331"/>
              <a:ext cx="173413" cy="143943"/>
            </a:xfrm>
            <a:prstGeom prst="rect">
              <a:avLst/>
            </a:prstGeom>
          </p:spPr>
        </p:pic>
        <p:pic>
          <p:nvPicPr>
            <p:cNvPr id="51" name="Picture 10">
              <a:extLst>
                <a:ext uri="{FF2B5EF4-FFF2-40B4-BE49-F238E27FC236}">
                  <a16:creationId xmlns:a16="http://schemas.microsoft.com/office/drawing/2014/main" id="{85CC6D85-0F52-474D-A541-03BAC756D1ED}"/>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765616" y="3361274"/>
              <a:ext cx="173413" cy="143943"/>
            </a:xfrm>
            <a:prstGeom prst="rect">
              <a:avLst/>
            </a:prstGeom>
          </p:spPr>
        </p:pic>
        <p:pic>
          <p:nvPicPr>
            <p:cNvPr id="52" name="Picture 10">
              <a:extLst>
                <a:ext uri="{FF2B5EF4-FFF2-40B4-BE49-F238E27FC236}">
                  <a16:creationId xmlns:a16="http://schemas.microsoft.com/office/drawing/2014/main" id="{2EE24802-C244-2C48-A06A-CBBC99EAE3A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3293072" y="3199200"/>
              <a:ext cx="173413" cy="143943"/>
            </a:xfrm>
            <a:prstGeom prst="rect">
              <a:avLst/>
            </a:prstGeom>
          </p:spPr>
        </p:pic>
        <p:pic>
          <p:nvPicPr>
            <p:cNvPr id="53" name="Picture 10">
              <a:extLst>
                <a:ext uri="{FF2B5EF4-FFF2-40B4-BE49-F238E27FC236}">
                  <a16:creationId xmlns:a16="http://schemas.microsoft.com/office/drawing/2014/main" id="{846F3FAB-5B3F-1648-B10E-0BD4E083E452}"/>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863205" y="4266831"/>
              <a:ext cx="173413" cy="143943"/>
            </a:xfrm>
            <a:prstGeom prst="rect">
              <a:avLst/>
            </a:prstGeom>
          </p:spPr>
        </p:pic>
        <p:pic>
          <p:nvPicPr>
            <p:cNvPr id="54" name="Picture 10">
              <a:extLst>
                <a:ext uri="{FF2B5EF4-FFF2-40B4-BE49-F238E27FC236}">
                  <a16:creationId xmlns:a16="http://schemas.microsoft.com/office/drawing/2014/main" id="{746CA1A8-BFDA-814F-9314-12D84AFE3CEF}"/>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516666" y="3556934"/>
              <a:ext cx="173413" cy="143943"/>
            </a:xfrm>
            <a:prstGeom prst="rect">
              <a:avLst/>
            </a:prstGeom>
          </p:spPr>
        </p:pic>
        <p:pic>
          <p:nvPicPr>
            <p:cNvPr id="55" name="Picture 10">
              <a:extLst>
                <a:ext uri="{FF2B5EF4-FFF2-40B4-BE49-F238E27FC236}">
                  <a16:creationId xmlns:a16="http://schemas.microsoft.com/office/drawing/2014/main" id="{2CBBDEAE-3A11-FB4C-A934-D56CBC37186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3519826" y="4226570"/>
              <a:ext cx="173413" cy="143943"/>
            </a:xfrm>
            <a:prstGeom prst="rect">
              <a:avLst/>
            </a:prstGeom>
          </p:spPr>
        </p:pic>
        <p:pic>
          <p:nvPicPr>
            <p:cNvPr id="56" name="Picture 10">
              <a:extLst>
                <a:ext uri="{FF2B5EF4-FFF2-40B4-BE49-F238E27FC236}">
                  <a16:creationId xmlns:a16="http://schemas.microsoft.com/office/drawing/2014/main" id="{E929B24D-0FDE-2543-9525-6F3EC0D4D6D0}"/>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3428193" y="4936238"/>
              <a:ext cx="173413" cy="143943"/>
            </a:xfrm>
            <a:prstGeom prst="rect">
              <a:avLst/>
            </a:prstGeom>
          </p:spPr>
        </p:pic>
        <p:pic>
          <p:nvPicPr>
            <p:cNvPr id="57" name="Picture 10">
              <a:extLst>
                <a:ext uri="{FF2B5EF4-FFF2-40B4-BE49-F238E27FC236}">
                  <a16:creationId xmlns:a16="http://schemas.microsoft.com/office/drawing/2014/main" id="{62CC7487-FF7E-5343-AA95-7AEFDB5C32A8}"/>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504884" y="4639729"/>
              <a:ext cx="173413" cy="143943"/>
            </a:xfrm>
            <a:prstGeom prst="rect">
              <a:avLst/>
            </a:prstGeom>
          </p:spPr>
        </p:pic>
        <p:pic>
          <p:nvPicPr>
            <p:cNvPr id="58" name="Picture 10">
              <a:extLst>
                <a:ext uri="{FF2B5EF4-FFF2-40B4-BE49-F238E27FC236}">
                  <a16:creationId xmlns:a16="http://schemas.microsoft.com/office/drawing/2014/main" id="{2CA58625-185F-0A49-8A41-DCD67398E451}"/>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2006614" y="4936237"/>
              <a:ext cx="173413" cy="143943"/>
            </a:xfrm>
            <a:prstGeom prst="rect">
              <a:avLst/>
            </a:prstGeom>
          </p:spPr>
        </p:pic>
        <p:pic>
          <p:nvPicPr>
            <p:cNvPr id="59" name="Picture 10">
              <a:extLst>
                <a:ext uri="{FF2B5EF4-FFF2-40B4-BE49-F238E27FC236}">
                  <a16:creationId xmlns:a16="http://schemas.microsoft.com/office/drawing/2014/main" id="{0D65DA05-43EE-FD40-8D1D-B5159B6E9D7C}"/>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1975928" y="4275129"/>
              <a:ext cx="173413" cy="143943"/>
            </a:xfrm>
            <a:prstGeom prst="rect">
              <a:avLst/>
            </a:prstGeom>
          </p:spPr>
        </p:pic>
        <p:pic>
          <p:nvPicPr>
            <p:cNvPr id="60" name="Picture 10">
              <a:extLst>
                <a:ext uri="{FF2B5EF4-FFF2-40B4-BE49-F238E27FC236}">
                  <a16:creationId xmlns:a16="http://schemas.microsoft.com/office/drawing/2014/main" id="{786C225D-9EE4-044C-ADCB-8A793BFEC12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28845" r="14578"/>
            <a:stretch/>
          </p:blipFill>
          <p:spPr>
            <a:xfrm>
              <a:off x="3487871" y="4581404"/>
              <a:ext cx="173413" cy="143943"/>
            </a:xfrm>
            <a:prstGeom prst="rect">
              <a:avLst/>
            </a:prstGeom>
          </p:spPr>
        </p:pic>
      </p:grpSp>
      <p:sp>
        <p:nvSpPr>
          <p:cNvPr id="61" name="Oval 64">
            <a:extLst>
              <a:ext uri="{FF2B5EF4-FFF2-40B4-BE49-F238E27FC236}">
                <a16:creationId xmlns:a16="http://schemas.microsoft.com/office/drawing/2014/main" id="{6F596630-6ECE-994D-AEBD-C318E65739D7}"/>
              </a:ext>
            </a:extLst>
          </p:cNvPr>
          <p:cNvSpPr>
            <a:spLocks noChangeAspect="1"/>
          </p:cNvSpPr>
          <p:nvPr/>
        </p:nvSpPr>
        <p:spPr>
          <a:xfrm>
            <a:off x="8754710" y="3856063"/>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Oval 64">
            <a:extLst>
              <a:ext uri="{FF2B5EF4-FFF2-40B4-BE49-F238E27FC236}">
                <a16:creationId xmlns:a16="http://schemas.microsoft.com/office/drawing/2014/main" id="{F0E2FAD2-EAB8-484D-A4D5-A83A65A40D1F}"/>
              </a:ext>
            </a:extLst>
          </p:cNvPr>
          <p:cNvSpPr>
            <a:spLocks noChangeAspect="1"/>
          </p:cNvSpPr>
          <p:nvPr/>
        </p:nvSpPr>
        <p:spPr>
          <a:xfrm>
            <a:off x="6981200" y="3739435"/>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4">
            <a:extLst>
              <a:ext uri="{FF2B5EF4-FFF2-40B4-BE49-F238E27FC236}">
                <a16:creationId xmlns:a16="http://schemas.microsoft.com/office/drawing/2014/main" id="{FBC4BC23-1846-8B4C-87C2-3795E42144EC}"/>
              </a:ext>
            </a:extLst>
          </p:cNvPr>
          <p:cNvSpPr>
            <a:spLocks noChangeAspect="1"/>
          </p:cNvSpPr>
          <p:nvPr/>
        </p:nvSpPr>
        <p:spPr>
          <a:xfrm>
            <a:off x="6910693" y="4161131"/>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Oval 64">
            <a:extLst>
              <a:ext uri="{FF2B5EF4-FFF2-40B4-BE49-F238E27FC236}">
                <a16:creationId xmlns:a16="http://schemas.microsoft.com/office/drawing/2014/main" id="{B35C37EE-EB2B-CD41-8125-88A6B6F0C30A}"/>
              </a:ext>
            </a:extLst>
          </p:cNvPr>
          <p:cNvSpPr>
            <a:spLocks noChangeAspect="1"/>
          </p:cNvSpPr>
          <p:nvPr/>
        </p:nvSpPr>
        <p:spPr>
          <a:xfrm>
            <a:off x="7562391" y="4004684"/>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Oval 64">
            <a:extLst>
              <a:ext uri="{FF2B5EF4-FFF2-40B4-BE49-F238E27FC236}">
                <a16:creationId xmlns:a16="http://schemas.microsoft.com/office/drawing/2014/main" id="{C6176C0F-3479-FA46-BB56-BBC120E83B03}"/>
              </a:ext>
            </a:extLst>
          </p:cNvPr>
          <p:cNvSpPr>
            <a:spLocks noChangeAspect="1"/>
          </p:cNvSpPr>
          <p:nvPr/>
        </p:nvSpPr>
        <p:spPr>
          <a:xfrm>
            <a:off x="7788038" y="3709419"/>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4">
            <a:extLst>
              <a:ext uri="{FF2B5EF4-FFF2-40B4-BE49-F238E27FC236}">
                <a16:creationId xmlns:a16="http://schemas.microsoft.com/office/drawing/2014/main" id="{8B00EAA6-21DB-134A-AA6A-74B0C5C53549}"/>
              </a:ext>
            </a:extLst>
          </p:cNvPr>
          <p:cNvSpPr>
            <a:spLocks noChangeAspect="1"/>
          </p:cNvSpPr>
          <p:nvPr/>
        </p:nvSpPr>
        <p:spPr>
          <a:xfrm>
            <a:off x="8086504" y="3992147"/>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Oval 64">
            <a:extLst>
              <a:ext uri="{FF2B5EF4-FFF2-40B4-BE49-F238E27FC236}">
                <a16:creationId xmlns:a16="http://schemas.microsoft.com/office/drawing/2014/main" id="{71F7D782-A3D6-6841-A879-3D7A8AC2DCDD}"/>
              </a:ext>
            </a:extLst>
          </p:cNvPr>
          <p:cNvSpPr>
            <a:spLocks noChangeAspect="1"/>
          </p:cNvSpPr>
          <p:nvPr/>
        </p:nvSpPr>
        <p:spPr>
          <a:xfrm>
            <a:off x="7773819" y="4958834"/>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Oval 64">
            <a:extLst>
              <a:ext uri="{FF2B5EF4-FFF2-40B4-BE49-F238E27FC236}">
                <a16:creationId xmlns:a16="http://schemas.microsoft.com/office/drawing/2014/main" id="{E96651A1-B28B-774D-8ED9-C5DB3006DA19}"/>
              </a:ext>
            </a:extLst>
          </p:cNvPr>
          <p:cNvSpPr>
            <a:spLocks noChangeAspect="1"/>
          </p:cNvSpPr>
          <p:nvPr/>
        </p:nvSpPr>
        <p:spPr>
          <a:xfrm>
            <a:off x="7232426" y="5056826"/>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Oval 64">
            <a:extLst>
              <a:ext uri="{FF2B5EF4-FFF2-40B4-BE49-F238E27FC236}">
                <a16:creationId xmlns:a16="http://schemas.microsoft.com/office/drawing/2014/main" id="{24202699-58A6-3E4B-866F-996A768AD888}"/>
              </a:ext>
            </a:extLst>
          </p:cNvPr>
          <p:cNvSpPr>
            <a:spLocks noChangeAspect="1"/>
          </p:cNvSpPr>
          <p:nvPr/>
        </p:nvSpPr>
        <p:spPr>
          <a:xfrm>
            <a:off x="8639071" y="5096447"/>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Oval 64">
            <a:extLst>
              <a:ext uri="{FF2B5EF4-FFF2-40B4-BE49-F238E27FC236}">
                <a16:creationId xmlns:a16="http://schemas.microsoft.com/office/drawing/2014/main" id="{4FE41279-DB8A-E442-BD16-307685550F43}"/>
              </a:ext>
            </a:extLst>
          </p:cNvPr>
          <p:cNvSpPr>
            <a:spLocks noChangeAspect="1"/>
          </p:cNvSpPr>
          <p:nvPr/>
        </p:nvSpPr>
        <p:spPr>
          <a:xfrm>
            <a:off x="8858957" y="5613082"/>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Oval 64">
            <a:extLst>
              <a:ext uri="{FF2B5EF4-FFF2-40B4-BE49-F238E27FC236}">
                <a16:creationId xmlns:a16="http://schemas.microsoft.com/office/drawing/2014/main" id="{D52F1CF2-9B87-0045-B5A0-EA6B18E18FB8}"/>
              </a:ext>
            </a:extLst>
          </p:cNvPr>
          <p:cNvSpPr>
            <a:spLocks noChangeAspect="1"/>
          </p:cNvSpPr>
          <p:nvPr/>
        </p:nvSpPr>
        <p:spPr>
          <a:xfrm>
            <a:off x="8503872" y="5953120"/>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Oval 64">
            <a:extLst>
              <a:ext uri="{FF2B5EF4-FFF2-40B4-BE49-F238E27FC236}">
                <a16:creationId xmlns:a16="http://schemas.microsoft.com/office/drawing/2014/main" id="{CE9680B3-EC58-4A49-A3A6-6525C33F5D01}"/>
              </a:ext>
            </a:extLst>
          </p:cNvPr>
          <p:cNvSpPr>
            <a:spLocks noChangeAspect="1"/>
          </p:cNvSpPr>
          <p:nvPr/>
        </p:nvSpPr>
        <p:spPr>
          <a:xfrm>
            <a:off x="7680221" y="5686984"/>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Oval 64">
            <a:extLst>
              <a:ext uri="{FF2B5EF4-FFF2-40B4-BE49-F238E27FC236}">
                <a16:creationId xmlns:a16="http://schemas.microsoft.com/office/drawing/2014/main" id="{51D4EB68-AF8E-354D-854C-173EBAEE3E1A}"/>
              </a:ext>
            </a:extLst>
          </p:cNvPr>
          <p:cNvSpPr>
            <a:spLocks noChangeAspect="1"/>
          </p:cNvSpPr>
          <p:nvPr/>
        </p:nvSpPr>
        <p:spPr>
          <a:xfrm>
            <a:off x="7169014" y="5796780"/>
            <a:ext cx="112619" cy="109796"/>
          </a:xfrm>
          <a:prstGeom prst="ellipse">
            <a:avLst/>
          </a:prstGeom>
          <a:gradFill rotWithShape="1">
            <a:gsLst>
              <a:gs pos="0">
                <a:srgbClr val="FF0000"/>
              </a:gs>
              <a:gs pos="0">
                <a:srgbClr val="ED7D31">
                  <a:satMod val="110000"/>
                  <a:lumMod val="100000"/>
                  <a:shade val="100000"/>
                </a:srgbClr>
              </a:gs>
              <a:gs pos="0">
                <a:srgbClr val="FF0000"/>
              </a:gs>
            </a:gsLst>
            <a:lin ang="5400000" scaled="0"/>
          </a:gradFill>
          <a:ln>
            <a:noFill/>
          </a:ln>
          <a:effectLst>
            <a:outerShdw blurRad="57150" dist="19050" dir="5400000" algn="ctr" rotWithShape="0">
              <a:srgbClr val="000000">
                <a:alpha val="63000"/>
              </a:srgbClr>
            </a:outerShdw>
          </a:effectLst>
        </p:spPr>
        <p:txBody>
          <a:bodyPr rtlCol="0" anchor="ctr"/>
          <a:lstStyle>
            <a:defPPr>
              <a:defRPr lang="en-US"/>
            </a:defPPr>
            <a:lvl1pPr marL="0" algn="l" defTabSz="587759" rtl="0" eaLnBrk="1" latinLnBrk="0" hangingPunct="1">
              <a:defRPr sz="2314" kern="1200">
                <a:solidFill>
                  <a:schemeClr val="lt1"/>
                </a:solidFill>
                <a:latin typeface="+mn-lt"/>
                <a:ea typeface="+mn-ea"/>
                <a:cs typeface="+mn-cs"/>
              </a:defRPr>
            </a:lvl1pPr>
            <a:lvl2pPr marL="587759" algn="l" defTabSz="587759" rtl="0" eaLnBrk="1" latinLnBrk="0" hangingPunct="1">
              <a:defRPr sz="2314" kern="1200">
                <a:solidFill>
                  <a:schemeClr val="lt1"/>
                </a:solidFill>
                <a:latin typeface="+mn-lt"/>
                <a:ea typeface="+mn-ea"/>
                <a:cs typeface="+mn-cs"/>
              </a:defRPr>
            </a:lvl2pPr>
            <a:lvl3pPr marL="1175518" algn="l" defTabSz="587759" rtl="0" eaLnBrk="1" latinLnBrk="0" hangingPunct="1">
              <a:defRPr sz="2314" kern="1200">
                <a:solidFill>
                  <a:schemeClr val="lt1"/>
                </a:solidFill>
                <a:latin typeface="+mn-lt"/>
                <a:ea typeface="+mn-ea"/>
                <a:cs typeface="+mn-cs"/>
              </a:defRPr>
            </a:lvl3pPr>
            <a:lvl4pPr marL="1763277" algn="l" defTabSz="587759" rtl="0" eaLnBrk="1" latinLnBrk="0" hangingPunct="1">
              <a:defRPr sz="2314" kern="1200">
                <a:solidFill>
                  <a:schemeClr val="lt1"/>
                </a:solidFill>
                <a:latin typeface="+mn-lt"/>
                <a:ea typeface="+mn-ea"/>
                <a:cs typeface="+mn-cs"/>
              </a:defRPr>
            </a:lvl4pPr>
            <a:lvl5pPr marL="2351036" algn="l" defTabSz="587759" rtl="0" eaLnBrk="1" latinLnBrk="0" hangingPunct="1">
              <a:defRPr sz="2314" kern="1200">
                <a:solidFill>
                  <a:schemeClr val="lt1"/>
                </a:solidFill>
                <a:latin typeface="+mn-lt"/>
                <a:ea typeface="+mn-ea"/>
                <a:cs typeface="+mn-cs"/>
              </a:defRPr>
            </a:lvl5pPr>
            <a:lvl6pPr marL="2938795" algn="l" defTabSz="587759" rtl="0" eaLnBrk="1" latinLnBrk="0" hangingPunct="1">
              <a:defRPr sz="2314" kern="1200">
                <a:solidFill>
                  <a:schemeClr val="lt1"/>
                </a:solidFill>
                <a:latin typeface="+mn-lt"/>
                <a:ea typeface="+mn-ea"/>
                <a:cs typeface="+mn-cs"/>
              </a:defRPr>
            </a:lvl6pPr>
            <a:lvl7pPr marL="3526554" algn="l" defTabSz="587759" rtl="0" eaLnBrk="1" latinLnBrk="0" hangingPunct="1">
              <a:defRPr sz="2314" kern="1200">
                <a:solidFill>
                  <a:schemeClr val="lt1"/>
                </a:solidFill>
                <a:latin typeface="+mn-lt"/>
                <a:ea typeface="+mn-ea"/>
                <a:cs typeface="+mn-cs"/>
              </a:defRPr>
            </a:lvl7pPr>
            <a:lvl8pPr marL="4114313" algn="l" defTabSz="587759" rtl="0" eaLnBrk="1" latinLnBrk="0" hangingPunct="1">
              <a:defRPr sz="2314" kern="1200">
                <a:solidFill>
                  <a:schemeClr val="lt1"/>
                </a:solidFill>
                <a:latin typeface="+mn-lt"/>
                <a:ea typeface="+mn-ea"/>
                <a:cs typeface="+mn-cs"/>
              </a:defRPr>
            </a:lvl8pPr>
            <a:lvl9pPr marL="4702072" algn="l" defTabSz="587759" rtl="0" eaLnBrk="1" latinLnBrk="0" hangingPunct="1">
              <a:defRPr sz="2314" kern="1200">
                <a:solidFill>
                  <a:schemeClr val="lt1"/>
                </a:solidFill>
                <a:latin typeface="+mn-lt"/>
                <a:ea typeface="+mn-ea"/>
                <a:cs typeface="+mn-cs"/>
              </a:defRPr>
            </a:lvl9pPr>
          </a:lstStyle>
          <a:p>
            <a:pPr marL="0" marR="0" lvl="0" indent="0" algn="ctr" defTabSz="587759" rtl="0" eaLnBrk="1" fontAlgn="auto" latinLnBrk="0" hangingPunct="1">
              <a:lnSpc>
                <a:spcPct val="100000"/>
              </a:lnSpc>
              <a:spcBef>
                <a:spcPts val="0"/>
              </a:spcBef>
              <a:spcAft>
                <a:spcPts val="0"/>
              </a:spcAft>
              <a:buClrTx/>
              <a:buSzTx/>
              <a:buFontTx/>
              <a:buNone/>
              <a:tabLst/>
              <a:defRPr/>
            </a:pPr>
            <a:endParaRPr kumimoji="0" lang="en-US" sz="3086"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6" name="Picture 123">
            <a:extLst>
              <a:ext uri="{FF2B5EF4-FFF2-40B4-BE49-F238E27FC236}">
                <a16:creationId xmlns:a16="http://schemas.microsoft.com/office/drawing/2014/main" id="{50F5E096-41B3-DC48-934A-429BD1CFA5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35723" y="1351160"/>
            <a:ext cx="285946" cy="350854"/>
          </a:xfrm>
          <a:prstGeom prst="rect">
            <a:avLst/>
          </a:prstGeom>
        </p:spPr>
      </p:pic>
      <p:sp>
        <p:nvSpPr>
          <p:cNvPr id="77" name="矩形 8">
            <a:extLst>
              <a:ext uri="{FF2B5EF4-FFF2-40B4-BE49-F238E27FC236}">
                <a16:creationId xmlns:a16="http://schemas.microsoft.com/office/drawing/2014/main" id="{ED86717B-1C8C-7B45-848E-1907D3321AF2}"/>
              </a:ext>
            </a:extLst>
          </p:cNvPr>
          <p:cNvSpPr/>
          <p:nvPr/>
        </p:nvSpPr>
        <p:spPr>
          <a:xfrm>
            <a:off x="70887" y="1274032"/>
            <a:ext cx="3617418" cy="508232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mc:AlternateContent xmlns:mc="http://schemas.openxmlformats.org/markup-compatibility/2006" xmlns:a14="http://schemas.microsoft.com/office/drawing/2010/main">
        <mc:Choice Requires="a14">
          <p:sp>
            <p:nvSpPr>
              <p:cNvPr id="78" name="流程图: 可选过程 7">
                <a:extLst>
                  <a:ext uri="{FF2B5EF4-FFF2-40B4-BE49-F238E27FC236}">
                    <a16:creationId xmlns:a16="http://schemas.microsoft.com/office/drawing/2014/main" id="{FF8AC370-FEF3-B146-9E47-2A4E5995E77A}"/>
                  </a:ext>
                </a:extLst>
              </p:cNvPr>
              <p:cNvSpPr/>
              <p:nvPr/>
            </p:nvSpPr>
            <p:spPr>
              <a:xfrm>
                <a:off x="554674" y="1461615"/>
                <a:ext cx="3061651" cy="1278189"/>
              </a:xfrm>
              <a:prstGeom prst="flowChartAlternate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700" b="1" dirty="0">
                    <a:solidFill>
                      <a:srgbClr val="0000FF"/>
                    </a:solidFill>
                    <a:latin typeface="Times New Roman" panose="02020603050405020304" pitchFamily="18" charset="0"/>
                    <a:cs typeface="Times New Roman" panose="02020603050405020304" pitchFamily="18" charset="0"/>
                  </a:rPr>
                  <a:t>Observes</a:t>
                </a:r>
                <a:r>
                  <a:rPr lang="en-US" sz="1700" dirty="0">
                    <a:solidFill>
                      <a:srgbClr val="0000FF"/>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1700" i="1" dirty="0" smtClean="0">
                            <a:solidFill>
                              <a:srgbClr val="0000FF"/>
                            </a:solidFill>
                            <a:latin typeface="Cambria Math" panose="02040503050406030204" pitchFamily="18" charset="0"/>
                            <a:cs typeface="Times New Roman" panose="02020603050405020304" pitchFamily="18" charset="0"/>
                          </a:rPr>
                        </m:ctrlPr>
                      </m:sSubPr>
                      <m:e>
                        <m:r>
                          <m:rPr>
                            <m:sty m:val="p"/>
                          </m:rPr>
                          <a:rPr lang="en-US" sz="1700" i="1" dirty="0">
                            <a:solidFill>
                              <a:srgbClr val="0000FF"/>
                            </a:solidFill>
                            <a:latin typeface="Cambria Math" panose="02040503050406030204" pitchFamily="18" charset="0"/>
                            <a:cs typeface="Times New Roman" panose="02020603050405020304" pitchFamily="18" charset="0"/>
                          </a:rPr>
                          <m:t>s</m:t>
                        </m:r>
                      </m:e>
                      <m:sub>
                        <m:r>
                          <a:rPr lang="en-US" sz="1700" i="1" dirty="0">
                            <a:solidFill>
                              <a:srgbClr val="0000FF"/>
                            </a:solidFill>
                            <a:latin typeface="Cambria Math" panose="02040503050406030204" pitchFamily="18" charset="0"/>
                            <a:cs typeface="Times New Roman" panose="02020603050405020304" pitchFamily="18" charset="0"/>
                          </a:rPr>
                          <m:t>𝑖𝑡</m:t>
                        </m:r>
                      </m:sub>
                    </m:sSub>
                  </m:oMath>
                </a14:m>
                <a:r>
                  <a:rPr lang="en-US" sz="1700" dirty="0">
                    <a:solidFill>
                      <a:srgbClr val="0000FF"/>
                    </a:solidFill>
                    <a:latin typeface="Times New Roman" panose="02020603050405020304" pitchFamily="18" charset="0"/>
                    <a:cs typeface="Times New Roman" panose="02020603050405020304" pitchFamily="18" charset="0"/>
                  </a:rPr>
                  <a:t>, </a:t>
                </a:r>
                <a:r>
                  <a:rPr lang="en-US" sz="1700" b="1" dirty="0">
                    <a:solidFill>
                      <a:srgbClr val="0000FF"/>
                    </a:solidFill>
                    <a:latin typeface="Times New Roman" panose="02020603050405020304" pitchFamily="18" charset="0"/>
                    <a:cs typeface="Times New Roman" panose="02020603050405020304" pitchFamily="18" charset="0"/>
                  </a:rPr>
                  <a:t>the number of available DSVs</a:t>
                </a:r>
                <a:r>
                  <a:rPr lang="zh-CN" altLang="en-US" sz="1700" b="1" dirty="0">
                    <a:solidFill>
                      <a:srgbClr val="0000FF"/>
                    </a:solidFill>
                    <a:latin typeface="Times New Roman" panose="02020603050405020304" pitchFamily="18" charset="0"/>
                    <a:cs typeface="Times New Roman" panose="02020603050405020304" pitchFamily="18" charset="0"/>
                  </a:rPr>
                  <a:t> </a:t>
                </a:r>
                <a:r>
                  <a:rPr lang="en-US" sz="1700" b="1" dirty="0">
                    <a:solidFill>
                      <a:srgbClr val="0000FF"/>
                    </a:solidFill>
                    <a:latin typeface="Times New Roman" panose="02020603050405020304" pitchFamily="18" charset="0"/>
                    <a:cs typeface="Times New Roman" panose="02020603050405020304" pitchFamily="18" charset="0"/>
                  </a:rPr>
                  <a:t>in each region</a:t>
                </a:r>
                <a:r>
                  <a:rPr lang="en-US" sz="1700" dirty="0">
                    <a:solidFill>
                      <a:srgbClr val="0000FF"/>
                    </a:solidFill>
                    <a:latin typeface="Times New Roman" panose="02020603050405020304" pitchFamily="18" charset="0"/>
                    <a:cs typeface="Times New Roman" panose="02020603050405020304" pitchFamily="18" charset="0"/>
                  </a:rPr>
                  <a:t> </a:t>
                </a:r>
                <a14:m>
                  <m:oMath xmlns:m="http://schemas.openxmlformats.org/officeDocument/2006/math">
                    <m:r>
                      <a:rPr lang="en-US" sz="1700" b="0" i="1" smtClean="0">
                        <a:solidFill>
                          <a:srgbClr val="0000FF"/>
                        </a:solidFill>
                        <a:latin typeface="Cambria Math" panose="02040503050406030204" pitchFamily="18" charset="0"/>
                        <a:cs typeface="Times New Roman" panose="02020603050405020304" pitchFamily="18" charset="0"/>
                      </a:rPr>
                      <m:t>𝑖</m:t>
                    </m:r>
                  </m:oMath>
                </a14:m>
                <a:r>
                  <a:rPr lang="en-US" sz="1700" dirty="0">
                    <a:solidFill>
                      <a:srgbClr val="0000FF"/>
                    </a:solidFill>
                    <a:latin typeface="Times New Roman" panose="02020603050405020304" pitchFamily="18" charset="0"/>
                    <a:cs typeface="Times New Roman" panose="02020603050405020304" pitchFamily="18" charset="0"/>
                  </a:rPr>
                  <a:t>, </a:t>
                </a:r>
                <a:r>
                  <a:rPr lang="en-US" sz="1700" b="1" dirty="0">
                    <a:solidFill>
                      <a:srgbClr val="0000FF"/>
                    </a:solidFill>
                    <a:latin typeface="Times New Roman" panose="02020603050405020304" pitchFamily="18" charset="0"/>
                    <a:cs typeface="Times New Roman" panose="02020603050405020304" pitchFamily="18" charset="0"/>
                  </a:rPr>
                  <a:t>and historical sensing demands up to time slot</a:t>
                </a:r>
                <a:r>
                  <a:rPr lang="en-US" sz="1700" dirty="0">
                    <a:solidFill>
                      <a:srgbClr val="0000FF"/>
                    </a:solidFill>
                    <a:latin typeface="Times New Roman" panose="02020603050405020304" pitchFamily="18" charset="0"/>
                    <a:cs typeface="Times New Roman" panose="02020603050405020304" pitchFamily="18" charset="0"/>
                  </a:rPr>
                  <a:t> </a:t>
                </a:r>
                <a14:m>
                  <m:oMath xmlns:m="http://schemas.openxmlformats.org/officeDocument/2006/math">
                    <m:r>
                      <a:rPr lang="en-US" sz="1700" b="0" i="1" smtClean="0">
                        <a:solidFill>
                          <a:srgbClr val="0000FF"/>
                        </a:solidFill>
                        <a:latin typeface="Cambria Math" panose="02040503050406030204" pitchFamily="18" charset="0"/>
                        <a:cs typeface="Times New Roman" panose="02020603050405020304" pitchFamily="18" charset="0"/>
                      </a:rPr>
                      <m:t>𝑡</m:t>
                    </m:r>
                    <m:r>
                      <a:rPr lang="en-US" sz="1700" b="0" i="1" smtClean="0">
                        <a:solidFill>
                          <a:srgbClr val="0000FF"/>
                        </a:solidFill>
                        <a:latin typeface="Cambria Math" panose="02040503050406030204" pitchFamily="18" charset="0"/>
                        <a:cs typeface="Times New Roman" panose="02020603050405020304" pitchFamily="18" charset="0"/>
                      </a:rPr>
                      <m:t>.</m:t>
                    </m:r>
                  </m:oMath>
                </a14:m>
                <a:r>
                  <a:rPr lang="en-US" sz="1700" dirty="0">
                    <a:solidFill>
                      <a:srgbClr val="0000FF"/>
                    </a:solidFill>
                    <a:latin typeface="Times New Roman" panose="02020603050405020304" pitchFamily="18" charset="0"/>
                    <a:cs typeface="Times New Roman" panose="02020603050405020304" pitchFamily="18" charset="0"/>
                  </a:rPr>
                  <a:t> </a:t>
                </a:r>
              </a:p>
            </p:txBody>
          </p:sp>
        </mc:Choice>
        <mc:Fallback xmlns="">
          <p:sp>
            <p:nvSpPr>
              <p:cNvPr id="78" name="流程图: 可选过程 7">
                <a:extLst>
                  <a:ext uri="{FF2B5EF4-FFF2-40B4-BE49-F238E27FC236}">
                    <a16:creationId xmlns:a16="http://schemas.microsoft.com/office/drawing/2014/main" id="{FF8AC370-FEF3-B146-9E47-2A4E5995E77A}"/>
                  </a:ext>
                </a:extLst>
              </p:cNvPr>
              <p:cNvSpPr>
                <a:spLocks noRot="1" noChangeAspect="1" noMove="1" noResize="1" noEditPoints="1" noAdjustHandles="1" noChangeArrowheads="1" noChangeShapeType="1" noTextEdit="1"/>
              </p:cNvSpPr>
              <p:nvPr/>
            </p:nvSpPr>
            <p:spPr>
              <a:xfrm>
                <a:off x="554674" y="1461615"/>
                <a:ext cx="3061651" cy="1278189"/>
              </a:xfrm>
              <a:prstGeom prst="flowChartAlternateProcess">
                <a:avLst/>
              </a:prstGeom>
              <a:blipFill>
                <a:blip r:embed="rId7"/>
                <a:stretch>
                  <a:fillRect/>
                </a:stretch>
              </a:blipFill>
            </p:spPr>
            <p:txBody>
              <a:bodyPr/>
              <a:lstStyle/>
              <a:p>
                <a:r>
                  <a:rPr lang="en-CN">
                    <a:noFill/>
                  </a:rPr>
                  <a:t> </a:t>
                </a:r>
              </a:p>
            </p:txBody>
          </p:sp>
        </mc:Fallback>
      </mc:AlternateContent>
      <p:cxnSp>
        <p:nvCxnSpPr>
          <p:cNvPr id="79" name="直接箭头连接符 9">
            <a:extLst>
              <a:ext uri="{FF2B5EF4-FFF2-40B4-BE49-F238E27FC236}">
                <a16:creationId xmlns:a16="http://schemas.microsoft.com/office/drawing/2014/main" id="{DF532AB3-8125-8147-ABC9-6A0154A48257}"/>
              </a:ext>
            </a:extLst>
          </p:cNvPr>
          <p:cNvCxnSpPr>
            <a:cxnSpLocks/>
          </p:cNvCxnSpPr>
          <p:nvPr/>
        </p:nvCxnSpPr>
        <p:spPr>
          <a:xfrm flipH="1">
            <a:off x="411739" y="1350793"/>
            <a:ext cx="0" cy="482227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80" name="组合 21">
            <a:extLst>
              <a:ext uri="{FF2B5EF4-FFF2-40B4-BE49-F238E27FC236}">
                <a16:creationId xmlns:a16="http://schemas.microsoft.com/office/drawing/2014/main" id="{13A07994-0E47-9945-A506-10F9DD9BFBCE}"/>
              </a:ext>
            </a:extLst>
          </p:cNvPr>
          <p:cNvGrpSpPr/>
          <p:nvPr/>
        </p:nvGrpSpPr>
        <p:grpSpPr>
          <a:xfrm rot="5400000">
            <a:off x="287411" y="1965478"/>
            <a:ext cx="232551" cy="232551"/>
            <a:chOff x="1351128" y="2443704"/>
            <a:chExt cx="226034" cy="226034"/>
          </a:xfrm>
        </p:grpSpPr>
        <p:sp>
          <p:nvSpPr>
            <p:cNvPr id="81" name="椭圆 22">
              <a:extLst>
                <a:ext uri="{FF2B5EF4-FFF2-40B4-BE49-F238E27FC236}">
                  <a16:creationId xmlns:a16="http://schemas.microsoft.com/office/drawing/2014/main" id="{468508D1-7707-0145-94A1-96ACA9900B1B}"/>
                </a:ext>
              </a:extLst>
            </p:cNvPr>
            <p:cNvSpPr/>
            <p:nvPr/>
          </p:nvSpPr>
          <p:spPr>
            <a:xfrm>
              <a:off x="1351128" y="2443704"/>
              <a:ext cx="226034" cy="226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23">
              <a:extLst>
                <a:ext uri="{FF2B5EF4-FFF2-40B4-BE49-F238E27FC236}">
                  <a16:creationId xmlns:a16="http://schemas.microsoft.com/office/drawing/2014/main" id="{8E551B1C-25A9-7D43-B41C-AF116A29B11D}"/>
                </a:ext>
              </a:extLst>
            </p:cNvPr>
            <p:cNvSpPr/>
            <p:nvPr/>
          </p:nvSpPr>
          <p:spPr>
            <a:xfrm>
              <a:off x="1401345" y="2493921"/>
              <a:ext cx="125600" cy="125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24">
            <a:extLst>
              <a:ext uri="{FF2B5EF4-FFF2-40B4-BE49-F238E27FC236}">
                <a16:creationId xmlns:a16="http://schemas.microsoft.com/office/drawing/2014/main" id="{729BA28F-D11F-8C43-9606-710390D8EBDE}"/>
              </a:ext>
            </a:extLst>
          </p:cNvPr>
          <p:cNvGrpSpPr/>
          <p:nvPr/>
        </p:nvGrpSpPr>
        <p:grpSpPr>
          <a:xfrm rot="5400000">
            <a:off x="301364" y="3571206"/>
            <a:ext cx="232551" cy="232551"/>
            <a:chOff x="1351128" y="2443704"/>
            <a:chExt cx="226034" cy="226034"/>
          </a:xfrm>
        </p:grpSpPr>
        <p:sp>
          <p:nvSpPr>
            <p:cNvPr id="84" name="椭圆 25">
              <a:extLst>
                <a:ext uri="{FF2B5EF4-FFF2-40B4-BE49-F238E27FC236}">
                  <a16:creationId xmlns:a16="http://schemas.microsoft.com/office/drawing/2014/main" id="{7BEB6BD5-3BAF-6F47-8BF0-01045A31D933}"/>
                </a:ext>
              </a:extLst>
            </p:cNvPr>
            <p:cNvSpPr/>
            <p:nvPr/>
          </p:nvSpPr>
          <p:spPr>
            <a:xfrm>
              <a:off x="1351128" y="2443704"/>
              <a:ext cx="226034" cy="226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26">
              <a:extLst>
                <a:ext uri="{FF2B5EF4-FFF2-40B4-BE49-F238E27FC236}">
                  <a16:creationId xmlns:a16="http://schemas.microsoft.com/office/drawing/2014/main" id="{92C5E62A-8ABA-5A42-BD3E-26007905FD2C}"/>
                </a:ext>
              </a:extLst>
            </p:cNvPr>
            <p:cNvSpPr/>
            <p:nvPr/>
          </p:nvSpPr>
          <p:spPr>
            <a:xfrm>
              <a:off x="1401345" y="2493921"/>
              <a:ext cx="125600" cy="125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27">
            <a:extLst>
              <a:ext uri="{FF2B5EF4-FFF2-40B4-BE49-F238E27FC236}">
                <a16:creationId xmlns:a16="http://schemas.microsoft.com/office/drawing/2014/main" id="{B8F4F131-5BE8-8B4F-A517-C41019EC9271}"/>
              </a:ext>
            </a:extLst>
          </p:cNvPr>
          <p:cNvGrpSpPr/>
          <p:nvPr/>
        </p:nvGrpSpPr>
        <p:grpSpPr>
          <a:xfrm rot="5400000">
            <a:off x="310601" y="5180359"/>
            <a:ext cx="232551" cy="232551"/>
            <a:chOff x="1351128" y="2443704"/>
            <a:chExt cx="226034" cy="226034"/>
          </a:xfrm>
        </p:grpSpPr>
        <p:sp>
          <p:nvSpPr>
            <p:cNvPr id="87" name="椭圆 28">
              <a:extLst>
                <a:ext uri="{FF2B5EF4-FFF2-40B4-BE49-F238E27FC236}">
                  <a16:creationId xmlns:a16="http://schemas.microsoft.com/office/drawing/2014/main" id="{DA1238C9-D2A3-CE4A-A072-2B25FDD2066D}"/>
                </a:ext>
              </a:extLst>
            </p:cNvPr>
            <p:cNvSpPr/>
            <p:nvPr/>
          </p:nvSpPr>
          <p:spPr>
            <a:xfrm>
              <a:off x="1351128" y="2443704"/>
              <a:ext cx="226034" cy="226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29">
              <a:extLst>
                <a:ext uri="{FF2B5EF4-FFF2-40B4-BE49-F238E27FC236}">
                  <a16:creationId xmlns:a16="http://schemas.microsoft.com/office/drawing/2014/main" id="{DBDC9896-92CD-484E-91D6-BF44EA5E35C9}"/>
                </a:ext>
              </a:extLst>
            </p:cNvPr>
            <p:cNvSpPr/>
            <p:nvPr/>
          </p:nvSpPr>
          <p:spPr>
            <a:xfrm>
              <a:off x="1401345" y="2493921"/>
              <a:ext cx="125600" cy="125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mc:AlternateContent xmlns:mc="http://schemas.openxmlformats.org/markup-compatibility/2006" xmlns:a14="http://schemas.microsoft.com/office/drawing/2010/main">
        <mc:Choice Requires="a14">
          <p:sp>
            <p:nvSpPr>
              <p:cNvPr id="89" name="流程图: 可选过程 7">
                <a:extLst>
                  <a:ext uri="{FF2B5EF4-FFF2-40B4-BE49-F238E27FC236}">
                    <a16:creationId xmlns:a16="http://schemas.microsoft.com/office/drawing/2014/main" id="{8755AEA1-56CD-5942-BF14-8B46BDF4C999}"/>
                  </a:ext>
                </a:extLst>
              </p:cNvPr>
              <p:cNvSpPr/>
              <p:nvPr/>
            </p:nvSpPr>
            <p:spPr>
              <a:xfrm>
                <a:off x="543557" y="3250934"/>
                <a:ext cx="3071313" cy="914400"/>
              </a:xfrm>
              <a:prstGeom prst="flowChartAlternate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00FF"/>
                    </a:solidFill>
                    <a:latin typeface="Times New Roman" panose="02020603050405020304" pitchFamily="18" charset="0"/>
                    <a:cs typeface="Times New Roman" panose="02020603050405020304" pitchFamily="18" charset="0"/>
                  </a:rPr>
                  <a:t>Repositions</a:t>
                </a:r>
                <a:r>
                  <a:rPr lang="en-US" b="1" dirty="0">
                    <a:solidFill>
                      <a:srgbClr val="0000FF"/>
                    </a:solidFill>
                    <a:cs typeface="Times New Roman" panose="02020603050405020304" pitchFamily="18" charset="0"/>
                  </a:rPr>
                  <a:t> </a:t>
                </a:r>
                <a14:m>
                  <m:oMath xmlns:m="http://schemas.openxmlformats.org/officeDocument/2006/math">
                    <m:sSub>
                      <m:sSubPr>
                        <m:ctrlPr>
                          <a:rPr lang="en-US" i="1" dirty="0">
                            <a:solidFill>
                              <a:srgbClr val="0000FF"/>
                            </a:solidFill>
                            <a:latin typeface="Cambria Math" panose="02040503050406030204" pitchFamily="18" charset="0"/>
                            <a:cs typeface="Times New Roman" panose="02020603050405020304" pitchFamily="18" charset="0"/>
                          </a:rPr>
                        </m:ctrlPr>
                      </m:sSubPr>
                      <m:e>
                        <m:r>
                          <a:rPr lang="en-US" b="0" i="1" dirty="0" smtClean="0">
                            <a:solidFill>
                              <a:srgbClr val="0000FF"/>
                            </a:solidFill>
                            <a:latin typeface="Cambria Math" panose="02040503050406030204" pitchFamily="18" charset="0"/>
                            <a:cs typeface="Times New Roman" panose="02020603050405020304" pitchFamily="18" charset="0"/>
                          </a:rPr>
                          <m:t>𝑟</m:t>
                        </m:r>
                      </m:e>
                      <m:sub>
                        <m:r>
                          <a:rPr lang="en-US" b="0" i="1" dirty="0" smtClean="0">
                            <a:solidFill>
                              <a:srgbClr val="0000FF"/>
                            </a:solidFill>
                            <a:latin typeface="Cambria Math" panose="02040503050406030204" pitchFamily="18" charset="0"/>
                            <a:cs typeface="Times New Roman" panose="02020603050405020304" pitchFamily="18" charset="0"/>
                          </a:rPr>
                          <m:t>𝑖𝑗</m:t>
                        </m:r>
                        <m:r>
                          <a:rPr lang="en-US" i="1" dirty="0">
                            <a:solidFill>
                              <a:srgbClr val="0000FF"/>
                            </a:solidFill>
                            <a:latin typeface="Cambria Math" panose="02040503050406030204" pitchFamily="18" charset="0"/>
                            <a:cs typeface="Times New Roman" panose="02020603050405020304" pitchFamily="18" charset="0"/>
                          </a:rPr>
                          <m:t>𝑡</m:t>
                        </m:r>
                      </m:sub>
                    </m:sSub>
                  </m:oMath>
                </a14:m>
                <a:r>
                  <a:rPr lang="en-US" altLang="zh-CN" b="1" dirty="0">
                    <a:solidFill>
                      <a:srgbClr val="0000FF"/>
                    </a:solidFill>
                    <a:latin typeface="Times New Roman" panose="02020603050405020304" pitchFamily="18" charset="0"/>
                    <a:cs typeface="Times New Roman" panose="02020603050405020304" pitchFamily="18" charset="0"/>
                  </a:rPr>
                  <a:t> DSVs </a:t>
                </a:r>
                <a:r>
                  <a:rPr lang="en-US" b="1" dirty="0">
                    <a:solidFill>
                      <a:srgbClr val="0000FF"/>
                    </a:solidFill>
                    <a:latin typeface="Times New Roman" panose="02020603050405020304" pitchFamily="18" charset="0"/>
                    <a:cs typeface="Times New Roman" panose="02020603050405020304" pitchFamily="18" charset="0"/>
                  </a:rPr>
                  <a:t>from region </a:t>
                </a:r>
                <a14:m>
                  <m:oMath xmlns:m="http://schemas.openxmlformats.org/officeDocument/2006/math">
                    <m:r>
                      <a:rPr lang="en-US" i="1">
                        <a:solidFill>
                          <a:srgbClr val="0000FF"/>
                        </a:solidFill>
                        <a:latin typeface="Cambria Math" panose="02040503050406030204" pitchFamily="18" charset="0"/>
                        <a:cs typeface="Times New Roman" panose="02020603050405020304" pitchFamily="18" charset="0"/>
                      </a:rPr>
                      <m:t>𝑖</m:t>
                    </m:r>
                  </m:oMath>
                </a14:m>
                <a:r>
                  <a:rPr lang="en-US" dirty="0">
                    <a:solidFill>
                      <a:srgbClr val="0000FF"/>
                    </a:solidFill>
                  </a:rPr>
                  <a:t> </a:t>
                </a:r>
                <a:r>
                  <a:rPr lang="en-US" b="1" dirty="0">
                    <a:solidFill>
                      <a:srgbClr val="0000FF"/>
                    </a:solidFill>
                    <a:latin typeface="Times New Roman" panose="02020603050405020304" pitchFamily="18" charset="0"/>
                    <a:cs typeface="Times New Roman" panose="02020603050405020304" pitchFamily="18" charset="0"/>
                  </a:rPr>
                  <a:t>to</a:t>
                </a:r>
                <a:r>
                  <a:rPr lang="en-US" dirty="0">
                    <a:solidFill>
                      <a:srgbClr val="0000FF"/>
                    </a:solidFill>
                  </a:rPr>
                  <a:t> </a:t>
                </a:r>
                <a14:m>
                  <m:oMath xmlns:m="http://schemas.openxmlformats.org/officeDocument/2006/math">
                    <m:r>
                      <a:rPr lang="en-US" b="0" i="1" smtClean="0">
                        <a:solidFill>
                          <a:srgbClr val="0000FF"/>
                        </a:solidFill>
                        <a:latin typeface="Cambria Math" panose="02040503050406030204" pitchFamily="18" charset="0"/>
                        <a:cs typeface="Times New Roman" panose="02020603050405020304" pitchFamily="18" charset="0"/>
                      </a:rPr>
                      <m:t>𝑗</m:t>
                    </m:r>
                  </m:oMath>
                </a14:m>
                <a:r>
                  <a:rPr lang="en-US" dirty="0">
                    <a:solidFill>
                      <a:srgbClr val="0000FF"/>
                    </a:solidFill>
                  </a:rPr>
                  <a:t>.</a:t>
                </a:r>
              </a:p>
            </p:txBody>
          </p:sp>
        </mc:Choice>
        <mc:Fallback xmlns="">
          <p:sp>
            <p:nvSpPr>
              <p:cNvPr id="89" name="流程图: 可选过程 7">
                <a:extLst>
                  <a:ext uri="{FF2B5EF4-FFF2-40B4-BE49-F238E27FC236}">
                    <a16:creationId xmlns:a16="http://schemas.microsoft.com/office/drawing/2014/main" id="{8755AEA1-56CD-5942-BF14-8B46BDF4C999}"/>
                  </a:ext>
                </a:extLst>
              </p:cNvPr>
              <p:cNvSpPr>
                <a:spLocks noRot="1" noChangeAspect="1" noMove="1" noResize="1" noEditPoints="1" noAdjustHandles="1" noChangeArrowheads="1" noChangeShapeType="1" noTextEdit="1"/>
              </p:cNvSpPr>
              <p:nvPr/>
            </p:nvSpPr>
            <p:spPr>
              <a:xfrm>
                <a:off x="543557" y="3250934"/>
                <a:ext cx="3071313" cy="914400"/>
              </a:xfrm>
              <a:prstGeom prst="flowChartAlternateProcess">
                <a:avLst/>
              </a:prstGeom>
              <a:blipFill>
                <a:blip r:embed="rId8"/>
                <a:stretch>
                  <a:fillRect/>
                </a:stretch>
              </a:blipFill>
            </p:spPr>
            <p:txBody>
              <a:bodyPr/>
              <a:lstStyle/>
              <a:p>
                <a:r>
                  <a:rPr lang="en-CN">
                    <a:noFill/>
                  </a:rPr>
                  <a:t> </a:t>
                </a:r>
              </a:p>
            </p:txBody>
          </p:sp>
        </mc:Fallback>
      </mc:AlternateContent>
      <p:sp>
        <p:nvSpPr>
          <p:cNvPr id="90" name="流程图: 可选过程 7">
            <a:extLst>
              <a:ext uri="{FF2B5EF4-FFF2-40B4-BE49-F238E27FC236}">
                <a16:creationId xmlns:a16="http://schemas.microsoft.com/office/drawing/2014/main" id="{7935EA36-EA51-8140-8C1A-34B4E808FA2C}"/>
              </a:ext>
            </a:extLst>
          </p:cNvPr>
          <p:cNvSpPr/>
          <p:nvPr/>
        </p:nvSpPr>
        <p:spPr>
          <a:xfrm>
            <a:off x="554674" y="4663584"/>
            <a:ext cx="3062948" cy="1231610"/>
          </a:xfrm>
          <a:prstGeom prst="flowChartAlternate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00FF"/>
                </a:solidFill>
                <a:latin typeface="Times New Roman" panose="02020603050405020304" pitchFamily="18" charset="0"/>
                <a:cs typeface="Times New Roman" panose="02020603050405020304" pitchFamily="18" charset="0"/>
              </a:rPr>
              <a:t>Obtains the actual sensing demands and asks the DSVs to execute tasks. </a:t>
            </a:r>
          </a:p>
        </p:txBody>
      </p:sp>
      <mc:AlternateContent xmlns:mc="http://schemas.openxmlformats.org/markup-compatibility/2006" xmlns:a14="http://schemas.microsoft.com/office/drawing/2010/main">
        <mc:Choice Requires="a14">
          <p:sp>
            <p:nvSpPr>
              <p:cNvPr id="91" name="Rectangle 9">
                <a:extLst>
                  <a:ext uri="{FF2B5EF4-FFF2-40B4-BE49-F238E27FC236}">
                    <a16:creationId xmlns:a16="http://schemas.microsoft.com/office/drawing/2014/main" id="{DC82D6F3-3BC4-4147-A183-BD5F27435EF4}"/>
                  </a:ext>
                </a:extLst>
              </p:cNvPr>
              <p:cNvSpPr/>
              <p:nvPr/>
            </p:nvSpPr>
            <p:spPr>
              <a:xfrm rot="16200000">
                <a:off x="-488971" y="3733088"/>
                <a:ext cx="1347485" cy="369332"/>
              </a:xfrm>
              <a:prstGeom prst="rect">
                <a:avLst/>
              </a:prstGeom>
            </p:spPr>
            <p:txBody>
              <a:bodyPr wrap="none">
                <a:spAutoFit/>
              </a:bodyPr>
              <a:lstStyle/>
              <a:p>
                <a:r>
                  <a:rPr lang="en-US" sz="1750" b="1" dirty="0">
                    <a:solidFill>
                      <a:srgbClr val="0000FF"/>
                    </a:solidFill>
                    <a:latin typeface="Times New Roman" panose="02020603050405020304" pitchFamily="18" charset="0"/>
                    <a:cs typeface="Times New Roman" panose="02020603050405020304" pitchFamily="18" charset="0"/>
                  </a:rPr>
                  <a:t>Time</a:t>
                </a:r>
                <a:r>
                  <a:rPr lang="en-US" sz="1750" dirty="0">
                    <a:solidFill>
                      <a:srgbClr val="0000FF"/>
                    </a:solidFill>
                    <a:latin typeface="Times New Roman" panose="02020603050405020304" pitchFamily="18" charset="0"/>
                    <a:cs typeface="Times New Roman" panose="02020603050405020304" pitchFamily="18" charset="0"/>
                  </a:rPr>
                  <a:t> </a:t>
                </a:r>
                <a:r>
                  <a:rPr lang="en-US" sz="1750" b="1" dirty="0">
                    <a:solidFill>
                      <a:srgbClr val="0000FF"/>
                    </a:solidFill>
                    <a:latin typeface="Times New Roman" panose="02020603050405020304" pitchFamily="18" charset="0"/>
                    <a:cs typeface="Times New Roman" panose="02020603050405020304" pitchFamily="18" charset="0"/>
                  </a:rPr>
                  <a:t>Slot</a:t>
                </a:r>
                <a:r>
                  <a:rPr lang="en-US" sz="1750" dirty="0">
                    <a:solidFill>
                      <a:srgbClr val="0000FF"/>
                    </a:solidFill>
                    <a:latin typeface="Times New Roman" panose="02020603050405020304" pitchFamily="18" charset="0"/>
                    <a:cs typeface="Times New Roman" panose="02020603050405020304" pitchFamily="18" charset="0"/>
                  </a:rPr>
                  <a:t> </a:t>
                </a:r>
                <a14:m>
                  <m:oMath xmlns:m="http://schemas.openxmlformats.org/officeDocument/2006/math">
                    <m:r>
                      <a:rPr lang="en-US" sz="1750" b="0" i="1" smtClean="0">
                        <a:solidFill>
                          <a:srgbClr val="0000FF"/>
                        </a:solidFill>
                        <a:latin typeface="Cambria Math" panose="02040503050406030204" pitchFamily="18" charset="0"/>
                        <a:cs typeface="Times New Roman" panose="02020603050405020304" pitchFamily="18" charset="0"/>
                      </a:rPr>
                      <m:t>𝑡</m:t>
                    </m:r>
                  </m:oMath>
                </a14:m>
                <a:r>
                  <a:rPr lang="en-US" sz="1750" dirty="0">
                    <a:solidFill>
                      <a:srgbClr val="0000FF"/>
                    </a:solidFill>
                    <a:latin typeface="Times New Roman" panose="02020603050405020304" pitchFamily="18" charset="0"/>
                    <a:cs typeface="Times New Roman" panose="02020603050405020304" pitchFamily="18" charset="0"/>
                  </a:rPr>
                  <a:t> </a:t>
                </a:r>
                <a:endParaRPr lang="en-US" sz="1750" dirty="0">
                  <a:solidFill>
                    <a:srgbClr val="0000FF"/>
                  </a:solidFill>
                </a:endParaRPr>
              </a:p>
            </p:txBody>
          </p:sp>
        </mc:Choice>
        <mc:Fallback xmlns="">
          <p:sp>
            <p:nvSpPr>
              <p:cNvPr id="91" name="Rectangle 9">
                <a:extLst>
                  <a:ext uri="{FF2B5EF4-FFF2-40B4-BE49-F238E27FC236}">
                    <a16:creationId xmlns:a16="http://schemas.microsoft.com/office/drawing/2014/main" id="{DC82D6F3-3BC4-4147-A183-BD5F27435EF4}"/>
                  </a:ext>
                </a:extLst>
              </p:cNvPr>
              <p:cNvSpPr>
                <a:spLocks noRot="1" noChangeAspect="1" noMove="1" noResize="1" noEditPoints="1" noAdjustHandles="1" noChangeArrowheads="1" noChangeShapeType="1" noTextEdit="1"/>
              </p:cNvSpPr>
              <p:nvPr/>
            </p:nvSpPr>
            <p:spPr>
              <a:xfrm rot="16200000">
                <a:off x="-488971" y="3733088"/>
                <a:ext cx="1347485" cy="369332"/>
              </a:xfrm>
              <a:prstGeom prst="rect">
                <a:avLst/>
              </a:prstGeom>
              <a:blipFill>
                <a:blip r:embed="rId9"/>
                <a:stretch>
                  <a:fillRect l="-6897" r="-17241" b="-2778"/>
                </a:stretch>
              </a:blipFill>
            </p:spPr>
            <p:txBody>
              <a:bodyPr/>
              <a:lstStyle/>
              <a:p>
                <a:r>
                  <a:rPr lang="en-CN">
                    <a:noFill/>
                  </a:rPr>
                  <a:t> </a:t>
                </a:r>
              </a:p>
            </p:txBody>
          </p:sp>
        </mc:Fallback>
      </mc:AlternateContent>
    </p:spTree>
    <p:extLst>
      <p:ext uri="{BB962C8B-B14F-4D97-AF65-F5344CB8AC3E}">
        <p14:creationId xmlns:p14="http://schemas.microsoft.com/office/powerpoint/2010/main" val="101136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par>
                                <p:cTn id="16" presetID="10" presetClass="entr" presetSubtype="0" fill="hold" nodeType="withEffect">
                                  <p:stCondLst>
                                    <p:cond delay="0"/>
                                  </p:stCondLst>
                                  <p:childTnLst>
                                    <p:set>
                                      <p:cBhvr>
                                        <p:cTn id="17" dur="1" fill="hold">
                                          <p:stCondLst>
                                            <p:cond delay="0"/>
                                          </p:stCondLst>
                                        </p:cTn>
                                        <p:tgtEl>
                                          <p:spTgt spid="80"/>
                                        </p:tgtEl>
                                        <p:attrNameLst>
                                          <p:attrName>style.visibility</p:attrName>
                                        </p:attrNameLst>
                                      </p:cBhvr>
                                      <p:to>
                                        <p:strVal val="visible"/>
                                      </p:to>
                                    </p:set>
                                    <p:animEffect transition="in" filter="fade">
                                      <p:cBhvr>
                                        <p:cTn id="18" dur="500"/>
                                        <p:tgtEl>
                                          <p:spTgt spid="80"/>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strVal val="#ppt_w*0.70"/>
                                          </p:val>
                                        </p:tav>
                                        <p:tav tm="100000">
                                          <p:val>
                                            <p:strVal val="#ppt_w"/>
                                          </p:val>
                                        </p:tav>
                                      </p:tavLst>
                                    </p:anim>
                                    <p:anim calcmode="lin" valueType="num">
                                      <p:cBhvr>
                                        <p:cTn id="24" dur="1000" fill="hold"/>
                                        <p:tgtEl>
                                          <p:spTgt spid="30"/>
                                        </p:tgtEl>
                                        <p:attrNameLst>
                                          <p:attrName>ppt_h</p:attrName>
                                        </p:attrNameLst>
                                      </p:cBhvr>
                                      <p:tavLst>
                                        <p:tav tm="0">
                                          <p:val>
                                            <p:strVal val="#ppt_h"/>
                                          </p:val>
                                        </p:tav>
                                        <p:tav tm="100000">
                                          <p:val>
                                            <p:strVal val="#ppt_h"/>
                                          </p:val>
                                        </p:tav>
                                      </p:tavLst>
                                    </p:anim>
                                    <p:animEffect transition="in" filter="fade">
                                      <p:cBhvr>
                                        <p:cTn id="25" dur="1000"/>
                                        <p:tgtEl>
                                          <p:spTgt spid="30"/>
                                        </p:tgtEl>
                                      </p:cBhvr>
                                    </p:animEffect>
                                  </p:childTnLst>
                                </p:cTn>
                              </p:par>
                              <p:par>
                                <p:cTn id="26" presetID="55" presetClass="entr" presetSubtype="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1000" fill="hold"/>
                                        <p:tgtEl>
                                          <p:spTgt spid="31"/>
                                        </p:tgtEl>
                                        <p:attrNameLst>
                                          <p:attrName>ppt_w</p:attrName>
                                        </p:attrNameLst>
                                      </p:cBhvr>
                                      <p:tavLst>
                                        <p:tav tm="0">
                                          <p:val>
                                            <p:strVal val="#ppt_w*0.70"/>
                                          </p:val>
                                        </p:tav>
                                        <p:tav tm="100000">
                                          <p:val>
                                            <p:strVal val="#ppt_w"/>
                                          </p:val>
                                        </p:tav>
                                      </p:tavLst>
                                    </p:anim>
                                    <p:anim calcmode="lin" valueType="num">
                                      <p:cBhvr>
                                        <p:cTn id="29" dur="1000" fill="hold"/>
                                        <p:tgtEl>
                                          <p:spTgt spid="31"/>
                                        </p:tgtEl>
                                        <p:attrNameLst>
                                          <p:attrName>ppt_h</p:attrName>
                                        </p:attrNameLst>
                                      </p:cBhvr>
                                      <p:tavLst>
                                        <p:tav tm="0">
                                          <p:val>
                                            <p:strVal val="#ppt_h"/>
                                          </p:val>
                                        </p:tav>
                                        <p:tav tm="100000">
                                          <p:val>
                                            <p:strVal val="#ppt_h"/>
                                          </p:val>
                                        </p:tav>
                                      </p:tavLst>
                                    </p:anim>
                                    <p:animEffect transition="in" filter="fade">
                                      <p:cBhvr>
                                        <p:cTn id="30" dur="1000"/>
                                        <p:tgtEl>
                                          <p:spTgt spid="31"/>
                                        </p:tgtEl>
                                      </p:cBhvr>
                                    </p:animEffect>
                                  </p:childTnLst>
                                </p:cTn>
                              </p:par>
                              <p:par>
                                <p:cTn id="31" presetID="55"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1000" fill="hold"/>
                                        <p:tgtEl>
                                          <p:spTgt spid="32"/>
                                        </p:tgtEl>
                                        <p:attrNameLst>
                                          <p:attrName>ppt_w</p:attrName>
                                        </p:attrNameLst>
                                      </p:cBhvr>
                                      <p:tavLst>
                                        <p:tav tm="0">
                                          <p:val>
                                            <p:strVal val="#ppt_w*0.70"/>
                                          </p:val>
                                        </p:tav>
                                        <p:tav tm="100000">
                                          <p:val>
                                            <p:strVal val="#ppt_w"/>
                                          </p:val>
                                        </p:tav>
                                      </p:tavLst>
                                    </p:anim>
                                    <p:anim calcmode="lin" valueType="num">
                                      <p:cBhvr>
                                        <p:cTn id="34" dur="1000" fill="hold"/>
                                        <p:tgtEl>
                                          <p:spTgt spid="32"/>
                                        </p:tgtEl>
                                        <p:attrNameLst>
                                          <p:attrName>ppt_h</p:attrName>
                                        </p:attrNameLst>
                                      </p:cBhvr>
                                      <p:tavLst>
                                        <p:tav tm="0">
                                          <p:val>
                                            <p:strVal val="#ppt_h"/>
                                          </p:val>
                                        </p:tav>
                                        <p:tav tm="100000">
                                          <p:val>
                                            <p:strVal val="#ppt_h"/>
                                          </p:val>
                                        </p:tav>
                                      </p:tavLst>
                                    </p:anim>
                                    <p:animEffect transition="in" filter="fade">
                                      <p:cBhvr>
                                        <p:cTn id="35" dur="1000"/>
                                        <p:tgtEl>
                                          <p:spTgt spid="32"/>
                                        </p:tgtEl>
                                      </p:cBhvr>
                                    </p:animEffect>
                                  </p:childTnLst>
                                </p:cTn>
                              </p:par>
                              <p:par>
                                <p:cTn id="36" presetID="55" presetClass="entr" presetSubtype="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p:cTn id="38" dur="1000" fill="hold"/>
                                        <p:tgtEl>
                                          <p:spTgt spid="34"/>
                                        </p:tgtEl>
                                        <p:attrNameLst>
                                          <p:attrName>ppt_w</p:attrName>
                                        </p:attrNameLst>
                                      </p:cBhvr>
                                      <p:tavLst>
                                        <p:tav tm="0">
                                          <p:val>
                                            <p:strVal val="#ppt_w*0.70"/>
                                          </p:val>
                                        </p:tav>
                                        <p:tav tm="100000">
                                          <p:val>
                                            <p:strVal val="#ppt_w"/>
                                          </p:val>
                                        </p:tav>
                                      </p:tavLst>
                                    </p:anim>
                                    <p:anim calcmode="lin" valueType="num">
                                      <p:cBhvr>
                                        <p:cTn id="39" dur="1000" fill="hold"/>
                                        <p:tgtEl>
                                          <p:spTgt spid="34"/>
                                        </p:tgtEl>
                                        <p:attrNameLst>
                                          <p:attrName>ppt_h</p:attrName>
                                        </p:attrNameLst>
                                      </p:cBhvr>
                                      <p:tavLst>
                                        <p:tav tm="0">
                                          <p:val>
                                            <p:strVal val="#ppt_h"/>
                                          </p:val>
                                        </p:tav>
                                        <p:tav tm="100000">
                                          <p:val>
                                            <p:strVal val="#ppt_h"/>
                                          </p:val>
                                        </p:tav>
                                      </p:tavLst>
                                    </p:anim>
                                    <p:animEffect transition="in" filter="fade">
                                      <p:cBhvr>
                                        <p:cTn id="40" dur="1000"/>
                                        <p:tgtEl>
                                          <p:spTgt spid="34"/>
                                        </p:tgtEl>
                                      </p:cBhvr>
                                    </p:animEffect>
                                  </p:childTnLst>
                                </p:cTn>
                              </p:par>
                              <p:par>
                                <p:cTn id="41" presetID="55"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1000" fill="hold"/>
                                        <p:tgtEl>
                                          <p:spTgt spid="41"/>
                                        </p:tgtEl>
                                        <p:attrNameLst>
                                          <p:attrName>ppt_w</p:attrName>
                                        </p:attrNameLst>
                                      </p:cBhvr>
                                      <p:tavLst>
                                        <p:tav tm="0">
                                          <p:val>
                                            <p:strVal val="#ppt_w*0.70"/>
                                          </p:val>
                                        </p:tav>
                                        <p:tav tm="100000">
                                          <p:val>
                                            <p:strVal val="#ppt_w"/>
                                          </p:val>
                                        </p:tav>
                                      </p:tavLst>
                                    </p:anim>
                                    <p:anim calcmode="lin" valueType="num">
                                      <p:cBhvr>
                                        <p:cTn id="44" dur="1000" fill="hold"/>
                                        <p:tgtEl>
                                          <p:spTgt spid="41"/>
                                        </p:tgtEl>
                                        <p:attrNameLst>
                                          <p:attrName>ppt_h</p:attrName>
                                        </p:attrNameLst>
                                      </p:cBhvr>
                                      <p:tavLst>
                                        <p:tav tm="0">
                                          <p:val>
                                            <p:strVal val="#ppt_h"/>
                                          </p:val>
                                        </p:tav>
                                        <p:tav tm="100000">
                                          <p:val>
                                            <p:strVal val="#ppt_h"/>
                                          </p:val>
                                        </p:tav>
                                      </p:tavLst>
                                    </p:anim>
                                    <p:animEffect transition="in" filter="fade">
                                      <p:cBhvr>
                                        <p:cTn id="45" dur="1000"/>
                                        <p:tgtEl>
                                          <p:spTgt spid="41"/>
                                        </p:tgtEl>
                                      </p:cBhvr>
                                    </p:animEffect>
                                  </p:childTnLst>
                                </p:cTn>
                              </p:par>
                              <p:par>
                                <p:cTn id="46" presetID="55" presetClass="entr" presetSubtype="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strVal val="#ppt_w*0.70"/>
                                          </p:val>
                                        </p:tav>
                                        <p:tav tm="100000">
                                          <p:val>
                                            <p:strVal val="#ppt_w"/>
                                          </p:val>
                                        </p:tav>
                                      </p:tavLst>
                                    </p:anim>
                                    <p:anim calcmode="lin" valueType="num">
                                      <p:cBhvr>
                                        <p:cTn id="49" dur="1000" fill="hold"/>
                                        <p:tgtEl>
                                          <p:spTgt spid="33"/>
                                        </p:tgtEl>
                                        <p:attrNameLst>
                                          <p:attrName>ppt_h</p:attrName>
                                        </p:attrNameLst>
                                      </p:cBhvr>
                                      <p:tavLst>
                                        <p:tav tm="0">
                                          <p:val>
                                            <p:strVal val="#ppt_h"/>
                                          </p:val>
                                        </p:tav>
                                        <p:tav tm="100000">
                                          <p:val>
                                            <p:strVal val="#ppt_h"/>
                                          </p:val>
                                        </p:tav>
                                      </p:tavLst>
                                    </p:anim>
                                    <p:animEffect transition="in" filter="fade">
                                      <p:cBhvr>
                                        <p:cTn id="50" dur="1000"/>
                                        <p:tgtEl>
                                          <p:spTgt spid="33"/>
                                        </p:tgtEl>
                                      </p:cBhvr>
                                    </p:animEffect>
                                  </p:childTnLst>
                                </p:cTn>
                              </p:par>
                              <p:par>
                                <p:cTn id="51" presetID="55" presetClass="entr" presetSubtype="0"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1000" fill="hold"/>
                                        <p:tgtEl>
                                          <p:spTgt spid="36"/>
                                        </p:tgtEl>
                                        <p:attrNameLst>
                                          <p:attrName>ppt_w</p:attrName>
                                        </p:attrNameLst>
                                      </p:cBhvr>
                                      <p:tavLst>
                                        <p:tav tm="0">
                                          <p:val>
                                            <p:strVal val="#ppt_w*0.70"/>
                                          </p:val>
                                        </p:tav>
                                        <p:tav tm="100000">
                                          <p:val>
                                            <p:strVal val="#ppt_w"/>
                                          </p:val>
                                        </p:tav>
                                      </p:tavLst>
                                    </p:anim>
                                    <p:anim calcmode="lin" valueType="num">
                                      <p:cBhvr>
                                        <p:cTn id="54" dur="1000" fill="hold"/>
                                        <p:tgtEl>
                                          <p:spTgt spid="36"/>
                                        </p:tgtEl>
                                        <p:attrNameLst>
                                          <p:attrName>ppt_h</p:attrName>
                                        </p:attrNameLst>
                                      </p:cBhvr>
                                      <p:tavLst>
                                        <p:tav tm="0">
                                          <p:val>
                                            <p:strVal val="#ppt_h"/>
                                          </p:val>
                                        </p:tav>
                                        <p:tav tm="100000">
                                          <p:val>
                                            <p:strVal val="#ppt_h"/>
                                          </p:val>
                                        </p:tav>
                                      </p:tavLst>
                                    </p:anim>
                                    <p:animEffect transition="in" filter="fade">
                                      <p:cBhvr>
                                        <p:cTn id="55" dur="1000"/>
                                        <p:tgtEl>
                                          <p:spTgt spid="36"/>
                                        </p:tgtEl>
                                      </p:cBhvr>
                                    </p:animEffect>
                                  </p:childTnLst>
                                </p:cTn>
                              </p:par>
                              <p:par>
                                <p:cTn id="56" presetID="55" presetClass="entr" presetSubtype="0" fill="hold"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1000" fill="hold"/>
                                        <p:tgtEl>
                                          <p:spTgt spid="42"/>
                                        </p:tgtEl>
                                        <p:attrNameLst>
                                          <p:attrName>ppt_w</p:attrName>
                                        </p:attrNameLst>
                                      </p:cBhvr>
                                      <p:tavLst>
                                        <p:tav tm="0">
                                          <p:val>
                                            <p:strVal val="#ppt_w*0.70"/>
                                          </p:val>
                                        </p:tav>
                                        <p:tav tm="100000">
                                          <p:val>
                                            <p:strVal val="#ppt_w"/>
                                          </p:val>
                                        </p:tav>
                                      </p:tavLst>
                                    </p:anim>
                                    <p:anim calcmode="lin" valueType="num">
                                      <p:cBhvr>
                                        <p:cTn id="59" dur="1000" fill="hold"/>
                                        <p:tgtEl>
                                          <p:spTgt spid="42"/>
                                        </p:tgtEl>
                                        <p:attrNameLst>
                                          <p:attrName>ppt_h</p:attrName>
                                        </p:attrNameLst>
                                      </p:cBhvr>
                                      <p:tavLst>
                                        <p:tav tm="0">
                                          <p:val>
                                            <p:strVal val="#ppt_h"/>
                                          </p:val>
                                        </p:tav>
                                        <p:tav tm="100000">
                                          <p:val>
                                            <p:strVal val="#ppt_h"/>
                                          </p:val>
                                        </p:tav>
                                      </p:tavLst>
                                    </p:anim>
                                    <p:animEffect transition="in" filter="fade">
                                      <p:cBhvr>
                                        <p:cTn id="60" dur="1000"/>
                                        <p:tgtEl>
                                          <p:spTgt spid="42"/>
                                        </p:tgtEl>
                                      </p:cBhvr>
                                    </p:animEffect>
                                  </p:childTnLst>
                                </p:cTn>
                              </p:par>
                              <p:par>
                                <p:cTn id="61" presetID="55"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1000" fill="hold"/>
                                        <p:tgtEl>
                                          <p:spTgt spid="39"/>
                                        </p:tgtEl>
                                        <p:attrNameLst>
                                          <p:attrName>ppt_w</p:attrName>
                                        </p:attrNameLst>
                                      </p:cBhvr>
                                      <p:tavLst>
                                        <p:tav tm="0">
                                          <p:val>
                                            <p:strVal val="#ppt_w*0.70"/>
                                          </p:val>
                                        </p:tav>
                                        <p:tav tm="100000">
                                          <p:val>
                                            <p:strVal val="#ppt_w"/>
                                          </p:val>
                                        </p:tav>
                                      </p:tavLst>
                                    </p:anim>
                                    <p:anim calcmode="lin" valueType="num">
                                      <p:cBhvr>
                                        <p:cTn id="64" dur="1000" fill="hold"/>
                                        <p:tgtEl>
                                          <p:spTgt spid="39"/>
                                        </p:tgtEl>
                                        <p:attrNameLst>
                                          <p:attrName>ppt_h</p:attrName>
                                        </p:attrNameLst>
                                      </p:cBhvr>
                                      <p:tavLst>
                                        <p:tav tm="0">
                                          <p:val>
                                            <p:strVal val="#ppt_h"/>
                                          </p:val>
                                        </p:tav>
                                        <p:tav tm="100000">
                                          <p:val>
                                            <p:strVal val="#ppt_h"/>
                                          </p:val>
                                        </p:tav>
                                      </p:tavLst>
                                    </p:anim>
                                    <p:animEffect transition="in" filter="fade">
                                      <p:cBhvr>
                                        <p:cTn id="65" dur="1000"/>
                                        <p:tgtEl>
                                          <p:spTgt spid="39"/>
                                        </p:tgtEl>
                                      </p:cBhvr>
                                    </p:animEffect>
                                  </p:childTnLst>
                                </p:cTn>
                              </p:par>
                              <p:par>
                                <p:cTn id="66" presetID="55" presetClass="entr" presetSubtype="0"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p:cTn id="68" dur="1000" fill="hold"/>
                                        <p:tgtEl>
                                          <p:spTgt spid="35"/>
                                        </p:tgtEl>
                                        <p:attrNameLst>
                                          <p:attrName>ppt_w</p:attrName>
                                        </p:attrNameLst>
                                      </p:cBhvr>
                                      <p:tavLst>
                                        <p:tav tm="0">
                                          <p:val>
                                            <p:strVal val="#ppt_w*0.70"/>
                                          </p:val>
                                        </p:tav>
                                        <p:tav tm="100000">
                                          <p:val>
                                            <p:strVal val="#ppt_w"/>
                                          </p:val>
                                        </p:tav>
                                      </p:tavLst>
                                    </p:anim>
                                    <p:anim calcmode="lin" valueType="num">
                                      <p:cBhvr>
                                        <p:cTn id="69" dur="1000" fill="hold"/>
                                        <p:tgtEl>
                                          <p:spTgt spid="35"/>
                                        </p:tgtEl>
                                        <p:attrNameLst>
                                          <p:attrName>ppt_h</p:attrName>
                                        </p:attrNameLst>
                                      </p:cBhvr>
                                      <p:tavLst>
                                        <p:tav tm="0">
                                          <p:val>
                                            <p:strVal val="#ppt_h"/>
                                          </p:val>
                                        </p:tav>
                                        <p:tav tm="100000">
                                          <p:val>
                                            <p:strVal val="#ppt_h"/>
                                          </p:val>
                                        </p:tav>
                                      </p:tavLst>
                                    </p:anim>
                                    <p:animEffect transition="in" filter="fade">
                                      <p:cBhvr>
                                        <p:cTn id="70" dur="1000"/>
                                        <p:tgtEl>
                                          <p:spTgt spid="35"/>
                                        </p:tgtEl>
                                      </p:cBhvr>
                                    </p:animEffect>
                                  </p:childTnLst>
                                </p:cTn>
                              </p:par>
                              <p:par>
                                <p:cTn id="71" presetID="55"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1000" fill="hold"/>
                                        <p:tgtEl>
                                          <p:spTgt spid="38"/>
                                        </p:tgtEl>
                                        <p:attrNameLst>
                                          <p:attrName>ppt_w</p:attrName>
                                        </p:attrNameLst>
                                      </p:cBhvr>
                                      <p:tavLst>
                                        <p:tav tm="0">
                                          <p:val>
                                            <p:strVal val="#ppt_w*0.70"/>
                                          </p:val>
                                        </p:tav>
                                        <p:tav tm="100000">
                                          <p:val>
                                            <p:strVal val="#ppt_w"/>
                                          </p:val>
                                        </p:tav>
                                      </p:tavLst>
                                    </p:anim>
                                    <p:anim calcmode="lin" valueType="num">
                                      <p:cBhvr>
                                        <p:cTn id="74" dur="1000" fill="hold"/>
                                        <p:tgtEl>
                                          <p:spTgt spid="38"/>
                                        </p:tgtEl>
                                        <p:attrNameLst>
                                          <p:attrName>ppt_h</p:attrName>
                                        </p:attrNameLst>
                                      </p:cBhvr>
                                      <p:tavLst>
                                        <p:tav tm="0">
                                          <p:val>
                                            <p:strVal val="#ppt_h"/>
                                          </p:val>
                                        </p:tav>
                                        <p:tav tm="100000">
                                          <p:val>
                                            <p:strVal val="#ppt_h"/>
                                          </p:val>
                                        </p:tav>
                                      </p:tavLst>
                                    </p:anim>
                                    <p:animEffect transition="in" filter="fade">
                                      <p:cBhvr>
                                        <p:cTn id="75" dur="1000"/>
                                        <p:tgtEl>
                                          <p:spTgt spid="38"/>
                                        </p:tgtEl>
                                      </p:cBhvr>
                                    </p:animEffect>
                                  </p:childTnLst>
                                </p:cTn>
                              </p:par>
                              <p:par>
                                <p:cTn id="76" presetID="55" presetClass="entr" presetSubtype="0" fill="hold"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p:cTn id="78" dur="1000" fill="hold"/>
                                        <p:tgtEl>
                                          <p:spTgt spid="40"/>
                                        </p:tgtEl>
                                        <p:attrNameLst>
                                          <p:attrName>ppt_w</p:attrName>
                                        </p:attrNameLst>
                                      </p:cBhvr>
                                      <p:tavLst>
                                        <p:tav tm="0">
                                          <p:val>
                                            <p:strVal val="#ppt_w*0.70"/>
                                          </p:val>
                                        </p:tav>
                                        <p:tav tm="100000">
                                          <p:val>
                                            <p:strVal val="#ppt_w"/>
                                          </p:val>
                                        </p:tav>
                                      </p:tavLst>
                                    </p:anim>
                                    <p:anim calcmode="lin" valueType="num">
                                      <p:cBhvr>
                                        <p:cTn id="79" dur="1000" fill="hold"/>
                                        <p:tgtEl>
                                          <p:spTgt spid="40"/>
                                        </p:tgtEl>
                                        <p:attrNameLst>
                                          <p:attrName>ppt_h</p:attrName>
                                        </p:attrNameLst>
                                      </p:cBhvr>
                                      <p:tavLst>
                                        <p:tav tm="0">
                                          <p:val>
                                            <p:strVal val="#ppt_h"/>
                                          </p:val>
                                        </p:tav>
                                        <p:tav tm="100000">
                                          <p:val>
                                            <p:strVal val="#ppt_h"/>
                                          </p:val>
                                        </p:tav>
                                      </p:tavLst>
                                    </p:anim>
                                    <p:animEffect transition="in" filter="fade">
                                      <p:cBhvr>
                                        <p:cTn id="80" dur="1000"/>
                                        <p:tgtEl>
                                          <p:spTgt spid="40"/>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par>
                                <p:cTn id="90" presetID="55" presetClass="entr" presetSubtype="0"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1000" fill="hold"/>
                                        <p:tgtEl>
                                          <p:spTgt spid="37"/>
                                        </p:tgtEl>
                                        <p:attrNameLst>
                                          <p:attrName>ppt_w</p:attrName>
                                        </p:attrNameLst>
                                      </p:cBhvr>
                                      <p:tavLst>
                                        <p:tav tm="0">
                                          <p:val>
                                            <p:strVal val="#ppt_w*0.70"/>
                                          </p:val>
                                        </p:tav>
                                        <p:tav tm="100000">
                                          <p:val>
                                            <p:strVal val="#ppt_w"/>
                                          </p:val>
                                        </p:tav>
                                      </p:tavLst>
                                    </p:anim>
                                    <p:anim calcmode="lin" valueType="num">
                                      <p:cBhvr>
                                        <p:cTn id="93" dur="1000" fill="hold"/>
                                        <p:tgtEl>
                                          <p:spTgt spid="37"/>
                                        </p:tgtEl>
                                        <p:attrNameLst>
                                          <p:attrName>ppt_h</p:attrName>
                                        </p:attrNameLst>
                                      </p:cBhvr>
                                      <p:tavLst>
                                        <p:tav tm="0">
                                          <p:val>
                                            <p:strVal val="#ppt_h"/>
                                          </p:val>
                                        </p:tav>
                                        <p:tav tm="100000">
                                          <p:val>
                                            <p:strVal val="#ppt_h"/>
                                          </p:val>
                                        </p:tav>
                                      </p:tavLst>
                                    </p:anim>
                                    <p:animEffect transition="in" filter="fade">
                                      <p:cBhvr>
                                        <p:cTn id="94" dur="1000"/>
                                        <p:tgtEl>
                                          <p:spTgt spid="37"/>
                                        </p:tgtEl>
                                      </p:cBhvr>
                                    </p:animEffect>
                                  </p:childTnLst>
                                </p:cTn>
                              </p:par>
                              <p:par>
                                <p:cTn id="95" presetID="3" presetClass="entr" presetSubtype="10" fill="hold"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blinds(horizontal)">
                                      <p:cBhvr>
                                        <p:cTn id="97" dur="500"/>
                                        <p:tgtEl>
                                          <p:spTgt spid="25"/>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blinds(horizontal)">
                                      <p:cBhvr>
                                        <p:cTn id="102" dur="50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fade">
                                      <p:cBhvr>
                                        <p:cTn id="105" dur="500"/>
                                        <p:tgtEl>
                                          <p:spTgt spid="89"/>
                                        </p:tgtEl>
                                      </p:cBhvr>
                                    </p:animEffect>
                                  </p:childTnLst>
                                </p:cTn>
                              </p:par>
                              <p:par>
                                <p:cTn id="106" presetID="10" presetClass="entr" presetSubtype="0" fill="hold"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par>
                    <p:cTn id="109" fill="hold">
                      <p:stCondLst>
                        <p:cond delay="indefinite"/>
                      </p:stCondLst>
                      <p:childTnLst>
                        <p:par>
                          <p:cTn id="110" fill="hold">
                            <p:stCondLst>
                              <p:cond delay="0"/>
                            </p:stCondLst>
                            <p:childTnLst>
                              <p:par>
                                <p:cTn id="111" presetID="14" presetClass="entr" presetSubtype="10" fill="hold" grpId="0" nodeType="click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randombar(horizontal)">
                                      <p:cBhvr>
                                        <p:cTn id="113" dur="500"/>
                                        <p:tgtEl>
                                          <p:spTgt spid="28"/>
                                        </p:tgtEl>
                                      </p:cBhvr>
                                    </p:animEffect>
                                  </p:childTnLst>
                                </p:cTn>
                              </p:par>
                              <p:par>
                                <p:cTn id="114" presetID="14" presetClass="entr" presetSubtype="1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randombar(horizontal)">
                                      <p:cBhvr>
                                        <p:cTn id="116" dur="500"/>
                                        <p:tgtEl>
                                          <p:spTgt spid="2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10"/>
                                        </p:tgtEl>
                                        <p:attrNameLst>
                                          <p:attrName>style.visibility</p:attrName>
                                        </p:attrNameLst>
                                      </p:cBhvr>
                                      <p:to>
                                        <p:strVal val="visible"/>
                                      </p:to>
                                    </p:set>
                                    <p:animEffect transition="in" filter="fade">
                                      <p:cBhvr>
                                        <p:cTn id="121" dur="500"/>
                                        <p:tgtEl>
                                          <p:spTgt spid="1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fade">
                                      <p:cBhvr>
                                        <p:cTn id="124" dur="500"/>
                                        <p:tgtEl>
                                          <p:spTgt spid="4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500"/>
                                        <p:tgtEl>
                                          <p:spTgt spid="9"/>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childTnLst>
                          </p:cTn>
                        </p:par>
                      </p:childTnLst>
                    </p:cTn>
                  </p:par>
                  <p:par>
                    <p:cTn id="131" fill="hold">
                      <p:stCondLst>
                        <p:cond delay="indefinite"/>
                      </p:stCondLst>
                      <p:childTnLst>
                        <p:par>
                          <p:cTn id="132" fill="hold">
                            <p:stCondLst>
                              <p:cond delay="0"/>
                            </p:stCondLst>
                            <p:childTnLst>
                              <p:par>
                                <p:cTn id="133" presetID="12" presetClass="entr" presetSubtype="4" fill="hold" nodeType="clickEffect">
                                  <p:stCondLst>
                                    <p:cond delay="0"/>
                                  </p:stCondLst>
                                  <p:childTnLst>
                                    <p:set>
                                      <p:cBhvr>
                                        <p:cTn id="134" dur="1" fill="hold">
                                          <p:stCondLst>
                                            <p:cond delay="0"/>
                                          </p:stCondLst>
                                        </p:cTn>
                                        <p:tgtEl>
                                          <p:spTgt spid="45"/>
                                        </p:tgtEl>
                                        <p:attrNameLst>
                                          <p:attrName>style.visibility</p:attrName>
                                        </p:attrNameLst>
                                      </p:cBhvr>
                                      <p:to>
                                        <p:strVal val="visible"/>
                                      </p:to>
                                    </p:set>
                                    <p:anim calcmode="lin" valueType="num">
                                      <p:cBhvr additive="base">
                                        <p:cTn id="135" dur="500"/>
                                        <p:tgtEl>
                                          <p:spTgt spid="45"/>
                                        </p:tgtEl>
                                        <p:attrNameLst>
                                          <p:attrName>ppt_y</p:attrName>
                                        </p:attrNameLst>
                                      </p:cBhvr>
                                      <p:tavLst>
                                        <p:tav tm="0">
                                          <p:val>
                                            <p:strVal val="#ppt_y+#ppt_h*1.125000"/>
                                          </p:val>
                                        </p:tav>
                                        <p:tav tm="100000">
                                          <p:val>
                                            <p:strVal val="#ppt_y"/>
                                          </p:val>
                                        </p:tav>
                                      </p:tavLst>
                                    </p:anim>
                                    <p:animEffect transition="in" filter="wipe(up)">
                                      <p:cBhvr>
                                        <p:cTn id="136" dur="500"/>
                                        <p:tgtEl>
                                          <p:spTgt spid="45"/>
                                        </p:tgtEl>
                                      </p:cBhvr>
                                    </p:animEffec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46"/>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31" presetClass="entr" presetSubtype="0" fill="hold" grpId="0" nodeType="clickEffect">
                                  <p:stCondLst>
                                    <p:cond delay="0"/>
                                  </p:stCondLst>
                                  <p:childTnLst>
                                    <p:set>
                                      <p:cBhvr>
                                        <p:cTn id="144" dur="1" fill="hold">
                                          <p:stCondLst>
                                            <p:cond delay="0"/>
                                          </p:stCondLst>
                                        </p:cTn>
                                        <p:tgtEl>
                                          <p:spTgt spid="62"/>
                                        </p:tgtEl>
                                        <p:attrNameLst>
                                          <p:attrName>style.visibility</p:attrName>
                                        </p:attrNameLst>
                                      </p:cBhvr>
                                      <p:to>
                                        <p:strVal val="visible"/>
                                      </p:to>
                                    </p:set>
                                    <p:anim calcmode="lin" valueType="num">
                                      <p:cBhvr>
                                        <p:cTn id="145" dur="1000" fill="hold"/>
                                        <p:tgtEl>
                                          <p:spTgt spid="62"/>
                                        </p:tgtEl>
                                        <p:attrNameLst>
                                          <p:attrName>ppt_w</p:attrName>
                                        </p:attrNameLst>
                                      </p:cBhvr>
                                      <p:tavLst>
                                        <p:tav tm="0">
                                          <p:val>
                                            <p:fltVal val="0"/>
                                          </p:val>
                                        </p:tav>
                                        <p:tav tm="100000">
                                          <p:val>
                                            <p:strVal val="#ppt_w"/>
                                          </p:val>
                                        </p:tav>
                                      </p:tavLst>
                                    </p:anim>
                                    <p:anim calcmode="lin" valueType="num">
                                      <p:cBhvr>
                                        <p:cTn id="146" dur="1000" fill="hold"/>
                                        <p:tgtEl>
                                          <p:spTgt spid="62"/>
                                        </p:tgtEl>
                                        <p:attrNameLst>
                                          <p:attrName>ppt_h</p:attrName>
                                        </p:attrNameLst>
                                      </p:cBhvr>
                                      <p:tavLst>
                                        <p:tav tm="0">
                                          <p:val>
                                            <p:fltVal val="0"/>
                                          </p:val>
                                        </p:tav>
                                        <p:tav tm="100000">
                                          <p:val>
                                            <p:strVal val="#ppt_h"/>
                                          </p:val>
                                        </p:tav>
                                      </p:tavLst>
                                    </p:anim>
                                    <p:anim calcmode="lin" valueType="num">
                                      <p:cBhvr>
                                        <p:cTn id="147" dur="1000" fill="hold"/>
                                        <p:tgtEl>
                                          <p:spTgt spid="62"/>
                                        </p:tgtEl>
                                        <p:attrNameLst>
                                          <p:attrName>style.rotation</p:attrName>
                                        </p:attrNameLst>
                                      </p:cBhvr>
                                      <p:tavLst>
                                        <p:tav tm="0">
                                          <p:val>
                                            <p:fltVal val="90"/>
                                          </p:val>
                                        </p:tav>
                                        <p:tav tm="100000">
                                          <p:val>
                                            <p:fltVal val="0"/>
                                          </p:val>
                                        </p:tav>
                                      </p:tavLst>
                                    </p:anim>
                                    <p:animEffect transition="in" filter="fade">
                                      <p:cBhvr>
                                        <p:cTn id="148" dur="1000"/>
                                        <p:tgtEl>
                                          <p:spTgt spid="62"/>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63"/>
                                        </p:tgtEl>
                                        <p:attrNameLst>
                                          <p:attrName>style.visibility</p:attrName>
                                        </p:attrNameLst>
                                      </p:cBhvr>
                                      <p:to>
                                        <p:strVal val="visible"/>
                                      </p:to>
                                    </p:set>
                                    <p:anim calcmode="lin" valueType="num">
                                      <p:cBhvr>
                                        <p:cTn id="151" dur="1000" fill="hold"/>
                                        <p:tgtEl>
                                          <p:spTgt spid="63"/>
                                        </p:tgtEl>
                                        <p:attrNameLst>
                                          <p:attrName>ppt_w</p:attrName>
                                        </p:attrNameLst>
                                      </p:cBhvr>
                                      <p:tavLst>
                                        <p:tav tm="0">
                                          <p:val>
                                            <p:fltVal val="0"/>
                                          </p:val>
                                        </p:tav>
                                        <p:tav tm="100000">
                                          <p:val>
                                            <p:strVal val="#ppt_w"/>
                                          </p:val>
                                        </p:tav>
                                      </p:tavLst>
                                    </p:anim>
                                    <p:anim calcmode="lin" valueType="num">
                                      <p:cBhvr>
                                        <p:cTn id="152" dur="1000" fill="hold"/>
                                        <p:tgtEl>
                                          <p:spTgt spid="63"/>
                                        </p:tgtEl>
                                        <p:attrNameLst>
                                          <p:attrName>ppt_h</p:attrName>
                                        </p:attrNameLst>
                                      </p:cBhvr>
                                      <p:tavLst>
                                        <p:tav tm="0">
                                          <p:val>
                                            <p:fltVal val="0"/>
                                          </p:val>
                                        </p:tav>
                                        <p:tav tm="100000">
                                          <p:val>
                                            <p:strVal val="#ppt_h"/>
                                          </p:val>
                                        </p:tav>
                                      </p:tavLst>
                                    </p:anim>
                                    <p:anim calcmode="lin" valueType="num">
                                      <p:cBhvr>
                                        <p:cTn id="153" dur="1000" fill="hold"/>
                                        <p:tgtEl>
                                          <p:spTgt spid="63"/>
                                        </p:tgtEl>
                                        <p:attrNameLst>
                                          <p:attrName>style.rotation</p:attrName>
                                        </p:attrNameLst>
                                      </p:cBhvr>
                                      <p:tavLst>
                                        <p:tav tm="0">
                                          <p:val>
                                            <p:fltVal val="90"/>
                                          </p:val>
                                        </p:tav>
                                        <p:tav tm="100000">
                                          <p:val>
                                            <p:fltVal val="0"/>
                                          </p:val>
                                        </p:tav>
                                      </p:tavLst>
                                    </p:anim>
                                    <p:animEffect transition="in" filter="fade">
                                      <p:cBhvr>
                                        <p:cTn id="154" dur="1000"/>
                                        <p:tgtEl>
                                          <p:spTgt spid="63"/>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65"/>
                                        </p:tgtEl>
                                        <p:attrNameLst>
                                          <p:attrName>style.visibility</p:attrName>
                                        </p:attrNameLst>
                                      </p:cBhvr>
                                      <p:to>
                                        <p:strVal val="visible"/>
                                      </p:to>
                                    </p:set>
                                    <p:anim calcmode="lin" valueType="num">
                                      <p:cBhvr>
                                        <p:cTn id="157" dur="1000" fill="hold"/>
                                        <p:tgtEl>
                                          <p:spTgt spid="65"/>
                                        </p:tgtEl>
                                        <p:attrNameLst>
                                          <p:attrName>ppt_w</p:attrName>
                                        </p:attrNameLst>
                                      </p:cBhvr>
                                      <p:tavLst>
                                        <p:tav tm="0">
                                          <p:val>
                                            <p:fltVal val="0"/>
                                          </p:val>
                                        </p:tav>
                                        <p:tav tm="100000">
                                          <p:val>
                                            <p:strVal val="#ppt_w"/>
                                          </p:val>
                                        </p:tav>
                                      </p:tavLst>
                                    </p:anim>
                                    <p:anim calcmode="lin" valueType="num">
                                      <p:cBhvr>
                                        <p:cTn id="158" dur="1000" fill="hold"/>
                                        <p:tgtEl>
                                          <p:spTgt spid="65"/>
                                        </p:tgtEl>
                                        <p:attrNameLst>
                                          <p:attrName>ppt_h</p:attrName>
                                        </p:attrNameLst>
                                      </p:cBhvr>
                                      <p:tavLst>
                                        <p:tav tm="0">
                                          <p:val>
                                            <p:fltVal val="0"/>
                                          </p:val>
                                        </p:tav>
                                        <p:tav tm="100000">
                                          <p:val>
                                            <p:strVal val="#ppt_h"/>
                                          </p:val>
                                        </p:tav>
                                      </p:tavLst>
                                    </p:anim>
                                    <p:anim calcmode="lin" valueType="num">
                                      <p:cBhvr>
                                        <p:cTn id="159" dur="1000" fill="hold"/>
                                        <p:tgtEl>
                                          <p:spTgt spid="65"/>
                                        </p:tgtEl>
                                        <p:attrNameLst>
                                          <p:attrName>style.rotation</p:attrName>
                                        </p:attrNameLst>
                                      </p:cBhvr>
                                      <p:tavLst>
                                        <p:tav tm="0">
                                          <p:val>
                                            <p:fltVal val="90"/>
                                          </p:val>
                                        </p:tav>
                                        <p:tav tm="100000">
                                          <p:val>
                                            <p:fltVal val="0"/>
                                          </p:val>
                                        </p:tav>
                                      </p:tavLst>
                                    </p:anim>
                                    <p:animEffect transition="in" filter="fade">
                                      <p:cBhvr>
                                        <p:cTn id="160" dur="1000"/>
                                        <p:tgtEl>
                                          <p:spTgt spid="65"/>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90"/>
                                        </p:tgtEl>
                                        <p:attrNameLst>
                                          <p:attrName>style.visibility</p:attrName>
                                        </p:attrNameLst>
                                      </p:cBhvr>
                                      <p:to>
                                        <p:strVal val="visible"/>
                                      </p:to>
                                    </p:set>
                                    <p:animEffect transition="in" filter="fade">
                                      <p:cBhvr>
                                        <p:cTn id="163" dur="500"/>
                                        <p:tgtEl>
                                          <p:spTgt spid="90"/>
                                        </p:tgtEl>
                                      </p:cBhvr>
                                    </p:animEffect>
                                  </p:childTnLst>
                                </p:cTn>
                              </p:par>
                              <p:par>
                                <p:cTn id="164" presetID="10" presetClass="entr" presetSubtype="0" fill="hold" nodeType="withEffect">
                                  <p:stCondLst>
                                    <p:cond delay="0"/>
                                  </p:stCondLst>
                                  <p:childTnLst>
                                    <p:set>
                                      <p:cBhvr>
                                        <p:cTn id="165" dur="1" fill="hold">
                                          <p:stCondLst>
                                            <p:cond delay="0"/>
                                          </p:stCondLst>
                                        </p:cTn>
                                        <p:tgtEl>
                                          <p:spTgt spid="86"/>
                                        </p:tgtEl>
                                        <p:attrNameLst>
                                          <p:attrName>style.visibility</p:attrName>
                                        </p:attrNameLst>
                                      </p:cBhvr>
                                      <p:to>
                                        <p:strVal val="visible"/>
                                      </p:to>
                                    </p:set>
                                    <p:animEffect transition="in" filter="fade">
                                      <p:cBhvr>
                                        <p:cTn id="166" dur="500"/>
                                        <p:tgtEl>
                                          <p:spTgt spid="86"/>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64"/>
                                        </p:tgtEl>
                                        <p:attrNameLst>
                                          <p:attrName>style.visibility</p:attrName>
                                        </p:attrNameLst>
                                      </p:cBhvr>
                                      <p:to>
                                        <p:strVal val="visible"/>
                                      </p:to>
                                    </p:set>
                                    <p:anim calcmode="lin" valueType="num">
                                      <p:cBhvr>
                                        <p:cTn id="169" dur="1000" fill="hold"/>
                                        <p:tgtEl>
                                          <p:spTgt spid="64"/>
                                        </p:tgtEl>
                                        <p:attrNameLst>
                                          <p:attrName>ppt_w</p:attrName>
                                        </p:attrNameLst>
                                      </p:cBhvr>
                                      <p:tavLst>
                                        <p:tav tm="0">
                                          <p:val>
                                            <p:fltVal val="0"/>
                                          </p:val>
                                        </p:tav>
                                        <p:tav tm="100000">
                                          <p:val>
                                            <p:strVal val="#ppt_w"/>
                                          </p:val>
                                        </p:tav>
                                      </p:tavLst>
                                    </p:anim>
                                    <p:anim calcmode="lin" valueType="num">
                                      <p:cBhvr>
                                        <p:cTn id="170" dur="1000" fill="hold"/>
                                        <p:tgtEl>
                                          <p:spTgt spid="64"/>
                                        </p:tgtEl>
                                        <p:attrNameLst>
                                          <p:attrName>ppt_h</p:attrName>
                                        </p:attrNameLst>
                                      </p:cBhvr>
                                      <p:tavLst>
                                        <p:tav tm="0">
                                          <p:val>
                                            <p:fltVal val="0"/>
                                          </p:val>
                                        </p:tav>
                                        <p:tav tm="100000">
                                          <p:val>
                                            <p:strVal val="#ppt_h"/>
                                          </p:val>
                                        </p:tav>
                                      </p:tavLst>
                                    </p:anim>
                                    <p:anim calcmode="lin" valueType="num">
                                      <p:cBhvr>
                                        <p:cTn id="171" dur="1000" fill="hold"/>
                                        <p:tgtEl>
                                          <p:spTgt spid="64"/>
                                        </p:tgtEl>
                                        <p:attrNameLst>
                                          <p:attrName>style.rotation</p:attrName>
                                        </p:attrNameLst>
                                      </p:cBhvr>
                                      <p:tavLst>
                                        <p:tav tm="0">
                                          <p:val>
                                            <p:fltVal val="90"/>
                                          </p:val>
                                        </p:tav>
                                        <p:tav tm="100000">
                                          <p:val>
                                            <p:fltVal val="0"/>
                                          </p:val>
                                        </p:tav>
                                      </p:tavLst>
                                    </p:anim>
                                    <p:animEffect transition="in" filter="fade">
                                      <p:cBhvr>
                                        <p:cTn id="172" dur="1000"/>
                                        <p:tgtEl>
                                          <p:spTgt spid="64"/>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66"/>
                                        </p:tgtEl>
                                        <p:attrNameLst>
                                          <p:attrName>style.visibility</p:attrName>
                                        </p:attrNameLst>
                                      </p:cBhvr>
                                      <p:to>
                                        <p:strVal val="visible"/>
                                      </p:to>
                                    </p:set>
                                    <p:anim calcmode="lin" valueType="num">
                                      <p:cBhvr>
                                        <p:cTn id="175" dur="1000" fill="hold"/>
                                        <p:tgtEl>
                                          <p:spTgt spid="66"/>
                                        </p:tgtEl>
                                        <p:attrNameLst>
                                          <p:attrName>ppt_w</p:attrName>
                                        </p:attrNameLst>
                                      </p:cBhvr>
                                      <p:tavLst>
                                        <p:tav tm="0">
                                          <p:val>
                                            <p:fltVal val="0"/>
                                          </p:val>
                                        </p:tav>
                                        <p:tav tm="100000">
                                          <p:val>
                                            <p:strVal val="#ppt_w"/>
                                          </p:val>
                                        </p:tav>
                                      </p:tavLst>
                                    </p:anim>
                                    <p:anim calcmode="lin" valueType="num">
                                      <p:cBhvr>
                                        <p:cTn id="176" dur="1000" fill="hold"/>
                                        <p:tgtEl>
                                          <p:spTgt spid="66"/>
                                        </p:tgtEl>
                                        <p:attrNameLst>
                                          <p:attrName>ppt_h</p:attrName>
                                        </p:attrNameLst>
                                      </p:cBhvr>
                                      <p:tavLst>
                                        <p:tav tm="0">
                                          <p:val>
                                            <p:fltVal val="0"/>
                                          </p:val>
                                        </p:tav>
                                        <p:tav tm="100000">
                                          <p:val>
                                            <p:strVal val="#ppt_h"/>
                                          </p:val>
                                        </p:tav>
                                      </p:tavLst>
                                    </p:anim>
                                    <p:anim calcmode="lin" valueType="num">
                                      <p:cBhvr>
                                        <p:cTn id="177" dur="1000" fill="hold"/>
                                        <p:tgtEl>
                                          <p:spTgt spid="66"/>
                                        </p:tgtEl>
                                        <p:attrNameLst>
                                          <p:attrName>style.rotation</p:attrName>
                                        </p:attrNameLst>
                                      </p:cBhvr>
                                      <p:tavLst>
                                        <p:tav tm="0">
                                          <p:val>
                                            <p:fltVal val="90"/>
                                          </p:val>
                                        </p:tav>
                                        <p:tav tm="100000">
                                          <p:val>
                                            <p:fltVal val="0"/>
                                          </p:val>
                                        </p:tav>
                                      </p:tavLst>
                                    </p:anim>
                                    <p:animEffect transition="in" filter="fade">
                                      <p:cBhvr>
                                        <p:cTn id="178" dur="1000"/>
                                        <p:tgtEl>
                                          <p:spTgt spid="66"/>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61"/>
                                        </p:tgtEl>
                                        <p:attrNameLst>
                                          <p:attrName>style.visibility</p:attrName>
                                        </p:attrNameLst>
                                      </p:cBhvr>
                                      <p:to>
                                        <p:strVal val="visible"/>
                                      </p:to>
                                    </p:set>
                                    <p:anim calcmode="lin" valueType="num">
                                      <p:cBhvr>
                                        <p:cTn id="181" dur="1000" fill="hold"/>
                                        <p:tgtEl>
                                          <p:spTgt spid="61"/>
                                        </p:tgtEl>
                                        <p:attrNameLst>
                                          <p:attrName>ppt_w</p:attrName>
                                        </p:attrNameLst>
                                      </p:cBhvr>
                                      <p:tavLst>
                                        <p:tav tm="0">
                                          <p:val>
                                            <p:fltVal val="0"/>
                                          </p:val>
                                        </p:tav>
                                        <p:tav tm="100000">
                                          <p:val>
                                            <p:strVal val="#ppt_w"/>
                                          </p:val>
                                        </p:tav>
                                      </p:tavLst>
                                    </p:anim>
                                    <p:anim calcmode="lin" valueType="num">
                                      <p:cBhvr>
                                        <p:cTn id="182" dur="1000" fill="hold"/>
                                        <p:tgtEl>
                                          <p:spTgt spid="61"/>
                                        </p:tgtEl>
                                        <p:attrNameLst>
                                          <p:attrName>ppt_h</p:attrName>
                                        </p:attrNameLst>
                                      </p:cBhvr>
                                      <p:tavLst>
                                        <p:tav tm="0">
                                          <p:val>
                                            <p:fltVal val="0"/>
                                          </p:val>
                                        </p:tav>
                                        <p:tav tm="100000">
                                          <p:val>
                                            <p:strVal val="#ppt_h"/>
                                          </p:val>
                                        </p:tav>
                                      </p:tavLst>
                                    </p:anim>
                                    <p:anim calcmode="lin" valueType="num">
                                      <p:cBhvr>
                                        <p:cTn id="183" dur="1000" fill="hold"/>
                                        <p:tgtEl>
                                          <p:spTgt spid="61"/>
                                        </p:tgtEl>
                                        <p:attrNameLst>
                                          <p:attrName>style.rotation</p:attrName>
                                        </p:attrNameLst>
                                      </p:cBhvr>
                                      <p:tavLst>
                                        <p:tav tm="0">
                                          <p:val>
                                            <p:fltVal val="90"/>
                                          </p:val>
                                        </p:tav>
                                        <p:tav tm="100000">
                                          <p:val>
                                            <p:fltVal val="0"/>
                                          </p:val>
                                        </p:tav>
                                      </p:tavLst>
                                    </p:anim>
                                    <p:animEffect transition="in" filter="fade">
                                      <p:cBhvr>
                                        <p:cTn id="184" dur="1000"/>
                                        <p:tgtEl>
                                          <p:spTgt spid="61"/>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67"/>
                                        </p:tgtEl>
                                        <p:attrNameLst>
                                          <p:attrName>style.visibility</p:attrName>
                                        </p:attrNameLst>
                                      </p:cBhvr>
                                      <p:to>
                                        <p:strVal val="visible"/>
                                      </p:to>
                                    </p:set>
                                    <p:anim calcmode="lin" valueType="num">
                                      <p:cBhvr>
                                        <p:cTn id="187" dur="1000" fill="hold"/>
                                        <p:tgtEl>
                                          <p:spTgt spid="67"/>
                                        </p:tgtEl>
                                        <p:attrNameLst>
                                          <p:attrName>ppt_w</p:attrName>
                                        </p:attrNameLst>
                                      </p:cBhvr>
                                      <p:tavLst>
                                        <p:tav tm="0">
                                          <p:val>
                                            <p:fltVal val="0"/>
                                          </p:val>
                                        </p:tav>
                                        <p:tav tm="100000">
                                          <p:val>
                                            <p:strVal val="#ppt_w"/>
                                          </p:val>
                                        </p:tav>
                                      </p:tavLst>
                                    </p:anim>
                                    <p:anim calcmode="lin" valueType="num">
                                      <p:cBhvr>
                                        <p:cTn id="188" dur="1000" fill="hold"/>
                                        <p:tgtEl>
                                          <p:spTgt spid="67"/>
                                        </p:tgtEl>
                                        <p:attrNameLst>
                                          <p:attrName>ppt_h</p:attrName>
                                        </p:attrNameLst>
                                      </p:cBhvr>
                                      <p:tavLst>
                                        <p:tav tm="0">
                                          <p:val>
                                            <p:fltVal val="0"/>
                                          </p:val>
                                        </p:tav>
                                        <p:tav tm="100000">
                                          <p:val>
                                            <p:strVal val="#ppt_h"/>
                                          </p:val>
                                        </p:tav>
                                      </p:tavLst>
                                    </p:anim>
                                    <p:anim calcmode="lin" valueType="num">
                                      <p:cBhvr>
                                        <p:cTn id="189" dur="1000" fill="hold"/>
                                        <p:tgtEl>
                                          <p:spTgt spid="67"/>
                                        </p:tgtEl>
                                        <p:attrNameLst>
                                          <p:attrName>style.rotation</p:attrName>
                                        </p:attrNameLst>
                                      </p:cBhvr>
                                      <p:tavLst>
                                        <p:tav tm="0">
                                          <p:val>
                                            <p:fltVal val="90"/>
                                          </p:val>
                                        </p:tav>
                                        <p:tav tm="100000">
                                          <p:val>
                                            <p:fltVal val="0"/>
                                          </p:val>
                                        </p:tav>
                                      </p:tavLst>
                                    </p:anim>
                                    <p:animEffect transition="in" filter="fade">
                                      <p:cBhvr>
                                        <p:cTn id="190" dur="1000"/>
                                        <p:tgtEl>
                                          <p:spTgt spid="67"/>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68"/>
                                        </p:tgtEl>
                                        <p:attrNameLst>
                                          <p:attrName>style.visibility</p:attrName>
                                        </p:attrNameLst>
                                      </p:cBhvr>
                                      <p:to>
                                        <p:strVal val="visible"/>
                                      </p:to>
                                    </p:set>
                                    <p:anim calcmode="lin" valueType="num">
                                      <p:cBhvr>
                                        <p:cTn id="193" dur="1000" fill="hold"/>
                                        <p:tgtEl>
                                          <p:spTgt spid="68"/>
                                        </p:tgtEl>
                                        <p:attrNameLst>
                                          <p:attrName>ppt_w</p:attrName>
                                        </p:attrNameLst>
                                      </p:cBhvr>
                                      <p:tavLst>
                                        <p:tav tm="0">
                                          <p:val>
                                            <p:fltVal val="0"/>
                                          </p:val>
                                        </p:tav>
                                        <p:tav tm="100000">
                                          <p:val>
                                            <p:strVal val="#ppt_w"/>
                                          </p:val>
                                        </p:tav>
                                      </p:tavLst>
                                    </p:anim>
                                    <p:anim calcmode="lin" valueType="num">
                                      <p:cBhvr>
                                        <p:cTn id="194" dur="1000" fill="hold"/>
                                        <p:tgtEl>
                                          <p:spTgt spid="68"/>
                                        </p:tgtEl>
                                        <p:attrNameLst>
                                          <p:attrName>ppt_h</p:attrName>
                                        </p:attrNameLst>
                                      </p:cBhvr>
                                      <p:tavLst>
                                        <p:tav tm="0">
                                          <p:val>
                                            <p:fltVal val="0"/>
                                          </p:val>
                                        </p:tav>
                                        <p:tav tm="100000">
                                          <p:val>
                                            <p:strVal val="#ppt_h"/>
                                          </p:val>
                                        </p:tav>
                                      </p:tavLst>
                                    </p:anim>
                                    <p:anim calcmode="lin" valueType="num">
                                      <p:cBhvr>
                                        <p:cTn id="195" dur="1000" fill="hold"/>
                                        <p:tgtEl>
                                          <p:spTgt spid="68"/>
                                        </p:tgtEl>
                                        <p:attrNameLst>
                                          <p:attrName>style.rotation</p:attrName>
                                        </p:attrNameLst>
                                      </p:cBhvr>
                                      <p:tavLst>
                                        <p:tav tm="0">
                                          <p:val>
                                            <p:fltVal val="90"/>
                                          </p:val>
                                        </p:tav>
                                        <p:tav tm="100000">
                                          <p:val>
                                            <p:fltVal val="0"/>
                                          </p:val>
                                        </p:tav>
                                      </p:tavLst>
                                    </p:anim>
                                    <p:animEffect transition="in" filter="fade">
                                      <p:cBhvr>
                                        <p:cTn id="196" dur="1000"/>
                                        <p:tgtEl>
                                          <p:spTgt spid="68"/>
                                        </p:tgtEl>
                                      </p:cBhvr>
                                    </p:animEffect>
                                  </p:childTnLst>
                                </p:cTn>
                              </p:par>
                              <p:par>
                                <p:cTn id="197" presetID="31" presetClass="entr" presetSubtype="0" fill="hold" grpId="0" nodeType="withEffect">
                                  <p:stCondLst>
                                    <p:cond delay="0"/>
                                  </p:stCondLst>
                                  <p:childTnLst>
                                    <p:set>
                                      <p:cBhvr>
                                        <p:cTn id="198" dur="1" fill="hold">
                                          <p:stCondLst>
                                            <p:cond delay="0"/>
                                          </p:stCondLst>
                                        </p:cTn>
                                        <p:tgtEl>
                                          <p:spTgt spid="72"/>
                                        </p:tgtEl>
                                        <p:attrNameLst>
                                          <p:attrName>style.visibility</p:attrName>
                                        </p:attrNameLst>
                                      </p:cBhvr>
                                      <p:to>
                                        <p:strVal val="visible"/>
                                      </p:to>
                                    </p:set>
                                    <p:anim calcmode="lin" valueType="num">
                                      <p:cBhvr>
                                        <p:cTn id="199" dur="1000" fill="hold"/>
                                        <p:tgtEl>
                                          <p:spTgt spid="72"/>
                                        </p:tgtEl>
                                        <p:attrNameLst>
                                          <p:attrName>ppt_w</p:attrName>
                                        </p:attrNameLst>
                                      </p:cBhvr>
                                      <p:tavLst>
                                        <p:tav tm="0">
                                          <p:val>
                                            <p:fltVal val="0"/>
                                          </p:val>
                                        </p:tav>
                                        <p:tav tm="100000">
                                          <p:val>
                                            <p:strVal val="#ppt_w"/>
                                          </p:val>
                                        </p:tav>
                                      </p:tavLst>
                                    </p:anim>
                                    <p:anim calcmode="lin" valueType="num">
                                      <p:cBhvr>
                                        <p:cTn id="200" dur="1000" fill="hold"/>
                                        <p:tgtEl>
                                          <p:spTgt spid="72"/>
                                        </p:tgtEl>
                                        <p:attrNameLst>
                                          <p:attrName>ppt_h</p:attrName>
                                        </p:attrNameLst>
                                      </p:cBhvr>
                                      <p:tavLst>
                                        <p:tav tm="0">
                                          <p:val>
                                            <p:fltVal val="0"/>
                                          </p:val>
                                        </p:tav>
                                        <p:tav tm="100000">
                                          <p:val>
                                            <p:strVal val="#ppt_h"/>
                                          </p:val>
                                        </p:tav>
                                      </p:tavLst>
                                    </p:anim>
                                    <p:anim calcmode="lin" valueType="num">
                                      <p:cBhvr>
                                        <p:cTn id="201" dur="1000" fill="hold"/>
                                        <p:tgtEl>
                                          <p:spTgt spid="72"/>
                                        </p:tgtEl>
                                        <p:attrNameLst>
                                          <p:attrName>style.rotation</p:attrName>
                                        </p:attrNameLst>
                                      </p:cBhvr>
                                      <p:tavLst>
                                        <p:tav tm="0">
                                          <p:val>
                                            <p:fltVal val="90"/>
                                          </p:val>
                                        </p:tav>
                                        <p:tav tm="100000">
                                          <p:val>
                                            <p:fltVal val="0"/>
                                          </p:val>
                                        </p:tav>
                                      </p:tavLst>
                                    </p:anim>
                                    <p:animEffect transition="in" filter="fade">
                                      <p:cBhvr>
                                        <p:cTn id="202" dur="1000"/>
                                        <p:tgtEl>
                                          <p:spTgt spid="72"/>
                                        </p:tgtEl>
                                      </p:cBhvr>
                                    </p:animEffect>
                                  </p:childTnLst>
                                </p:cTn>
                              </p:par>
                              <p:par>
                                <p:cTn id="203" presetID="31" presetClass="entr" presetSubtype="0" fill="hold" grpId="0" nodeType="withEffect">
                                  <p:stCondLst>
                                    <p:cond delay="0"/>
                                  </p:stCondLst>
                                  <p:childTnLst>
                                    <p:set>
                                      <p:cBhvr>
                                        <p:cTn id="204" dur="1" fill="hold">
                                          <p:stCondLst>
                                            <p:cond delay="0"/>
                                          </p:stCondLst>
                                        </p:cTn>
                                        <p:tgtEl>
                                          <p:spTgt spid="73"/>
                                        </p:tgtEl>
                                        <p:attrNameLst>
                                          <p:attrName>style.visibility</p:attrName>
                                        </p:attrNameLst>
                                      </p:cBhvr>
                                      <p:to>
                                        <p:strVal val="visible"/>
                                      </p:to>
                                    </p:set>
                                    <p:anim calcmode="lin" valueType="num">
                                      <p:cBhvr>
                                        <p:cTn id="205" dur="1000" fill="hold"/>
                                        <p:tgtEl>
                                          <p:spTgt spid="73"/>
                                        </p:tgtEl>
                                        <p:attrNameLst>
                                          <p:attrName>ppt_w</p:attrName>
                                        </p:attrNameLst>
                                      </p:cBhvr>
                                      <p:tavLst>
                                        <p:tav tm="0">
                                          <p:val>
                                            <p:fltVal val="0"/>
                                          </p:val>
                                        </p:tav>
                                        <p:tav tm="100000">
                                          <p:val>
                                            <p:strVal val="#ppt_w"/>
                                          </p:val>
                                        </p:tav>
                                      </p:tavLst>
                                    </p:anim>
                                    <p:anim calcmode="lin" valueType="num">
                                      <p:cBhvr>
                                        <p:cTn id="206" dur="1000" fill="hold"/>
                                        <p:tgtEl>
                                          <p:spTgt spid="73"/>
                                        </p:tgtEl>
                                        <p:attrNameLst>
                                          <p:attrName>ppt_h</p:attrName>
                                        </p:attrNameLst>
                                      </p:cBhvr>
                                      <p:tavLst>
                                        <p:tav tm="0">
                                          <p:val>
                                            <p:fltVal val="0"/>
                                          </p:val>
                                        </p:tav>
                                        <p:tav tm="100000">
                                          <p:val>
                                            <p:strVal val="#ppt_h"/>
                                          </p:val>
                                        </p:tav>
                                      </p:tavLst>
                                    </p:anim>
                                    <p:anim calcmode="lin" valueType="num">
                                      <p:cBhvr>
                                        <p:cTn id="207" dur="1000" fill="hold"/>
                                        <p:tgtEl>
                                          <p:spTgt spid="73"/>
                                        </p:tgtEl>
                                        <p:attrNameLst>
                                          <p:attrName>style.rotation</p:attrName>
                                        </p:attrNameLst>
                                      </p:cBhvr>
                                      <p:tavLst>
                                        <p:tav tm="0">
                                          <p:val>
                                            <p:fltVal val="90"/>
                                          </p:val>
                                        </p:tav>
                                        <p:tav tm="100000">
                                          <p:val>
                                            <p:fltVal val="0"/>
                                          </p:val>
                                        </p:tav>
                                      </p:tavLst>
                                    </p:anim>
                                    <p:animEffect transition="in" filter="fade">
                                      <p:cBhvr>
                                        <p:cTn id="208" dur="1000"/>
                                        <p:tgtEl>
                                          <p:spTgt spid="73"/>
                                        </p:tgtEl>
                                      </p:cBhvr>
                                    </p:animEffect>
                                  </p:childTnLst>
                                </p:cTn>
                              </p:par>
                              <p:par>
                                <p:cTn id="209" presetID="31" presetClass="entr" presetSubtype="0" fill="hold" grpId="0" nodeType="withEffect">
                                  <p:stCondLst>
                                    <p:cond delay="0"/>
                                  </p:stCondLst>
                                  <p:childTnLst>
                                    <p:set>
                                      <p:cBhvr>
                                        <p:cTn id="210" dur="1" fill="hold">
                                          <p:stCondLst>
                                            <p:cond delay="0"/>
                                          </p:stCondLst>
                                        </p:cTn>
                                        <p:tgtEl>
                                          <p:spTgt spid="69"/>
                                        </p:tgtEl>
                                        <p:attrNameLst>
                                          <p:attrName>style.visibility</p:attrName>
                                        </p:attrNameLst>
                                      </p:cBhvr>
                                      <p:to>
                                        <p:strVal val="visible"/>
                                      </p:to>
                                    </p:set>
                                    <p:anim calcmode="lin" valueType="num">
                                      <p:cBhvr>
                                        <p:cTn id="211" dur="1000" fill="hold"/>
                                        <p:tgtEl>
                                          <p:spTgt spid="69"/>
                                        </p:tgtEl>
                                        <p:attrNameLst>
                                          <p:attrName>ppt_w</p:attrName>
                                        </p:attrNameLst>
                                      </p:cBhvr>
                                      <p:tavLst>
                                        <p:tav tm="0">
                                          <p:val>
                                            <p:fltVal val="0"/>
                                          </p:val>
                                        </p:tav>
                                        <p:tav tm="100000">
                                          <p:val>
                                            <p:strVal val="#ppt_w"/>
                                          </p:val>
                                        </p:tav>
                                      </p:tavLst>
                                    </p:anim>
                                    <p:anim calcmode="lin" valueType="num">
                                      <p:cBhvr>
                                        <p:cTn id="212" dur="1000" fill="hold"/>
                                        <p:tgtEl>
                                          <p:spTgt spid="69"/>
                                        </p:tgtEl>
                                        <p:attrNameLst>
                                          <p:attrName>ppt_h</p:attrName>
                                        </p:attrNameLst>
                                      </p:cBhvr>
                                      <p:tavLst>
                                        <p:tav tm="0">
                                          <p:val>
                                            <p:fltVal val="0"/>
                                          </p:val>
                                        </p:tav>
                                        <p:tav tm="100000">
                                          <p:val>
                                            <p:strVal val="#ppt_h"/>
                                          </p:val>
                                        </p:tav>
                                      </p:tavLst>
                                    </p:anim>
                                    <p:anim calcmode="lin" valueType="num">
                                      <p:cBhvr>
                                        <p:cTn id="213" dur="1000" fill="hold"/>
                                        <p:tgtEl>
                                          <p:spTgt spid="69"/>
                                        </p:tgtEl>
                                        <p:attrNameLst>
                                          <p:attrName>style.rotation</p:attrName>
                                        </p:attrNameLst>
                                      </p:cBhvr>
                                      <p:tavLst>
                                        <p:tav tm="0">
                                          <p:val>
                                            <p:fltVal val="90"/>
                                          </p:val>
                                        </p:tav>
                                        <p:tav tm="100000">
                                          <p:val>
                                            <p:fltVal val="0"/>
                                          </p:val>
                                        </p:tav>
                                      </p:tavLst>
                                    </p:anim>
                                    <p:animEffect transition="in" filter="fade">
                                      <p:cBhvr>
                                        <p:cTn id="214" dur="1000"/>
                                        <p:tgtEl>
                                          <p:spTgt spid="69"/>
                                        </p:tgtEl>
                                      </p:cBhvr>
                                    </p:animEffect>
                                  </p:childTnLst>
                                </p:cTn>
                              </p:par>
                              <p:par>
                                <p:cTn id="215" presetID="31" presetClass="entr" presetSubtype="0" fill="hold" grpId="0" nodeType="withEffect">
                                  <p:stCondLst>
                                    <p:cond delay="0"/>
                                  </p:stCondLst>
                                  <p:childTnLst>
                                    <p:set>
                                      <p:cBhvr>
                                        <p:cTn id="216" dur="1" fill="hold">
                                          <p:stCondLst>
                                            <p:cond delay="0"/>
                                          </p:stCondLst>
                                        </p:cTn>
                                        <p:tgtEl>
                                          <p:spTgt spid="70"/>
                                        </p:tgtEl>
                                        <p:attrNameLst>
                                          <p:attrName>style.visibility</p:attrName>
                                        </p:attrNameLst>
                                      </p:cBhvr>
                                      <p:to>
                                        <p:strVal val="visible"/>
                                      </p:to>
                                    </p:set>
                                    <p:anim calcmode="lin" valueType="num">
                                      <p:cBhvr>
                                        <p:cTn id="217" dur="1000" fill="hold"/>
                                        <p:tgtEl>
                                          <p:spTgt spid="70"/>
                                        </p:tgtEl>
                                        <p:attrNameLst>
                                          <p:attrName>ppt_w</p:attrName>
                                        </p:attrNameLst>
                                      </p:cBhvr>
                                      <p:tavLst>
                                        <p:tav tm="0">
                                          <p:val>
                                            <p:fltVal val="0"/>
                                          </p:val>
                                        </p:tav>
                                        <p:tav tm="100000">
                                          <p:val>
                                            <p:strVal val="#ppt_w"/>
                                          </p:val>
                                        </p:tav>
                                      </p:tavLst>
                                    </p:anim>
                                    <p:anim calcmode="lin" valueType="num">
                                      <p:cBhvr>
                                        <p:cTn id="218" dur="1000" fill="hold"/>
                                        <p:tgtEl>
                                          <p:spTgt spid="70"/>
                                        </p:tgtEl>
                                        <p:attrNameLst>
                                          <p:attrName>ppt_h</p:attrName>
                                        </p:attrNameLst>
                                      </p:cBhvr>
                                      <p:tavLst>
                                        <p:tav tm="0">
                                          <p:val>
                                            <p:fltVal val="0"/>
                                          </p:val>
                                        </p:tav>
                                        <p:tav tm="100000">
                                          <p:val>
                                            <p:strVal val="#ppt_h"/>
                                          </p:val>
                                        </p:tav>
                                      </p:tavLst>
                                    </p:anim>
                                    <p:anim calcmode="lin" valueType="num">
                                      <p:cBhvr>
                                        <p:cTn id="219" dur="1000" fill="hold"/>
                                        <p:tgtEl>
                                          <p:spTgt spid="70"/>
                                        </p:tgtEl>
                                        <p:attrNameLst>
                                          <p:attrName>style.rotation</p:attrName>
                                        </p:attrNameLst>
                                      </p:cBhvr>
                                      <p:tavLst>
                                        <p:tav tm="0">
                                          <p:val>
                                            <p:fltVal val="90"/>
                                          </p:val>
                                        </p:tav>
                                        <p:tav tm="100000">
                                          <p:val>
                                            <p:fltVal val="0"/>
                                          </p:val>
                                        </p:tav>
                                      </p:tavLst>
                                    </p:anim>
                                    <p:animEffect transition="in" filter="fade">
                                      <p:cBhvr>
                                        <p:cTn id="220" dur="1000"/>
                                        <p:tgtEl>
                                          <p:spTgt spid="70"/>
                                        </p:tgtEl>
                                      </p:cBhvr>
                                    </p:animEffect>
                                  </p:childTnLst>
                                </p:cTn>
                              </p:par>
                              <p:par>
                                <p:cTn id="221" presetID="31" presetClass="entr" presetSubtype="0" fill="hold" grpId="0" nodeType="withEffect">
                                  <p:stCondLst>
                                    <p:cond delay="0"/>
                                  </p:stCondLst>
                                  <p:childTnLst>
                                    <p:set>
                                      <p:cBhvr>
                                        <p:cTn id="222" dur="1" fill="hold">
                                          <p:stCondLst>
                                            <p:cond delay="0"/>
                                          </p:stCondLst>
                                        </p:cTn>
                                        <p:tgtEl>
                                          <p:spTgt spid="71"/>
                                        </p:tgtEl>
                                        <p:attrNameLst>
                                          <p:attrName>style.visibility</p:attrName>
                                        </p:attrNameLst>
                                      </p:cBhvr>
                                      <p:to>
                                        <p:strVal val="visible"/>
                                      </p:to>
                                    </p:set>
                                    <p:anim calcmode="lin" valueType="num">
                                      <p:cBhvr>
                                        <p:cTn id="223" dur="1000" fill="hold"/>
                                        <p:tgtEl>
                                          <p:spTgt spid="71"/>
                                        </p:tgtEl>
                                        <p:attrNameLst>
                                          <p:attrName>ppt_w</p:attrName>
                                        </p:attrNameLst>
                                      </p:cBhvr>
                                      <p:tavLst>
                                        <p:tav tm="0">
                                          <p:val>
                                            <p:fltVal val="0"/>
                                          </p:val>
                                        </p:tav>
                                        <p:tav tm="100000">
                                          <p:val>
                                            <p:strVal val="#ppt_w"/>
                                          </p:val>
                                        </p:tav>
                                      </p:tavLst>
                                    </p:anim>
                                    <p:anim calcmode="lin" valueType="num">
                                      <p:cBhvr>
                                        <p:cTn id="224" dur="1000" fill="hold"/>
                                        <p:tgtEl>
                                          <p:spTgt spid="71"/>
                                        </p:tgtEl>
                                        <p:attrNameLst>
                                          <p:attrName>ppt_h</p:attrName>
                                        </p:attrNameLst>
                                      </p:cBhvr>
                                      <p:tavLst>
                                        <p:tav tm="0">
                                          <p:val>
                                            <p:fltVal val="0"/>
                                          </p:val>
                                        </p:tav>
                                        <p:tav tm="100000">
                                          <p:val>
                                            <p:strVal val="#ppt_h"/>
                                          </p:val>
                                        </p:tav>
                                      </p:tavLst>
                                    </p:anim>
                                    <p:anim calcmode="lin" valueType="num">
                                      <p:cBhvr>
                                        <p:cTn id="225" dur="1000" fill="hold"/>
                                        <p:tgtEl>
                                          <p:spTgt spid="71"/>
                                        </p:tgtEl>
                                        <p:attrNameLst>
                                          <p:attrName>style.rotation</p:attrName>
                                        </p:attrNameLst>
                                      </p:cBhvr>
                                      <p:tavLst>
                                        <p:tav tm="0">
                                          <p:val>
                                            <p:fltVal val="90"/>
                                          </p:val>
                                        </p:tav>
                                        <p:tav tm="100000">
                                          <p:val>
                                            <p:fltVal val="0"/>
                                          </p:val>
                                        </p:tav>
                                      </p:tavLst>
                                    </p:anim>
                                    <p:animEffect transition="in" filter="fade">
                                      <p:cBhvr>
                                        <p:cTn id="226" dur="1000"/>
                                        <p:tgtEl>
                                          <p:spTgt spid="71"/>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29"/>
                                        </p:tgtEl>
                                        <p:attrNameLst>
                                          <p:attrName>style.visibility</p:attrName>
                                        </p:attrNameLst>
                                      </p:cBhvr>
                                      <p:to>
                                        <p:strVal val="visible"/>
                                      </p:to>
                                    </p:set>
                                    <p:animEffect transition="in" filter="fade">
                                      <p:cBhvr>
                                        <p:cTn id="231" dur="500"/>
                                        <p:tgtEl>
                                          <p:spTgt spid="29"/>
                                        </p:tgtEl>
                                      </p:cBhvr>
                                    </p:animEffect>
                                  </p:childTnLst>
                                </p:cTn>
                              </p:par>
                              <p:par>
                                <p:cTn id="232" presetID="10" presetClass="entr" presetSubtype="0" fill="hold" nodeType="withEffect">
                                  <p:stCondLst>
                                    <p:cond delay="0"/>
                                  </p:stCondLst>
                                  <p:childTnLst>
                                    <p:set>
                                      <p:cBhvr>
                                        <p:cTn id="233" dur="1" fill="hold">
                                          <p:stCondLst>
                                            <p:cond delay="0"/>
                                          </p:stCondLst>
                                        </p:cTn>
                                        <p:tgtEl>
                                          <p:spTgt spid="27"/>
                                        </p:tgtEl>
                                        <p:attrNameLst>
                                          <p:attrName>style.visibility</p:attrName>
                                        </p:attrNameLst>
                                      </p:cBhvr>
                                      <p:to>
                                        <p:strVal val="visible"/>
                                      </p:to>
                                    </p:set>
                                    <p:animEffect transition="in" filter="fade">
                                      <p:cBhvr>
                                        <p:cTn id="23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4" grpId="0"/>
      <p:bldP spid="28" grpId="0"/>
      <p:bldP spid="29" grpId="0"/>
      <p:bldP spid="43" grpId="0" animBg="1"/>
      <p:bldP spid="44"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8" grpId="0" animBg="1"/>
      <p:bldP spid="89" grpId="0" animBg="1"/>
      <p:bldP spid="9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7EA8892E-D013-8D47-8031-723D6D99F17E}"/>
              </a:ext>
            </a:extLst>
          </p:cNvPr>
          <p:cNvPicPr>
            <a:picLocks noChangeAspect="1"/>
          </p:cNvPicPr>
          <p:nvPr/>
        </p:nvPicPr>
        <p:blipFill>
          <a:blip r:embed="rId3"/>
          <a:stretch>
            <a:fillRect/>
          </a:stretch>
        </p:blipFill>
        <p:spPr>
          <a:xfrm>
            <a:off x="1798147" y="4161142"/>
            <a:ext cx="4084608" cy="1063448"/>
          </a:xfrm>
          <a:prstGeom prst="rect">
            <a:avLst/>
          </a:prstGeom>
        </p:spPr>
      </p:pic>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32</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4446680"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Mathematical Formulation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50" y="752976"/>
            <a:ext cx="427175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id="{2D7613E1-616C-D547-A3B9-2FBB00F2EBAD}"/>
              </a:ext>
            </a:extLst>
          </p:cNvPr>
          <p:cNvPicPr>
            <a:picLocks noChangeAspect="1"/>
          </p:cNvPicPr>
          <p:nvPr/>
        </p:nvPicPr>
        <p:blipFill rotWithShape="1">
          <a:blip r:embed="rId4"/>
          <a:srcRect b="69050"/>
          <a:stretch/>
        </p:blipFill>
        <p:spPr>
          <a:xfrm>
            <a:off x="1798147" y="2860831"/>
            <a:ext cx="5527662" cy="482543"/>
          </a:xfrm>
          <a:prstGeom prst="rect">
            <a:avLst/>
          </a:prstGeom>
        </p:spPr>
      </p:pic>
      <p:pic>
        <p:nvPicPr>
          <p:cNvPr id="10" name="图片 9">
            <a:extLst>
              <a:ext uri="{FF2B5EF4-FFF2-40B4-BE49-F238E27FC236}">
                <a16:creationId xmlns:a16="http://schemas.microsoft.com/office/drawing/2014/main" id="{71E78513-37EB-B044-B873-8BCCB382AFCC}"/>
              </a:ext>
            </a:extLst>
          </p:cNvPr>
          <p:cNvPicPr>
            <a:picLocks noChangeAspect="1"/>
          </p:cNvPicPr>
          <p:nvPr/>
        </p:nvPicPr>
        <p:blipFill rotWithShape="1">
          <a:blip r:embed="rId5"/>
          <a:srcRect b="75406"/>
          <a:stretch/>
        </p:blipFill>
        <p:spPr>
          <a:xfrm>
            <a:off x="1350049" y="1644245"/>
            <a:ext cx="6221751" cy="660125"/>
          </a:xfrm>
          <a:prstGeom prst="rect">
            <a:avLst/>
          </a:prstGeom>
        </p:spPr>
      </p:pic>
      <p:sp>
        <p:nvSpPr>
          <p:cNvPr id="11" name="矩形 54">
            <a:extLst>
              <a:ext uri="{FF2B5EF4-FFF2-40B4-BE49-F238E27FC236}">
                <a16:creationId xmlns:a16="http://schemas.microsoft.com/office/drawing/2014/main" id="{4C970896-0ABB-C446-8AF4-CDDD08F92188}"/>
              </a:ext>
            </a:extLst>
          </p:cNvPr>
          <p:cNvSpPr/>
          <p:nvPr/>
        </p:nvSpPr>
        <p:spPr>
          <a:xfrm>
            <a:off x="3249598" y="944846"/>
            <a:ext cx="2994659" cy="417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Min-Cost</a:t>
            </a:r>
            <a:r>
              <a:rPr kumimoji="0" lang="en-US"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Problem</a:t>
            </a:r>
            <a:endParaRPr kumimoji="0" lang="zh-CN"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矩形 14">
            <a:extLst>
              <a:ext uri="{FF2B5EF4-FFF2-40B4-BE49-F238E27FC236}">
                <a16:creationId xmlns:a16="http://schemas.microsoft.com/office/drawing/2014/main" id="{0D3E3BCB-F99A-C848-AA79-EEBCF0214D79}"/>
              </a:ext>
            </a:extLst>
          </p:cNvPr>
          <p:cNvSpPr/>
          <p:nvPr/>
        </p:nvSpPr>
        <p:spPr>
          <a:xfrm>
            <a:off x="4135770" y="1765829"/>
            <a:ext cx="1283965" cy="510869"/>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 name="矩形 14">
            <a:extLst>
              <a:ext uri="{FF2B5EF4-FFF2-40B4-BE49-F238E27FC236}">
                <a16:creationId xmlns:a16="http://schemas.microsoft.com/office/drawing/2014/main" id="{EDB0E5DF-1942-0D49-A9D6-7D68911D94A8}"/>
              </a:ext>
            </a:extLst>
          </p:cNvPr>
          <p:cNvSpPr/>
          <p:nvPr/>
        </p:nvSpPr>
        <p:spPr>
          <a:xfrm>
            <a:off x="5619006" y="1759082"/>
            <a:ext cx="1706803" cy="517615"/>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6" name="矩形: 圆角 12">
            <a:extLst>
              <a:ext uri="{FF2B5EF4-FFF2-40B4-BE49-F238E27FC236}">
                <a16:creationId xmlns:a16="http://schemas.microsoft.com/office/drawing/2014/main" id="{62C56970-0C7E-034C-8461-3C1F9DC72023}"/>
              </a:ext>
            </a:extLst>
          </p:cNvPr>
          <p:cNvSpPr/>
          <p:nvPr/>
        </p:nvSpPr>
        <p:spPr>
          <a:xfrm>
            <a:off x="3663362" y="2473335"/>
            <a:ext cx="1756373" cy="337931"/>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Immediate</a:t>
            </a:r>
            <a:r>
              <a:rPr kumimoji="0" lang="en-US" sz="1600" b="1" i="1" u="none" strike="noStrike" kern="1200" cap="none" spc="0" normalizeH="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 cost</a:t>
            </a:r>
            <a:endPar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7" name="直接连接符 35">
            <a:extLst>
              <a:ext uri="{FF2B5EF4-FFF2-40B4-BE49-F238E27FC236}">
                <a16:creationId xmlns:a16="http://schemas.microsoft.com/office/drawing/2014/main" id="{07308A16-9244-1648-A946-24AE4285B9CA}"/>
              </a:ext>
            </a:extLst>
          </p:cNvPr>
          <p:cNvCxnSpPr>
            <a:cxnSpLocks/>
            <a:stCxn id="12" idx="2"/>
            <a:endCxn id="16" idx="0"/>
          </p:cNvCxnSpPr>
          <p:nvPr/>
        </p:nvCxnSpPr>
        <p:spPr>
          <a:xfrm flipH="1">
            <a:off x="4541549" y="2276698"/>
            <a:ext cx="236204" cy="196637"/>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圆角 12">
            <a:extLst>
              <a:ext uri="{FF2B5EF4-FFF2-40B4-BE49-F238E27FC236}">
                <a16:creationId xmlns:a16="http://schemas.microsoft.com/office/drawing/2014/main" id="{A257E565-D43B-4742-A88D-C9C579201C36}"/>
              </a:ext>
            </a:extLst>
          </p:cNvPr>
          <p:cNvSpPr/>
          <p:nvPr/>
        </p:nvSpPr>
        <p:spPr>
          <a:xfrm>
            <a:off x="5825514" y="2472938"/>
            <a:ext cx="2210955" cy="338328"/>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Expected future </a:t>
            </a:r>
            <a:r>
              <a:rPr lang="en-US" sz="1600" b="1" i="1" noProof="0" dirty="0">
                <a:solidFill>
                  <a:srgbClr val="0000FF"/>
                </a:solidFill>
                <a:latin typeface="Times New Roman" panose="02020603050405020304" pitchFamily="18" charset="0"/>
                <a:cs typeface="Times New Roman" panose="02020603050405020304" pitchFamily="18" charset="0"/>
              </a:rPr>
              <a:t>c</a:t>
            </a:r>
            <a:r>
              <a:rPr kumimoji="0" 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ost</a:t>
            </a:r>
          </a:p>
        </p:txBody>
      </p:sp>
      <p:cxnSp>
        <p:nvCxnSpPr>
          <p:cNvPr id="19" name="直接连接符 35">
            <a:extLst>
              <a:ext uri="{FF2B5EF4-FFF2-40B4-BE49-F238E27FC236}">
                <a16:creationId xmlns:a16="http://schemas.microsoft.com/office/drawing/2014/main" id="{B70A0BE1-38DF-EF40-858F-F63141B01BDE}"/>
              </a:ext>
            </a:extLst>
          </p:cNvPr>
          <p:cNvCxnSpPr>
            <a:cxnSpLocks/>
            <a:endCxn id="18" idx="0"/>
          </p:cNvCxnSpPr>
          <p:nvPr/>
        </p:nvCxnSpPr>
        <p:spPr>
          <a:xfrm>
            <a:off x="6694788" y="2276301"/>
            <a:ext cx="236204" cy="196637"/>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4">
            <a:extLst>
              <a:ext uri="{FF2B5EF4-FFF2-40B4-BE49-F238E27FC236}">
                <a16:creationId xmlns:a16="http://schemas.microsoft.com/office/drawing/2014/main" id="{EF14C4CA-4195-AA49-B8C3-D0490DD8B836}"/>
              </a:ext>
            </a:extLst>
          </p:cNvPr>
          <p:cNvSpPr/>
          <p:nvPr/>
        </p:nvSpPr>
        <p:spPr>
          <a:xfrm>
            <a:off x="3663362" y="2031495"/>
            <a:ext cx="273138" cy="153700"/>
          </a:xfrm>
          <a:prstGeom prst="rec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文本框 20">
            <a:extLst>
              <a:ext uri="{FF2B5EF4-FFF2-40B4-BE49-F238E27FC236}">
                <a16:creationId xmlns:a16="http://schemas.microsoft.com/office/drawing/2014/main" id="{357D917C-53B1-3F43-A9AD-BE35AD4CEA39}"/>
              </a:ext>
            </a:extLst>
          </p:cNvPr>
          <p:cNvSpPr txBox="1"/>
          <p:nvPr/>
        </p:nvSpPr>
        <p:spPr>
          <a:xfrm>
            <a:off x="1326240" y="2596075"/>
            <a:ext cx="951696" cy="338554"/>
          </a:xfrm>
          <a:prstGeom prst="rect">
            <a:avLst/>
          </a:prstGeom>
          <a:noFill/>
        </p:spPr>
        <p:txBody>
          <a:bodyPr wrap="square" rtlCol="0">
            <a:spAutoFit/>
          </a:bodyPr>
          <a:lstStyle/>
          <a:p>
            <a:r>
              <a:rPr kumimoji="1" lang="en-US" altLang="zh-CN" sz="1600" dirty="0">
                <a:latin typeface="Times New Roman" panose="02020603050405020304" pitchFamily="18" charset="0"/>
                <a:cs typeface="Times New Roman" panose="02020603050405020304" pitchFamily="18" charset="0"/>
              </a:rPr>
              <a:t>where</a:t>
            </a:r>
            <a:endParaRPr kumimoji="1" lang="zh-CN" altLang="en-US" sz="1600" dirty="0">
              <a:latin typeface="Times New Roman" panose="02020603050405020304" pitchFamily="18" charset="0"/>
              <a:cs typeface="Times New Roman" panose="02020603050405020304" pitchFamily="18" charset="0"/>
            </a:endParaRPr>
          </a:p>
        </p:txBody>
      </p:sp>
      <p:sp>
        <p:nvSpPr>
          <p:cNvPr id="23" name="矩形 14">
            <a:extLst>
              <a:ext uri="{FF2B5EF4-FFF2-40B4-BE49-F238E27FC236}">
                <a16:creationId xmlns:a16="http://schemas.microsoft.com/office/drawing/2014/main" id="{6ACD766E-6A64-444A-A2A0-FD814C6276E2}"/>
              </a:ext>
            </a:extLst>
          </p:cNvPr>
          <p:cNvSpPr/>
          <p:nvPr/>
        </p:nvSpPr>
        <p:spPr>
          <a:xfrm>
            <a:off x="1816756" y="4081593"/>
            <a:ext cx="3821602" cy="487681"/>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 name="矩形: 圆角 12">
            <a:extLst>
              <a:ext uri="{FF2B5EF4-FFF2-40B4-BE49-F238E27FC236}">
                <a16:creationId xmlns:a16="http://schemas.microsoft.com/office/drawing/2014/main" id="{67C40E85-EA72-AA4D-9B60-2F01B902F58A}"/>
              </a:ext>
            </a:extLst>
          </p:cNvPr>
          <p:cNvSpPr/>
          <p:nvPr/>
        </p:nvSpPr>
        <p:spPr>
          <a:xfrm>
            <a:off x="5934451" y="4157230"/>
            <a:ext cx="3122463" cy="337931"/>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Update of available DVS numbers</a:t>
            </a:r>
            <a:endPar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5" name="直接连接符 35">
            <a:extLst>
              <a:ext uri="{FF2B5EF4-FFF2-40B4-BE49-F238E27FC236}">
                <a16:creationId xmlns:a16="http://schemas.microsoft.com/office/drawing/2014/main" id="{45D9BE8D-4C78-C542-9083-4C4DABA2C03A}"/>
              </a:ext>
            </a:extLst>
          </p:cNvPr>
          <p:cNvCxnSpPr>
            <a:cxnSpLocks/>
            <a:stCxn id="23" idx="3"/>
            <a:endCxn id="24" idx="1"/>
          </p:cNvCxnSpPr>
          <p:nvPr/>
        </p:nvCxnSpPr>
        <p:spPr>
          <a:xfrm>
            <a:off x="5638358" y="4325434"/>
            <a:ext cx="296093" cy="762"/>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14">
            <a:extLst>
              <a:ext uri="{FF2B5EF4-FFF2-40B4-BE49-F238E27FC236}">
                <a16:creationId xmlns:a16="http://schemas.microsoft.com/office/drawing/2014/main" id="{DB60F550-23AA-DC48-83EF-AE0D345239D2}"/>
              </a:ext>
            </a:extLst>
          </p:cNvPr>
          <p:cNvSpPr/>
          <p:nvPr/>
        </p:nvSpPr>
        <p:spPr>
          <a:xfrm>
            <a:off x="1785364" y="4623563"/>
            <a:ext cx="4018789" cy="525723"/>
          </a:xfrm>
          <a:prstGeom prst="rec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7" name="矩形: 圆角 12">
            <a:extLst>
              <a:ext uri="{FF2B5EF4-FFF2-40B4-BE49-F238E27FC236}">
                <a16:creationId xmlns:a16="http://schemas.microsoft.com/office/drawing/2014/main" id="{233193F0-4A6E-314D-9CBC-7C8E7120FB7F}"/>
              </a:ext>
            </a:extLst>
          </p:cNvPr>
          <p:cNvSpPr/>
          <p:nvPr/>
        </p:nvSpPr>
        <p:spPr>
          <a:xfrm>
            <a:off x="5934451" y="4699811"/>
            <a:ext cx="2455250" cy="382168"/>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r>
              <a:rPr lang="en-US" altLang="zh-CN" sz="1600" b="1" i="1" dirty="0">
                <a:solidFill>
                  <a:srgbClr val="0000FF"/>
                </a:solidFill>
                <a:latin typeface="Times New Roman" panose="02020603050405020304" pitchFamily="18" charset="0"/>
                <a:cs typeface="Times New Roman" panose="02020603050405020304" pitchFamily="18" charset="0"/>
              </a:rPr>
              <a:t>Feasibility set</a:t>
            </a:r>
            <a:endParaRPr lang="en-US" sz="1600" b="1" i="1" dirty="0">
              <a:solidFill>
                <a:srgbClr val="0000FF"/>
              </a:solidFill>
              <a:latin typeface="Times New Roman" panose="02020603050405020304" pitchFamily="18" charset="0"/>
              <a:cs typeface="Times New Roman" panose="02020603050405020304" pitchFamily="18" charset="0"/>
            </a:endParaRPr>
          </a:p>
        </p:txBody>
      </p:sp>
      <p:cxnSp>
        <p:nvCxnSpPr>
          <p:cNvPr id="28" name="直接连接符 35">
            <a:extLst>
              <a:ext uri="{FF2B5EF4-FFF2-40B4-BE49-F238E27FC236}">
                <a16:creationId xmlns:a16="http://schemas.microsoft.com/office/drawing/2014/main" id="{D2DF4F71-94C3-864F-ADDF-34A3129406B6}"/>
              </a:ext>
            </a:extLst>
          </p:cNvPr>
          <p:cNvCxnSpPr>
            <a:cxnSpLocks/>
            <a:stCxn id="26" idx="3"/>
            <a:endCxn id="27" idx="1"/>
          </p:cNvCxnSpPr>
          <p:nvPr/>
        </p:nvCxnSpPr>
        <p:spPr>
          <a:xfrm>
            <a:off x="5804153" y="4886425"/>
            <a:ext cx="130298" cy="4470"/>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29" name="图片 28">
            <a:extLst>
              <a:ext uri="{FF2B5EF4-FFF2-40B4-BE49-F238E27FC236}">
                <a16:creationId xmlns:a16="http://schemas.microsoft.com/office/drawing/2014/main" id="{8DEC7C9D-5D0B-224F-8A3A-4E5452BF60C0}"/>
              </a:ext>
            </a:extLst>
          </p:cNvPr>
          <p:cNvPicPr>
            <a:picLocks noChangeAspect="1"/>
          </p:cNvPicPr>
          <p:nvPr/>
        </p:nvPicPr>
        <p:blipFill>
          <a:blip r:embed="rId6"/>
          <a:stretch>
            <a:fillRect/>
          </a:stretch>
        </p:blipFill>
        <p:spPr>
          <a:xfrm>
            <a:off x="1890906" y="5211800"/>
            <a:ext cx="3380651" cy="609455"/>
          </a:xfrm>
          <a:prstGeom prst="rect">
            <a:avLst/>
          </a:prstGeom>
        </p:spPr>
      </p:pic>
      <p:sp>
        <p:nvSpPr>
          <p:cNvPr id="30" name="矩形 14">
            <a:extLst>
              <a:ext uri="{FF2B5EF4-FFF2-40B4-BE49-F238E27FC236}">
                <a16:creationId xmlns:a16="http://schemas.microsoft.com/office/drawing/2014/main" id="{AD611F00-D0E9-234B-A1C7-BF68DEF099B8}"/>
              </a:ext>
            </a:extLst>
          </p:cNvPr>
          <p:cNvSpPr/>
          <p:nvPr/>
        </p:nvSpPr>
        <p:spPr>
          <a:xfrm>
            <a:off x="1781298" y="5261229"/>
            <a:ext cx="3485736" cy="560026"/>
          </a:xfrm>
          <a:prstGeom prst="rect">
            <a:avLst/>
          </a:prstGeom>
          <a:solidFill>
            <a:schemeClr val="accent6">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srgbClr val="FFC000"/>
              </a:solidFill>
              <a:effectLst/>
              <a:highlight>
                <a:srgbClr val="00FF00"/>
              </a:highligh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31" name="直接连接符 35">
            <a:extLst>
              <a:ext uri="{FF2B5EF4-FFF2-40B4-BE49-F238E27FC236}">
                <a16:creationId xmlns:a16="http://schemas.microsoft.com/office/drawing/2014/main" id="{CDF5F723-10AB-B24F-8E5F-BD87A022A146}"/>
              </a:ext>
            </a:extLst>
          </p:cNvPr>
          <p:cNvCxnSpPr>
            <a:cxnSpLocks/>
            <a:stCxn id="29" idx="3"/>
            <a:endCxn id="32" idx="1"/>
          </p:cNvCxnSpPr>
          <p:nvPr/>
        </p:nvCxnSpPr>
        <p:spPr>
          <a:xfrm flipV="1">
            <a:off x="5271557" y="5513807"/>
            <a:ext cx="662894" cy="2721"/>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矩形: 圆角 12">
            <a:extLst>
              <a:ext uri="{FF2B5EF4-FFF2-40B4-BE49-F238E27FC236}">
                <a16:creationId xmlns:a16="http://schemas.microsoft.com/office/drawing/2014/main" id="{8162F2BA-7D7D-444A-AA9E-6DC5D44200B7}"/>
              </a:ext>
            </a:extLst>
          </p:cNvPr>
          <p:cNvSpPr/>
          <p:nvPr/>
        </p:nvSpPr>
        <p:spPr>
          <a:xfrm>
            <a:off x="5934451" y="5344841"/>
            <a:ext cx="1748745" cy="337931"/>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r>
              <a:rPr lang="en-US" altLang="zh-CN" sz="1600" b="1" i="1" dirty="0">
                <a:solidFill>
                  <a:srgbClr val="0000FF"/>
                </a:solidFill>
                <a:latin typeface="Times New Roman" panose="02020603050405020304" pitchFamily="18" charset="0"/>
                <a:cs typeface="Times New Roman" panose="02020603050405020304" pitchFamily="18" charset="0"/>
              </a:rPr>
              <a:t>Served</a:t>
            </a:r>
            <a:r>
              <a:rPr lang="zh-CN" altLang="en-US" sz="1600" b="1" i="1" dirty="0">
                <a:solidFill>
                  <a:srgbClr val="0000FF"/>
                </a:solidFill>
                <a:latin typeface="Times New Roman" panose="02020603050405020304" pitchFamily="18" charset="0"/>
                <a:cs typeface="Times New Roman" panose="02020603050405020304" pitchFamily="18" charset="0"/>
              </a:rPr>
              <a:t> </a:t>
            </a:r>
            <a:r>
              <a:rPr lang="en-US" altLang="zh-CN" sz="1600" b="1" i="1" dirty="0">
                <a:solidFill>
                  <a:srgbClr val="0000FF"/>
                </a:solidFill>
                <a:latin typeface="Times New Roman" panose="02020603050405020304" pitchFamily="18" charset="0"/>
                <a:cs typeface="Times New Roman" panose="02020603050405020304" pitchFamily="18" charset="0"/>
              </a:rPr>
              <a:t>demand</a:t>
            </a:r>
            <a:endParaRPr lang="en-US" sz="1600" b="1" i="1" dirty="0">
              <a:solidFill>
                <a:srgbClr val="0000FF"/>
              </a:solidFill>
              <a:latin typeface="Times New Roman" panose="02020603050405020304" pitchFamily="18" charset="0"/>
              <a:cs typeface="Times New Roman" panose="02020603050405020304" pitchFamily="18" charset="0"/>
            </a:endParaRPr>
          </a:p>
        </p:txBody>
      </p:sp>
      <p:sp>
        <p:nvSpPr>
          <p:cNvPr id="34" name="矩形: 圆角 12">
            <a:extLst>
              <a:ext uri="{FF2B5EF4-FFF2-40B4-BE49-F238E27FC236}">
                <a16:creationId xmlns:a16="http://schemas.microsoft.com/office/drawing/2014/main" id="{6834A581-9D94-F645-91B7-C9EC5DAB2EB7}"/>
              </a:ext>
            </a:extLst>
          </p:cNvPr>
          <p:cNvSpPr/>
          <p:nvPr/>
        </p:nvSpPr>
        <p:spPr>
          <a:xfrm>
            <a:off x="2413241" y="3454304"/>
            <a:ext cx="2200011" cy="516358"/>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r>
              <a:rPr lang="en-US" sz="1600" b="1" i="1" dirty="0">
                <a:solidFill>
                  <a:srgbClr val="0000FF"/>
                </a:solidFill>
                <a:latin typeface="Times New Roman" panose="02020603050405020304" pitchFamily="18" charset="0"/>
                <a:cs typeface="Times New Roman" panose="02020603050405020304" pitchFamily="18" charset="0"/>
              </a:rPr>
              <a:t>Penalty of one unit unserved demand </a:t>
            </a:r>
          </a:p>
        </p:txBody>
      </p:sp>
      <p:sp>
        <p:nvSpPr>
          <p:cNvPr id="35" name="矩形: 圆角 12">
            <a:extLst>
              <a:ext uri="{FF2B5EF4-FFF2-40B4-BE49-F238E27FC236}">
                <a16:creationId xmlns:a16="http://schemas.microsoft.com/office/drawing/2014/main" id="{75359EBD-C663-3049-ABD5-67C493DB9204}"/>
              </a:ext>
            </a:extLst>
          </p:cNvPr>
          <p:cNvSpPr/>
          <p:nvPr/>
        </p:nvSpPr>
        <p:spPr>
          <a:xfrm>
            <a:off x="4777751" y="3448831"/>
            <a:ext cx="2548057" cy="516358"/>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defRPr/>
            </a:pPr>
            <a:r>
              <a:rPr lang="en-US" sz="1600" b="1" i="1" dirty="0">
                <a:solidFill>
                  <a:srgbClr val="0000FF"/>
                </a:solidFill>
                <a:latin typeface="Times New Roman" panose="02020603050405020304" pitchFamily="18" charset="0"/>
                <a:cs typeface="Times New Roman" panose="02020603050405020304" pitchFamily="18" charset="0"/>
              </a:rPr>
              <a:t>Cost for one DSV to carry out </a:t>
            </a:r>
            <a:r>
              <a:rPr lang="en-US" altLang="zh-CN" sz="1600" b="1" i="1" dirty="0">
                <a:solidFill>
                  <a:srgbClr val="0000FF"/>
                </a:solidFill>
                <a:latin typeface="Times New Roman" panose="02020603050405020304" pitchFamily="18" charset="0"/>
                <a:cs typeface="Times New Roman" panose="02020603050405020304" pitchFamily="18" charset="0"/>
              </a:rPr>
              <a:t>one </a:t>
            </a:r>
            <a:r>
              <a:rPr lang="en-US" sz="1600" b="1" i="1" dirty="0">
                <a:solidFill>
                  <a:srgbClr val="0000FF"/>
                </a:solidFill>
                <a:latin typeface="Times New Roman" panose="02020603050405020304" pitchFamily="18" charset="0"/>
                <a:cs typeface="Times New Roman" panose="02020603050405020304" pitchFamily="18" charset="0"/>
              </a:rPr>
              <a:t>sensing</a:t>
            </a:r>
            <a:r>
              <a:rPr lang="zh-CN" altLang="en-US" sz="1600" b="1" i="1" dirty="0">
                <a:solidFill>
                  <a:srgbClr val="0000FF"/>
                </a:solidFill>
                <a:latin typeface="Times New Roman" panose="02020603050405020304" pitchFamily="18" charset="0"/>
                <a:cs typeface="Times New Roman" panose="02020603050405020304" pitchFamily="18" charset="0"/>
              </a:rPr>
              <a:t> </a:t>
            </a:r>
            <a:r>
              <a:rPr lang="en-US" altLang="zh-CN" sz="1600" b="1" i="1" dirty="0">
                <a:solidFill>
                  <a:srgbClr val="0000FF"/>
                </a:solidFill>
                <a:latin typeface="Times New Roman" panose="02020603050405020304" pitchFamily="18" charset="0"/>
                <a:cs typeface="Times New Roman" panose="02020603050405020304" pitchFamily="18" charset="0"/>
              </a:rPr>
              <a:t>task</a:t>
            </a:r>
            <a:r>
              <a:rPr lang="en-US" sz="1600" b="1" i="1" dirty="0">
                <a:solidFill>
                  <a:srgbClr val="0000FF"/>
                </a:solidFill>
                <a:latin typeface="Times New Roman" panose="02020603050405020304" pitchFamily="18" charset="0"/>
                <a:cs typeface="Times New Roman" panose="02020603050405020304" pitchFamily="18" charset="0"/>
              </a:rPr>
              <a:t> </a:t>
            </a:r>
          </a:p>
        </p:txBody>
      </p:sp>
      <p:sp>
        <p:nvSpPr>
          <p:cNvPr id="37" name="矩形 14">
            <a:extLst>
              <a:ext uri="{FF2B5EF4-FFF2-40B4-BE49-F238E27FC236}">
                <a16:creationId xmlns:a16="http://schemas.microsoft.com/office/drawing/2014/main" id="{2E02E2DC-61BA-334D-B582-DD33F7CE4ED8}"/>
              </a:ext>
            </a:extLst>
          </p:cNvPr>
          <p:cNvSpPr/>
          <p:nvPr/>
        </p:nvSpPr>
        <p:spPr>
          <a:xfrm>
            <a:off x="3793827" y="2952805"/>
            <a:ext cx="236204" cy="21023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8" name="矩形 14">
            <a:extLst>
              <a:ext uri="{FF2B5EF4-FFF2-40B4-BE49-F238E27FC236}">
                <a16:creationId xmlns:a16="http://schemas.microsoft.com/office/drawing/2014/main" id="{DFBA300A-DAD4-DD4E-905E-83613B5811F6}"/>
              </a:ext>
            </a:extLst>
          </p:cNvPr>
          <p:cNvSpPr/>
          <p:nvPr/>
        </p:nvSpPr>
        <p:spPr>
          <a:xfrm>
            <a:off x="5128073" y="2952805"/>
            <a:ext cx="236204" cy="21023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0" name="Oval 54">
            <a:extLst>
              <a:ext uri="{FF2B5EF4-FFF2-40B4-BE49-F238E27FC236}">
                <a16:creationId xmlns:a16="http://schemas.microsoft.com/office/drawing/2014/main" id="{B96BF392-F998-EA4D-98BF-F7FCCEC54E16}"/>
              </a:ext>
            </a:extLst>
          </p:cNvPr>
          <p:cNvSpPr/>
          <p:nvPr/>
        </p:nvSpPr>
        <p:spPr>
          <a:xfrm>
            <a:off x="5695568" y="1884057"/>
            <a:ext cx="217170" cy="227572"/>
          </a:xfrm>
          <a:prstGeom prst="ellipse">
            <a:avLst/>
          </a:prstGeom>
          <a:noFill/>
          <a:ln w="254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41" name="文本框 19">
                <a:extLst>
                  <a:ext uri="{FF2B5EF4-FFF2-40B4-BE49-F238E27FC236}">
                    <a16:creationId xmlns:a16="http://schemas.microsoft.com/office/drawing/2014/main" id="{6061A0CB-656C-0B4D-90E3-4823576F601C}"/>
                  </a:ext>
                </a:extLst>
              </p:cNvPr>
              <p:cNvSpPr txBox="1">
                <a:spLocks noChangeArrowheads="1"/>
              </p:cNvSpPr>
              <p:nvPr/>
            </p:nvSpPr>
            <p:spPr bwMode="auto">
              <a:xfrm>
                <a:off x="0" y="6059388"/>
                <a:ext cx="9144000" cy="3619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The demand distribution </a:t>
                </a:r>
                <a14:m>
                  <m:oMath xmlns:m="http://schemas.openxmlformats.org/officeDocument/2006/math">
                    <m:r>
                      <a:rPr kumimoji="0" lang="en-US" altLang="zh-CN" sz="2400" b="0" i="1" u="none" strike="noStrike" kern="1200" cap="none" spc="0" normalizeH="0" baseline="0" noProof="0" dirty="0" smtClean="0">
                        <a:ln>
                          <a:noFill/>
                        </a:ln>
                        <a:solidFill>
                          <a:srgbClr val="C00000"/>
                        </a:solidFill>
                        <a:effectLst/>
                        <a:uLnTx/>
                        <a:uFillTx/>
                        <a:latin typeface="Cambria Math" panose="02040503050406030204" pitchFamily="18" charset="0"/>
                        <a:ea typeface="Cambria Math" panose="02040503050406030204" pitchFamily="18" charset="0"/>
                        <a:cs typeface="Times New Roman" panose="02020603050405020304" pitchFamily="18" charset="0"/>
                      </a:rPr>
                      <m:t>ℙ</m:t>
                    </m:r>
                  </m:oMath>
                </a14:m>
                <a:r>
                  <a:rPr kumimoji="0" lang="en-US" altLang="zh-CN" sz="24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is oftentimes only partially known!</a:t>
                </a:r>
                <a:endParaRPr kumimoji="0" lang="en-US" altLang="zh-CN" sz="2400" b="1"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mc:Choice>
        <mc:Fallback xmlns="">
          <p:sp>
            <p:nvSpPr>
              <p:cNvPr id="41" name="文本框 19">
                <a:extLst>
                  <a:ext uri="{FF2B5EF4-FFF2-40B4-BE49-F238E27FC236}">
                    <a16:creationId xmlns:a16="http://schemas.microsoft.com/office/drawing/2014/main" id="{6061A0CB-656C-0B4D-90E3-4823576F601C}"/>
                  </a:ext>
                </a:extLst>
              </p:cNvPr>
              <p:cNvSpPr txBox="1">
                <a:spLocks noRot="1" noChangeAspect="1" noMove="1" noResize="1" noEditPoints="1" noAdjustHandles="1" noChangeArrowheads="1" noChangeShapeType="1" noTextEdit="1"/>
              </p:cNvSpPr>
              <p:nvPr/>
            </p:nvSpPr>
            <p:spPr bwMode="auto">
              <a:xfrm>
                <a:off x="0" y="6059388"/>
                <a:ext cx="9144000" cy="361950"/>
              </a:xfrm>
              <a:prstGeom prst="rect">
                <a:avLst/>
              </a:prstGeom>
              <a:blipFill>
                <a:blip r:embed="rId7"/>
                <a:stretch>
                  <a:fillRect t="-23333" b="-466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N">
                    <a:noFill/>
                  </a:rPr>
                  <a:t> </a:t>
                </a:r>
              </a:p>
            </p:txBody>
          </p:sp>
        </mc:Fallback>
      </mc:AlternateContent>
      <p:cxnSp>
        <p:nvCxnSpPr>
          <p:cNvPr id="33" name="直接连接符 35">
            <a:extLst>
              <a:ext uri="{FF2B5EF4-FFF2-40B4-BE49-F238E27FC236}">
                <a16:creationId xmlns:a16="http://schemas.microsoft.com/office/drawing/2014/main" id="{DE1D9EF9-0B9C-D14F-9C51-95660B4AB335}"/>
              </a:ext>
            </a:extLst>
          </p:cNvPr>
          <p:cNvCxnSpPr>
            <a:cxnSpLocks/>
            <a:stCxn id="37" idx="2"/>
            <a:endCxn id="34" idx="0"/>
          </p:cNvCxnSpPr>
          <p:nvPr/>
        </p:nvCxnSpPr>
        <p:spPr>
          <a:xfrm flipH="1">
            <a:off x="3513247" y="3163038"/>
            <a:ext cx="398682" cy="291266"/>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3204C757-D63A-F04C-B5E1-3AD3BD828FFA}"/>
              </a:ext>
            </a:extLst>
          </p:cNvPr>
          <p:cNvCxnSpPr>
            <a:cxnSpLocks/>
            <a:stCxn id="38" idx="2"/>
            <a:endCxn id="35" idx="0"/>
          </p:cNvCxnSpPr>
          <p:nvPr/>
        </p:nvCxnSpPr>
        <p:spPr>
          <a:xfrm>
            <a:off x="5246175" y="3163038"/>
            <a:ext cx="805605" cy="285793"/>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89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blinds(horizontal)">
                                      <p:cBhvr>
                                        <p:cTn id="37" dur="500"/>
                                        <p:tgtEl>
                                          <p:spTgt spid="26"/>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par>
                          <p:cTn id="51" fill="hold">
                            <p:stCondLst>
                              <p:cond delay="500"/>
                            </p:stCondLst>
                            <p:childTnLst>
                              <p:par>
                                <p:cTn id="52" presetID="22" presetClass="entr" presetSubtype="1"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500"/>
                                        <p:tgtEl>
                                          <p:spTgt spid="33"/>
                                        </p:tgtEl>
                                      </p:cBhvr>
                                    </p:animEffect>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500"/>
                            </p:stCondLst>
                            <p:childTnLst>
                              <p:par>
                                <p:cTn id="65" presetID="22" presetClass="entr" presetSubtype="1"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up)">
                                      <p:cBhvr>
                                        <p:cTn id="67" dur="500"/>
                                        <p:tgtEl>
                                          <p:spTgt spid="36"/>
                                        </p:tgtEl>
                                      </p:cBhvr>
                                    </p:animEffect>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blinds(horizontal)">
                                      <p:cBhvr>
                                        <p:cTn id="76" dur="500"/>
                                        <p:tgtEl>
                                          <p:spTgt spid="23"/>
                                        </p:tgtEl>
                                      </p:cBhvr>
                                    </p:animEffect>
                                  </p:childTnLst>
                                </p:cTn>
                              </p:par>
                            </p:childTnLst>
                          </p:cTn>
                        </p:par>
                        <p:par>
                          <p:cTn id="77" fill="hold">
                            <p:stCondLst>
                              <p:cond delay="500"/>
                            </p:stCondLst>
                            <p:childTnLst>
                              <p:par>
                                <p:cTn id="78" presetID="22" presetClass="entr" presetSubtype="8"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left)">
                                      <p:cBhvr>
                                        <p:cTn id="80" dur="500"/>
                                        <p:tgtEl>
                                          <p:spTgt spid="25"/>
                                        </p:tgtEl>
                                      </p:cBhvr>
                                    </p:animEffect>
                                  </p:childTnLst>
                                </p:cTn>
                              </p:par>
                            </p:childTnLst>
                          </p:cTn>
                        </p:par>
                        <p:par>
                          <p:cTn id="81" fill="hold">
                            <p:stCondLst>
                              <p:cond delay="10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childTnLst>
                    </p:cTn>
                  </p:par>
                  <p:par>
                    <p:cTn id="85" fill="hold">
                      <p:stCondLst>
                        <p:cond delay="indefinite"/>
                      </p:stCondLst>
                      <p:childTnLst>
                        <p:par>
                          <p:cTn id="86" fill="hold">
                            <p:stCondLst>
                              <p:cond delay="0"/>
                            </p:stCondLst>
                            <p:childTnLst>
                              <p:par>
                                <p:cTn id="87" presetID="3" presetClass="entr" presetSubtype="10" fill="hold" grpId="0" nodeType="click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blinds(horizontal)">
                                      <p:cBhvr>
                                        <p:cTn id="89" dur="500"/>
                                        <p:tgtEl>
                                          <p:spTgt spid="30"/>
                                        </p:tgtEl>
                                      </p:cBhvr>
                                    </p:animEffect>
                                  </p:childTnLst>
                                </p:cTn>
                              </p:par>
                            </p:childTnLst>
                          </p:cTn>
                        </p:par>
                        <p:par>
                          <p:cTn id="90" fill="hold">
                            <p:stCondLst>
                              <p:cond delay="500"/>
                            </p:stCondLst>
                            <p:childTnLst>
                              <p:par>
                                <p:cTn id="91" presetID="22" presetClass="entr" presetSubtype="8" fill="hold"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wipe(left)">
                                      <p:cBhvr>
                                        <p:cTn id="93" dur="500"/>
                                        <p:tgtEl>
                                          <p:spTgt spid="31"/>
                                        </p:tgtEl>
                                      </p:cBhvr>
                                    </p:animEffect>
                                  </p:childTnLst>
                                </p:cTn>
                              </p:par>
                            </p:childTnLst>
                          </p:cTn>
                        </p:par>
                        <p:par>
                          <p:cTn id="94" fill="hold">
                            <p:stCondLst>
                              <p:cond delay="1000"/>
                            </p:stCondLst>
                            <p:childTnLst>
                              <p:par>
                                <p:cTn id="95" presetID="22" presetClass="entr" presetSubtype="8"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wipe(left)">
                                      <p:cBhvr>
                                        <p:cTn id="97" dur="500"/>
                                        <p:tgtEl>
                                          <p:spTgt spid="32"/>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p:cTn id="102" dur="1000" fill="hold"/>
                                        <p:tgtEl>
                                          <p:spTgt spid="40"/>
                                        </p:tgtEl>
                                        <p:attrNameLst>
                                          <p:attrName>ppt_w</p:attrName>
                                        </p:attrNameLst>
                                      </p:cBhvr>
                                      <p:tavLst>
                                        <p:tav tm="0">
                                          <p:val>
                                            <p:fltVal val="0"/>
                                          </p:val>
                                        </p:tav>
                                        <p:tav tm="100000">
                                          <p:val>
                                            <p:strVal val="#ppt_w"/>
                                          </p:val>
                                        </p:tav>
                                      </p:tavLst>
                                    </p:anim>
                                    <p:anim calcmode="lin" valueType="num">
                                      <p:cBhvr>
                                        <p:cTn id="103" dur="1000" fill="hold"/>
                                        <p:tgtEl>
                                          <p:spTgt spid="40"/>
                                        </p:tgtEl>
                                        <p:attrNameLst>
                                          <p:attrName>ppt_h</p:attrName>
                                        </p:attrNameLst>
                                      </p:cBhvr>
                                      <p:tavLst>
                                        <p:tav tm="0">
                                          <p:val>
                                            <p:fltVal val="0"/>
                                          </p:val>
                                        </p:tav>
                                        <p:tav tm="100000">
                                          <p:val>
                                            <p:strVal val="#ppt_h"/>
                                          </p:val>
                                        </p:tav>
                                      </p:tavLst>
                                    </p:anim>
                                    <p:anim calcmode="lin" valueType="num">
                                      <p:cBhvr>
                                        <p:cTn id="104" dur="1000" fill="hold"/>
                                        <p:tgtEl>
                                          <p:spTgt spid="40"/>
                                        </p:tgtEl>
                                        <p:attrNameLst>
                                          <p:attrName>style.rotation</p:attrName>
                                        </p:attrNameLst>
                                      </p:cBhvr>
                                      <p:tavLst>
                                        <p:tav tm="0">
                                          <p:val>
                                            <p:fltVal val="90"/>
                                          </p:val>
                                        </p:tav>
                                        <p:tav tm="100000">
                                          <p:val>
                                            <p:fltVal val="0"/>
                                          </p:val>
                                        </p:tav>
                                      </p:tavLst>
                                    </p:anim>
                                    <p:animEffect transition="in" filter="fade">
                                      <p:cBhvr>
                                        <p:cTn id="105" dur="1000"/>
                                        <p:tgtEl>
                                          <p:spTgt spid="40"/>
                                        </p:tgtEl>
                                      </p:cBhvr>
                                    </p:animEffect>
                                  </p:childTnLst>
                                </p:cTn>
                              </p:par>
                            </p:childTnLst>
                          </p:cTn>
                        </p:par>
                      </p:childTnLst>
                    </p:cTn>
                  </p:par>
                  <p:par>
                    <p:cTn id="106" fill="hold">
                      <p:stCondLst>
                        <p:cond delay="indefinite"/>
                      </p:stCondLst>
                      <p:childTnLst>
                        <p:par>
                          <p:cTn id="107" fill="hold">
                            <p:stCondLst>
                              <p:cond delay="0"/>
                            </p:stCondLst>
                            <p:childTnLst>
                              <p:par>
                                <p:cTn id="108" presetID="14" presetClass="entr" presetSubtype="10" fill="hold" grpId="0" nodeType="click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randombar(horizontal)">
                                      <p:cBhvr>
                                        <p:cTn id="11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8" grpId="0" animBg="1"/>
      <p:bldP spid="20" grpId="0" animBg="1"/>
      <p:bldP spid="23" grpId="0" animBg="1"/>
      <p:bldP spid="24" grpId="0" animBg="1"/>
      <p:bldP spid="26" grpId="0" animBg="1"/>
      <p:bldP spid="27" grpId="0" animBg="1"/>
      <p:bldP spid="30" grpId="0" animBg="1"/>
      <p:bldP spid="32" grpId="0" animBg="1"/>
      <p:bldP spid="34" grpId="0" animBg="1"/>
      <p:bldP spid="35" grpId="0" animBg="1"/>
      <p:bldP spid="37" grpId="0" animBg="1"/>
      <p:bldP spid="38" grpId="0" animBg="1"/>
      <p:bldP spid="40" grpId="0" animBg="1"/>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33</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Robust Optimization Transformation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49" y="752976"/>
            <a:ext cx="584140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a:extLst>
              <a:ext uri="{FF2B5EF4-FFF2-40B4-BE49-F238E27FC236}">
                <a16:creationId xmlns:a16="http://schemas.microsoft.com/office/drawing/2014/main" id="{13666CF9-1FE3-DE46-9D9C-171761D6EB8A}"/>
              </a:ext>
            </a:extLst>
          </p:cNvPr>
          <p:cNvPicPr>
            <a:picLocks noChangeAspect="1"/>
          </p:cNvPicPr>
          <p:nvPr/>
        </p:nvPicPr>
        <p:blipFill>
          <a:blip r:embed="rId2"/>
          <a:stretch>
            <a:fillRect/>
          </a:stretch>
        </p:blipFill>
        <p:spPr>
          <a:xfrm>
            <a:off x="1314450" y="2887068"/>
            <a:ext cx="4586487" cy="1510185"/>
          </a:xfrm>
          <a:prstGeom prst="rect">
            <a:avLst/>
          </a:prstGeom>
        </p:spPr>
      </p:pic>
      <p:pic>
        <p:nvPicPr>
          <p:cNvPr id="43" name="图片 42">
            <a:extLst>
              <a:ext uri="{FF2B5EF4-FFF2-40B4-BE49-F238E27FC236}">
                <a16:creationId xmlns:a16="http://schemas.microsoft.com/office/drawing/2014/main" id="{CCC042B7-79D1-234F-8C0A-3D914110DB0C}"/>
              </a:ext>
            </a:extLst>
          </p:cNvPr>
          <p:cNvPicPr>
            <a:picLocks noChangeAspect="1"/>
          </p:cNvPicPr>
          <p:nvPr/>
        </p:nvPicPr>
        <p:blipFill>
          <a:blip r:embed="rId3"/>
          <a:stretch>
            <a:fillRect/>
          </a:stretch>
        </p:blipFill>
        <p:spPr>
          <a:xfrm>
            <a:off x="1314450" y="2219001"/>
            <a:ext cx="6238494" cy="671838"/>
          </a:xfrm>
          <a:prstGeom prst="rect">
            <a:avLst/>
          </a:prstGeom>
        </p:spPr>
      </p:pic>
      <p:sp>
        <p:nvSpPr>
          <p:cNvPr id="44" name="矩形 54">
            <a:extLst>
              <a:ext uri="{FF2B5EF4-FFF2-40B4-BE49-F238E27FC236}">
                <a16:creationId xmlns:a16="http://schemas.microsoft.com/office/drawing/2014/main" id="{CA238BC1-8E98-5944-94BE-D50807362982}"/>
              </a:ext>
            </a:extLst>
          </p:cNvPr>
          <p:cNvSpPr/>
          <p:nvPr/>
        </p:nvSpPr>
        <p:spPr>
          <a:xfrm>
            <a:off x="3249599" y="985666"/>
            <a:ext cx="2994659" cy="417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Min-Cost</a:t>
            </a:r>
            <a:r>
              <a:rPr kumimoji="0" lang="en-US"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Problem</a:t>
            </a:r>
            <a:endParaRPr kumimoji="0" lang="zh-CN"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5" name="矩形 54">
            <a:extLst>
              <a:ext uri="{FF2B5EF4-FFF2-40B4-BE49-F238E27FC236}">
                <a16:creationId xmlns:a16="http://schemas.microsoft.com/office/drawing/2014/main" id="{D55EC2C4-BB37-3846-B21A-02426F774876}"/>
              </a:ext>
            </a:extLst>
          </p:cNvPr>
          <p:cNvSpPr/>
          <p:nvPr/>
        </p:nvSpPr>
        <p:spPr>
          <a:xfrm>
            <a:off x="3249599" y="1674385"/>
            <a:ext cx="2994659" cy="417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r-Min-Cost</a:t>
            </a:r>
            <a:r>
              <a:rPr kumimoji="0" lang="en-US"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Problem</a:t>
            </a:r>
            <a:endParaRPr kumimoji="0" lang="zh-CN"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46" name="Straight Arrow Connector 11">
            <a:extLst>
              <a:ext uri="{FF2B5EF4-FFF2-40B4-BE49-F238E27FC236}">
                <a16:creationId xmlns:a16="http://schemas.microsoft.com/office/drawing/2014/main" id="{9980AB9C-19F4-C946-9E7B-63425A45427E}"/>
              </a:ext>
            </a:extLst>
          </p:cNvPr>
          <p:cNvCxnSpPr>
            <a:cxnSpLocks/>
            <a:stCxn id="44" idx="2"/>
            <a:endCxn id="45" idx="0"/>
          </p:cNvCxnSpPr>
          <p:nvPr/>
        </p:nvCxnSpPr>
        <p:spPr>
          <a:xfrm>
            <a:off x="4746929" y="1403406"/>
            <a:ext cx="0" cy="270979"/>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47" name="Picture 57">
            <a:extLst>
              <a:ext uri="{FF2B5EF4-FFF2-40B4-BE49-F238E27FC236}">
                <a16:creationId xmlns:a16="http://schemas.microsoft.com/office/drawing/2014/main" id="{C9A97979-A88C-124C-9BC7-D8C123E313E1}"/>
              </a:ext>
            </a:extLst>
          </p:cNvPr>
          <p:cNvPicPr>
            <a:picLocks noChangeAspect="1"/>
          </p:cNvPicPr>
          <p:nvPr/>
        </p:nvPicPr>
        <p:blipFill rotWithShape="1">
          <a:blip r:embed="rId4"/>
          <a:srcRect r="7392" b="3054"/>
          <a:stretch/>
        </p:blipFill>
        <p:spPr>
          <a:xfrm>
            <a:off x="3059353" y="4744120"/>
            <a:ext cx="5081102" cy="1741472"/>
          </a:xfrm>
          <a:prstGeom prst="rect">
            <a:avLst/>
          </a:prstGeom>
        </p:spPr>
      </p:pic>
      <p:sp>
        <p:nvSpPr>
          <p:cNvPr id="48" name="矩形 14">
            <a:extLst>
              <a:ext uri="{FF2B5EF4-FFF2-40B4-BE49-F238E27FC236}">
                <a16:creationId xmlns:a16="http://schemas.microsoft.com/office/drawing/2014/main" id="{FA820BB4-6C65-554A-8BD7-6EADC3EC395C}"/>
              </a:ext>
            </a:extLst>
          </p:cNvPr>
          <p:cNvSpPr/>
          <p:nvPr/>
        </p:nvSpPr>
        <p:spPr>
          <a:xfrm>
            <a:off x="5287617" y="2363104"/>
            <a:ext cx="357810" cy="477982"/>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9" name="矩形: 圆角 12">
            <a:extLst>
              <a:ext uri="{FF2B5EF4-FFF2-40B4-BE49-F238E27FC236}">
                <a16:creationId xmlns:a16="http://schemas.microsoft.com/office/drawing/2014/main" id="{93B7636B-AACB-A54F-B0F3-2740FFF229FD}"/>
              </a:ext>
            </a:extLst>
          </p:cNvPr>
          <p:cNvSpPr/>
          <p:nvPr/>
        </p:nvSpPr>
        <p:spPr>
          <a:xfrm>
            <a:off x="6141651" y="3005395"/>
            <a:ext cx="2705495" cy="365115"/>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Minimize</a:t>
            </a:r>
            <a:r>
              <a:rPr kumimoji="0" lang="zh-CN" alt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1600" b="1" i="1" u="none" strike="noStrike" kern="1200" cap="none" spc="0" normalizeH="0" baseline="0" noProof="0" dirty="0">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the</a:t>
            </a:r>
            <a:r>
              <a:rPr kumimoji="0" lang="zh-CN" alt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lang="en-US" altLang="zh-CN" sz="1600" b="1" i="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rPr>
              <a:t>m</a:t>
            </a:r>
            <a:r>
              <a:rPr kumimoji="0" lang="en-US" altLang="zh-CN" sz="1600" b="1" i="1" u="none" strike="noStrike" kern="1200" cap="none" spc="0" normalizeH="0" baseline="0" noProof="0" dirty="0" err="1">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aximum</a:t>
            </a:r>
            <a:r>
              <a:rPr kumimoji="0" lang="zh-CN" altLang="en-US" sz="1600" b="1" i="1" u="none" strike="noStrike" kern="1200" cap="none" spc="0" normalizeH="0" baseline="0" noProof="0" dirty="0">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1600" b="1" i="1" u="none" strike="noStrike" kern="1200" cap="none" spc="0" normalizeH="0" baseline="0" noProof="0" dirty="0">
                <a:ln>
                  <a:noFill/>
                </a:ln>
                <a:solidFill>
                  <a:srgbClr val="0000FF"/>
                </a:solidFill>
                <a:effectLst/>
                <a:uLnTx/>
                <a:uFillTx/>
                <a:latin typeface="Times New Roman" panose="02020603050405020304" pitchFamily="18" charset="0"/>
                <a:ea typeface="等线" panose="02010600030101010101" pitchFamily="2" charset="-122"/>
                <a:cs typeface="Times New Roman" panose="02020603050405020304" pitchFamily="18" charset="0"/>
              </a:rPr>
              <a:t>Cost</a:t>
            </a:r>
            <a:endPar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50" name="直接连接符 35">
            <a:extLst>
              <a:ext uri="{FF2B5EF4-FFF2-40B4-BE49-F238E27FC236}">
                <a16:creationId xmlns:a16="http://schemas.microsoft.com/office/drawing/2014/main" id="{4DE80FEE-6C1C-7343-A337-B766549E76C4}"/>
              </a:ext>
            </a:extLst>
          </p:cNvPr>
          <p:cNvCxnSpPr>
            <a:cxnSpLocks/>
            <a:endCxn id="49" idx="1"/>
          </p:cNvCxnSpPr>
          <p:nvPr/>
        </p:nvCxnSpPr>
        <p:spPr>
          <a:xfrm>
            <a:off x="5465990" y="2834912"/>
            <a:ext cx="675661" cy="353041"/>
          </a:xfrm>
          <a:prstGeom prst="line">
            <a:avLst/>
          </a:prstGeom>
          <a:ln w="190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Rectangle 89">
                <a:extLst>
                  <a:ext uri="{FF2B5EF4-FFF2-40B4-BE49-F238E27FC236}">
                    <a16:creationId xmlns:a16="http://schemas.microsoft.com/office/drawing/2014/main" id="{3136EF2E-DDDD-5E42-85EC-E56DF18A1454}"/>
                  </a:ext>
                </a:extLst>
              </p:cNvPr>
              <p:cNvSpPr/>
              <p:nvPr/>
            </p:nvSpPr>
            <p:spPr>
              <a:xfrm>
                <a:off x="300249" y="5162627"/>
                <a:ext cx="2759103" cy="707886"/>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Ambiguity Set </a:t>
                </a:r>
                <a14:m>
                  <m:oMath xmlns:m="http://schemas.openxmlformats.org/officeDocument/2006/math">
                    <m:r>
                      <a:rPr kumimoji="0" lang="en-US" altLang="zh-CN" sz="2000" b="1" i="1" u="none" strike="noStrike" kern="1200" cap="none" spc="0" normalizeH="0" baseline="0" noProof="0" smtClean="0">
                        <a:ln>
                          <a:noFill/>
                        </a:ln>
                        <a:solidFill>
                          <a:srgbClr val="C00000"/>
                        </a:solidFill>
                        <a:effectLst/>
                        <a:uLnTx/>
                        <a:uFillTx/>
                        <a:latin typeface="Cambria Math" panose="02040503050406030204" pitchFamily="18" charset="0"/>
                        <a:ea typeface="Cambria Math" panose="02040503050406030204" pitchFamily="18" charset="0"/>
                        <a:cs typeface="Times New Roman" panose="02020603050405020304" pitchFamily="18" charset="0"/>
                      </a:rPr>
                      <m:t>𝓦</m:t>
                    </m:r>
                  </m:oMath>
                </a14:m>
                <a:endParaRPr kumimoji="0" lang="en-US" altLang="zh-CN" sz="2000" b="0" i="1" u="none" strike="noStrike" kern="1200" cap="none" spc="0" normalizeH="0" baseline="0" noProof="0" dirty="0">
                  <a:ln>
                    <a:noFill/>
                  </a:ln>
                  <a:solidFill>
                    <a:srgbClr val="C00000"/>
                  </a:solidFill>
                  <a:effectLst/>
                  <a:uLnTx/>
                  <a:uFillTx/>
                  <a:latin typeface="Cambria Math" panose="02040503050406030204" pitchFamily="18" charset="0"/>
                  <a:ea typeface="Cambria Math" panose="02040503050406030204" pitchFamily="18" charset="0"/>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altLang="zh-CN" sz="2000" b="1" i="1" u="none" strike="noStrike" kern="1200" cap="none" spc="0" normalizeH="0" baseline="0" noProof="0" smtClean="0">
                        <a:ln>
                          <a:noFill/>
                        </a:ln>
                        <a:solidFill>
                          <a:srgbClr val="C00000"/>
                        </a:solidFill>
                        <a:effectLst/>
                        <a:uLnTx/>
                        <a:uFillTx/>
                        <a:latin typeface="Cambria Math" panose="02040503050406030204" pitchFamily="18" charset="0"/>
                        <a:ea typeface="Cambria Math" panose="02040503050406030204" pitchFamily="18" charset="0"/>
                        <a:cs typeface="Times New Roman" panose="02020603050405020304" pitchFamily="18" charset="0"/>
                      </a:rPr>
                      <m:t>   ≜</m:t>
                    </m:r>
                  </m:oMath>
                </a14:m>
                <a:r>
                  <a:rPr kumimoji="0" 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 The set</a:t>
                </a:r>
                <a:r>
                  <a:rPr kumimoji="0" lang="zh-CN" alt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2000" b="1" i="0" u="none" strike="noStrike" kern="1200" cap="none" spc="0" normalizeH="0" baseline="0" noProof="0" dirty="0">
                    <a:ln>
                      <a:noFill/>
                    </a:ln>
                    <a:solidFill>
                      <a:srgbClr val="C00000"/>
                    </a:solidFill>
                    <a:effectLst/>
                    <a:uLnTx/>
                    <a:uFillTx/>
                    <a:latin typeface="Times New Roman" panose="02020603050405020304" pitchFamily="18" charset="0"/>
                    <a:ea typeface="等线" panose="02010600030101010101" pitchFamily="2" charset="-122"/>
                    <a:cs typeface="Times New Roman" panose="02020603050405020304" pitchFamily="18" charset="0"/>
                  </a:rPr>
                  <a:t>of</a:t>
                </a:r>
                <a:r>
                  <a:rPr kumimoji="0" 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 </a:t>
                </a:r>
                <a14:m>
                  <m:oMath xmlns:m="http://schemas.openxmlformats.org/officeDocument/2006/math">
                    <m:r>
                      <a:rPr kumimoji="0" lang="en-US" altLang="zh-CN" sz="2000" b="0" i="1" u="none" strike="noStrike" kern="1200" cap="none" spc="0" normalizeH="0" baseline="0" noProof="0" dirty="0" smtClean="0">
                        <a:ln>
                          <a:noFill/>
                        </a:ln>
                        <a:solidFill>
                          <a:srgbClr val="C00000"/>
                        </a:solidFill>
                        <a:effectLst/>
                        <a:uLnTx/>
                        <a:uFillTx/>
                        <a:latin typeface="Cambria Math" panose="02040503050406030204" pitchFamily="18" charset="0"/>
                        <a:ea typeface="Cambria Math" panose="02040503050406030204" pitchFamily="18" charset="0"/>
                        <a:cs typeface="Times New Roman" panose="02020603050405020304" pitchFamily="18" charset="0"/>
                      </a:rPr>
                      <m:t>ℙ</m:t>
                    </m:r>
                  </m:oMath>
                </a14:m>
                <a:r>
                  <a:rPr kumimoji="0" 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 </a:t>
                </a:r>
                <a:r>
                  <a:rPr kumimoji="0" lang="en-US" sz="2000" b="1" i="0" u="none" strike="noStrike" kern="1200" cap="none" spc="0" normalizeH="0" baseline="0" noProof="0" dirty="0" err="1">
                    <a:ln>
                      <a:noFill/>
                    </a:ln>
                    <a:solidFill>
                      <a:srgbClr val="C00000"/>
                    </a:solidFill>
                    <a:effectLst/>
                    <a:uLnTx/>
                    <a:uFillTx/>
                    <a:latin typeface="Times New Roman" panose="02020603050405020304" pitchFamily="18" charset="0"/>
                    <a:ea typeface="+mn-ea"/>
                    <a:cs typeface="Times New Roman" panose="02020603050405020304" pitchFamily="18" charset="0"/>
                  </a:rPr>
                  <a:t>s.t.</a:t>
                </a:r>
                <a:endParaRPr kumimoji="0" lang="en-US" sz="20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endParaRPr>
              </a:p>
            </p:txBody>
          </p:sp>
        </mc:Choice>
        <mc:Fallback xmlns="">
          <p:sp>
            <p:nvSpPr>
              <p:cNvPr id="51" name="Rectangle 89">
                <a:extLst>
                  <a:ext uri="{FF2B5EF4-FFF2-40B4-BE49-F238E27FC236}">
                    <a16:creationId xmlns:a16="http://schemas.microsoft.com/office/drawing/2014/main" id="{3136EF2E-DDDD-5E42-85EC-E56DF18A1454}"/>
                  </a:ext>
                </a:extLst>
              </p:cNvPr>
              <p:cNvSpPr>
                <a:spLocks noRot="1" noChangeAspect="1" noMove="1" noResize="1" noEditPoints="1" noAdjustHandles="1" noChangeArrowheads="1" noChangeShapeType="1" noTextEdit="1"/>
              </p:cNvSpPr>
              <p:nvPr/>
            </p:nvSpPr>
            <p:spPr>
              <a:xfrm>
                <a:off x="300249" y="5162627"/>
                <a:ext cx="2759103" cy="707886"/>
              </a:xfrm>
              <a:prstGeom prst="rect">
                <a:avLst/>
              </a:prstGeom>
              <a:blipFill>
                <a:blip r:embed="rId5"/>
                <a:stretch>
                  <a:fillRect t="-5263" b="-14035"/>
                </a:stretch>
              </a:blipFill>
            </p:spPr>
            <p:txBody>
              <a:bodyPr/>
              <a:lstStyle/>
              <a:p>
                <a:r>
                  <a:rPr lang="zh-CN" altLang="en-US">
                    <a:noFill/>
                  </a:rPr>
                  <a:t> </a:t>
                </a:r>
              </a:p>
            </p:txBody>
          </p:sp>
        </mc:Fallback>
      </mc:AlternateContent>
      <p:sp>
        <p:nvSpPr>
          <p:cNvPr id="52" name="矩形 8">
            <a:extLst>
              <a:ext uri="{FF2B5EF4-FFF2-40B4-BE49-F238E27FC236}">
                <a16:creationId xmlns:a16="http://schemas.microsoft.com/office/drawing/2014/main" id="{CF6452FB-4DC5-214A-A933-D860225DC6D1}"/>
              </a:ext>
            </a:extLst>
          </p:cNvPr>
          <p:cNvSpPr/>
          <p:nvPr/>
        </p:nvSpPr>
        <p:spPr>
          <a:xfrm>
            <a:off x="3059352" y="4744120"/>
            <a:ext cx="5106789" cy="1741472"/>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2440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500"/>
                                        <p:tgtEl>
                                          <p:spTgt spid="4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up)">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childTnLst>
                          </p:cTn>
                        </p:par>
                        <p:par>
                          <p:cTn id="27" fill="hold">
                            <p:stCondLst>
                              <p:cond delay="500"/>
                            </p:stCondLst>
                            <p:childTnLst>
                              <p:par>
                                <p:cTn id="28" presetID="22" presetClass="entr" presetSubtype="1"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up)">
                                      <p:cBhvr>
                                        <p:cTn id="30" dur="500"/>
                                        <p:tgtEl>
                                          <p:spTgt spid="50"/>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ipe(left)">
                                      <p:cBhvr>
                                        <p:cTn id="34" dur="5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par>
                                <p:cTn id="40" presetID="10" presetClass="entr" presetSubtype="0" fill="hold"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animBg="1"/>
      <p:bldP spid="49" grpId="0" animBg="1"/>
      <p:bldP spid="51" grpId="0"/>
      <p:bldP spid="5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F700730B-B1E9-4240-B419-09630C6A469F}"/>
              </a:ext>
            </a:extLst>
          </p:cNvPr>
          <p:cNvPicPr>
            <a:picLocks noChangeAspect="1"/>
          </p:cNvPicPr>
          <p:nvPr/>
        </p:nvPicPr>
        <p:blipFill>
          <a:blip r:embed="rId3"/>
          <a:stretch>
            <a:fillRect/>
          </a:stretch>
        </p:blipFill>
        <p:spPr>
          <a:xfrm>
            <a:off x="2511044" y="2284013"/>
            <a:ext cx="4378760" cy="3255710"/>
          </a:xfrm>
          <a:prstGeom prst="rect">
            <a:avLst/>
          </a:prstGeom>
        </p:spPr>
      </p:pic>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4" name="文本框 11">
            <a:extLst>
              <a:ext uri="{FF2B5EF4-FFF2-40B4-BE49-F238E27FC236}">
                <a16:creationId xmlns:a16="http://schemas.microsoft.com/office/drawing/2014/main" id="{9747FC79-3285-794D-B05D-2FEDBCA006CE}"/>
              </a:ext>
            </a:extLst>
          </p:cNvPr>
          <p:cNvSpPr txBox="1"/>
          <p:nvPr/>
        </p:nvSpPr>
        <p:spPr>
          <a:xfrm>
            <a:off x="300249" y="275475"/>
            <a:ext cx="733348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SOCP Transformation for Myopic Scenario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49" y="752976"/>
            <a:ext cx="683207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矩形 54">
            <a:extLst>
              <a:ext uri="{FF2B5EF4-FFF2-40B4-BE49-F238E27FC236}">
                <a16:creationId xmlns:a16="http://schemas.microsoft.com/office/drawing/2014/main" id="{0B6A9DE2-9802-104F-8D3A-6C77B3378773}"/>
              </a:ext>
            </a:extLst>
          </p:cNvPr>
          <p:cNvSpPr/>
          <p:nvPr/>
        </p:nvSpPr>
        <p:spPr>
          <a:xfrm>
            <a:off x="3249599" y="922057"/>
            <a:ext cx="2994659" cy="417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r-Min-Cost</a:t>
            </a:r>
            <a:r>
              <a:rPr kumimoji="0" lang="en-US"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Problem</a:t>
            </a:r>
            <a:endParaRPr kumimoji="0" lang="zh-CN"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矩形 54">
            <a:extLst>
              <a:ext uri="{FF2B5EF4-FFF2-40B4-BE49-F238E27FC236}">
                <a16:creationId xmlns:a16="http://schemas.microsoft.com/office/drawing/2014/main" id="{6477CF07-9ABC-B74F-9497-35E7D9158416}"/>
              </a:ext>
            </a:extLst>
          </p:cNvPr>
          <p:cNvSpPr/>
          <p:nvPr/>
        </p:nvSpPr>
        <p:spPr>
          <a:xfrm>
            <a:off x="2604051" y="1617320"/>
            <a:ext cx="4285753" cy="417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Second</a:t>
            </a:r>
            <a:r>
              <a:rPr kumimoji="0" lang="zh-CN" altLang="en-US"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Order</a:t>
            </a:r>
            <a:r>
              <a:rPr kumimoji="0" lang="zh-CN" altLang="en-US"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Conic</a:t>
            </a:r>
            <a:r>
              <a:rPr kumimoji="0" lang="zh-CN" altLang="en-US"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Program</a:t>
            </a:r>
            <a:r>
              <a:rPr kumimoji="0" lang="zh-CN" altLang="en-US"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(SOCP)</a:t>
            </a:r>
            <a:endParaRPr kumimoji="0" lang="zh-CN" altLang="en-US" sz="1800" b="1" i="0" u="none" strike="noStrike" kern="1200" cap="none" spc="0" normalizeH="0" baseline="0" noProof="0" dirty="0">
              <a:ln>
                <a:noFill/>
              </a:ln>
              <a:solidFill>
                <a:srgbClr val="FFFF00"/>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B007D499-E549-7346-AE97-2C5B90DD9EB1}"/>
              </a:ext>
            </a:extLst>
          </p:cNvPr>
          <p:cNvCxnSpPr>
            <a:cxnSpLocks/>
            <a:stCxn id="10" idx="2"/>
            <a:endCxn id="11" idx="0"/>
          </p:cNvCxnSpPr>
          <p:nvPr/>
        </p:nvCxnSpPr>
        <p:spPr>
          <a:xfrm flipH="1">
            <a:off x="4746928" y="1339797"/>
            <a:ext cx="1" cy="27752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矩形 14">
            <a:extLst>
              <a:ext uri="{FF2B5EF4-FFF2-40B4-BE49-F238E27FC236}">
                <a16:creationId xmlns:a16="http://schemas.microsoft.com/office/drawing/2014/main" id="{35AABDBE-F965-074B-B03C-E4B76AB247FD}"/>
              </a:ext>
            </a:extLst>
          </p:cNvPr>
          <p:cNvSpPr/>
          <p:nvPr/>
        </p:nvSpPr>
        <p:spPr>
          <a:xfrm>
            <a:off x="2761488" y="2708336"/>
            <a:ext cx="4185544" cy="2875599"/>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文本框 19">
                <a:extLst>
                  <a:ext uri="{FF2B5EF4-FFF2-40B4-BE49-F238E27FC236}">
                    <a16:creationId xmlns:a16="http://schemas.microsoft.com/office/drawing/2014/main" id="{12ECF20C-2B7B-D04C-BC92-9CADADAF166B}"/>
                  </a:ext>
                </a:extLst>
              </p:cNvPr>
              <p:cNvSpPr txBox="1">
                <a:spLocks noChangeArrowheads="1"/>
              </p:cNvSpPr>
              <p:nvPr/>
            </p:nvSpPr>
            <p:spPr bwMode="auto">
              <a:xfrm>
                <a:off x="1567543" y="5771063"/>
                <a:ext cx="6426926" cy="7950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zh-CN" sz="24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Exponential</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number of </a:t>
                </a:r>
                <a:r>
                  <a:rPr kumimoji="0" lang="en-US" altLang="zh-CN" sz="24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constraints,</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b</a:t>
                </a:r>
                <a:r>
                  <a:rPr kumimoji="0" lang="en-US" altLang="zh-CN" sz="24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ecause</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of the </a:t>
                </a:r>
                <a:r>
                  <a:rPr lang="en-US" altLang="zh-CN" sz="2400" b="1" noProof="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ower set of </a:t>
                </a:r>
                <a14:m>
                  <m:oMath xmlns:m="http://schemas.openxmlformats.org/officeDocument/2006/math">
                    <m:r>
                      <a:rPr lang="en-US" altLang="zh-CN" sz="2400" b="1">
                        <a:solidFill>
                          <a:srgbClr val="C00000"/>
                        </a:solidFill>
                        <a:latin typeface="Cambria Math" panose="02040503050406030204" pitchFamily="18" charset="0"/>
                        <a:ea typeface="微软雅黑" panose="020B0503020204020204" pitchFamily="34" charset="-122"/>
                        <a:cs typeface="Times New Roman" panose="02020603050405020304" pitchFamily="18" charset="0"/>
                      </a:rPr>
                      <m:t>𝓝</m:t>
                    </m:r>
                  </m:oMath>
                </a14:m>
                <a:r>
                  <a:rPr lang="en-US" altLang="zh-CN" sz="24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p>
            </p:txBody>
          </p:sp>
        </mc:Choice>
        <mc:Fallback xmlns="">
          <p:sp>
            <p:nvSpPr>
              <p:cNvPr id="26" name="文本框 19">
                <a:extLst>
                  <a:ext uri="{FF2B5EF4-FFF2-40B4-BE49-F238E27FC236}">
                    <a16:creationId xmlns:a16="http://schemas.microsoft.com/office/drawing/2014/main" id="{12ECF20C-2B7B-D04C-BC92-9CADADAF166B}"/>
                  </a:ext>
                </a:extLst>
              </p:cNvPr>
              <p:cNvSpPr txBox="1">
                <a:spLocks noRot="1" noChangeAspect="1" noMove="1" noResize="1" noEditPoints="1" noAdjustHandles="1" noChangeArrowheads="1" noChangeShapeType="1" noTextEdit="1"/>
              </p:cNvSpPr>
              <p:nvPr/>
            </p:nvSpPr>
            <p:spPr bwMode="auto">
              <a:xfrm>
                <a:off x="1567543" y="5771063"/>
                <a:ext cx="6426926" cy="795001"/>
              </a:xfrm>
              <a:prstGeom prst="rect">
                <a:avLst/>
              </a:prstGeom>
              <a:blipFill>
                <a:blip r:embed="rId4"/>
                <a:stretch>
                  <a:fillRect t="-6250" r="-986" b="-1875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N">
                    <a:noFill/>
                  </a:rPr>
                  <a:t> </a:t>
                </a:r>
              </a:p>
            </p:txBody>
          </p:sp>
        </mc:Fallback>
      </mc:AlternateContent>
      <p:sp>
        <p:nvSpPr>
          <p:cNvPr id="17" name="Rounded Rectangle 99">
            <a:extLst>
              <a:ext uri="{FF2B5EF4-FFF2-40B4-BE49-F238E27FC236}">
                <a16:creationId xmlns:a16="http://schemas.microsoft.com/office/drawing/2014/main" id="{6B8AAA7D-0E7F-C146-ACAA-E2A23F04549E}"/>
              </a:ext>
            </a:extLst>
          </p:cNvPr>
          <p:cNvSpPr/>
          <p:nvPr/>
        </p:nvSpPr>
        <p:spPr>
          <a:xfrm rot="20045154">
            <a:off x="5665818" y="4900376"/>
            <a:ext cx="2341671" cy="796552"/>
          </a:xfrm>
          <a:prstGeom prst="roundRect">
            <a:avLst/>
          </a:prstGeom>
          <a:solidFill>
            <a:schemeClr val="bg1"/>
          </a:solid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Computational Intractability </a:t>
            </a:r>
          </a:p>
        </p:txBody>
      </p:sp>
      <p:sp>
        <p:nvSpPr>
          <p:cNvPr id="16" name="矩形 15">
            <a:extLst>
              <a:ext uri="{FF2B5EF4-FFF2-40B4-BE49-F238E27FC236}">
                <a16:creationId xmlns:a16="http://schemas.microsoft.com/office/drawing/2014/main" id="{331AD7AE-6CC0-5647-8503-C1C918547196}"/>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灯片编号占位符 1">
            <a:extLst>
              <a:ext uri="{FF2B5EF4-FFF2-40B4-BE49-F238E27FC236}">
                <a16:creationId xmlns:a16="http://schemas.microsoft.com/office/drawing/2014/main" id="{F701B26E-ECDE-8748-A4FD-8780EC492B08}"/>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34</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0899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randombar(horizontal)">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5" grpId="0" animBg="1"/>
      <p:bldP spid="26" grpId="0"/>
      <p:bldP spid="1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4" name="文本框 11">
            <a:extLst>
              <a:ext uri="{FF2B5EF4-FFF2-40B4-BE49-F238E27FC236}">
                <a16:creationId xmlns:a16="http://schemas.microsoft.com/office/drawing/2014/main" id="{9747FC79-3285-794D-B05D-2FEDBCA006CE}"/>
              </a:ext>
            </a:extLst>
          </p:cNvPr>
          <p:cNvSpPr txBox="1"/>
          <p:nvPr/>
        </p:nvSpPr>
        <p:spPr>
          <a:xfrm>
            <a:off x="300248" y="201508"/>
            <a:ext cx="8338789"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2800" b="1" dirty="0">
                <a:solidFill>
                  <a:srgbClr val="01218A"/>
                </a:solidFill>
                <a:latin typeface="Times New Roman" panose="02020603050405020304" pitchFamily="18" charset="0"/>
                <a:ea typeface="微软雅黑" panose="020B0503020204020204" pitchFamily="34" charset="-122"/>
                <a:cs typeface="Times New Roman" panose="02020603050405020304" pitchFamily="18" charset="0"/>
              </a:rPr>
              <a:t>Efficient Solutions under LDR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endParaRPr kumimoji="0" lang="zh-CN" altLang="en-US" sz="2800" b="1" i="0" u="none" strike="noStrike" kern="1200" cap="none" spc="0" normalizeH="0" baseline="0" noProof="0" dirty="0">
              <a:ln>
                <a:noFill/>
              </a:ln>
              <a:solidFill>
                <a:srgbClr val="01218A"/>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48" y="744761"/>
            <a:ext cx="4836155" cy="591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Rectangle 13">
            <a:extLst>
              <a:ext uri="{FF2B5EF4-FFF2-40B4-BE49-F238E27FC236}">
                <a16:creationId xmlns:a16="http://schemas.microsoft.com/office/drawing/2014/main" id="{7D969747-14A5-4648-B20F-840BC4DE7C80}"/>
              </a:ext>
            </a:extLst>
          </p:cNvPr>
          <p:cNvSpPr/>
          <p:nvPr/>
        </p:nvSpPr>
        <p:spPr>
          <a:xfrm>
            <a:off x="141470" y="955780"/>
            <a:ext cx="8861060" cy="461665"/>
          </a:xfrm>
          <a:prstGeom prst="rect">
            <a:avLst/>
          </a:prstGeom>
        </p:spPr>
        <p:txBody>
          <a:bodyPr wrap="square">
            <a:spAutoFit/>
          </a:bodyPr>
          <a:lstStyle/>
          <a:p>
            <a:pPr marL="342900" indent="-342900" algn="just">
              <a:buFont typeface="Wingdings" pitchFamily="2" charset="2"/>
              <a:buChar char="Ø"/>
            </a:pPr>
            <a:r>
              <a:rPr lang="en-US" sz="2400" b="1" dirty="0">
                <a:latin typeface="Times New Roman" pitchFamily="18" charset="0"/>
                <a:cs typeface="Times New Roman" pitchFamily="18" charset="0"/>
              </a:rPr>
              <a:t>Linear Decision Rule (LDR):</a:t>
            </a:r>
            <a:endParaRPr lang="en-US" sz="24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8EDF09CF-CB62-C24A-8C9B-A3270EFD45CB}"/>
                  </a:ext>
                </a:extLst>
              </p:cNvPr>
              <p:cNvSpPr txBox="1"/>
              <p:nvPr/>
            </p:nvSpPr>
            <p:spPr>
              <a:xfrm>
                <a:off x="4640534" y="1020326"/>
                <a:ext cx="2544799" cy="302647"/>
              </a:xfrm>
              <a:prstGeom prst="rect">
                <a:avLst/>
              </a:prstGeom>
              <a:noFill/>
            </p:spPr>
            <p:txBody>
              <a:bodyPr wrap="none" lIns="0" tIns="0" rIns="0" bIns="0" rtlCol="0">
                <a:spAutoFit/>
              </a:bodyPr>
              <a:lstStyle/>
              <a:p>
                <a14:m>
                  <m:oMath xmlns:m="http://schemas.openxmlformats.org/officeDocument/2006/math">
                    <m:sSub>
                      <m:sSubPr>
                        <m:ctrlPr>
                          <a:rPr kumimoji="1" lang="en-US" altLang="zh-CN" i="1" smtClean="0">
                            <a:latin typeface="Cambria Math" panose="02040503050406030204" pitchFamily="18" charset="0"/>
                          </a:rPr>
                        </m:ctrlPr>
                      </m:sSubPr>
                      <m:e>
                        <m:r>
                          <a:rPr kumimoji="1" lang="en-US" altLang="zh-CN" b="0" i="1" smtClean="0">
                            <a:latin typeface="Cambria Math" panose="02040503050406030204" pitchFamily="18" charset="0"/>
                          </a:rPr>
                          <m:t>𝑧</m:t>
                        </m:r>
                      </m:e>
                      <m:sub>
                        <m:r>
                          <a:rPr kumimoji="1" lang="en-US" altLang="zh-CN" b="0" i="1" smtClean="0">
                            <a:latin typeface="Cambria Math" panose="02040503050406030204" pitchFamily="18" charset="0"/>
                          </a:rPr>
                          <m:t>𝑡</m:t>
                        </m:r>
                      </m:sub>
                    </m:sSub>
                    <m:d>
                      <m:dPr>
                        <m:ctrlPr>
                          <a:rPr kumimoji="1" lang="en-US" altLang="zh-CN" b="0" i="1" smtClean="0">
                            <a:latin typeface="Cambria Math" panose="02040503050406030204" pitchFamily="18" charset="0"/>
                          </a:rPr>
                        </m:ctrlPr>
                      </m:dPr>
                      <m:e>
                        <m:r>
                          <a:rPr kumimoji="1" lang="en-US" altLang="zh-CN" b="0" i="1" smtClean="0">
                            <a:latin typeface="Cambria Math" panose="02040503050406030204" pitchFamily="18" charset="0"/>
                            <a:ea typeface="Cambria Math" panose="02040503050406030204" pitchFamily="18" charset="0"/>
                          </a:rPr>
                          <m:t>∙</m:t>
                        </m:r>
                      </m:e>
                    </m:d>
                    <m:r>
                      <a:rPr kumimoji="1" lang="en-US" altLang="zh-CN" b="0" i="1" smtClean="0">
                        <a:latin typeface="Cambria Math" panose="02040503050406030204" pitchFamily="18" charset="0"/>
                        <a:ea typeface="Cambria Math" panose="02040503050406030204" pitchFamily="18" charset="0"/>
                      </a:rPr>
                      <m:t>∈</m:t>
                    </m:r>
                    <m:sSup>
                      <m:sSupPr>
                        <m:ctrlPr>
                          <a:rPr kumimoji="1" lang="en-US" altLang="zh-CN" b="0" i="1" smtClean="0">
                            <a:latin typeface="Cambria Math" panose="02040503050406030204" pitchFamily="18" charset="0"/>
                            <a:ea typeface="Cambria Math" panose="02040503050406030204" pitchFamily="18" charset="0"/>
                          </a:rPr>
                        </m:ctrlPr>
                      </m:sSupPr>
                      <m:e>
                        <m:r>
                          <a:rPr kumimoji="1" lang="en-US" altLang="zh-CN" b="0" i="1" smtClean="0">
                            <a:latin typeface="Cambria Math" panose="02040503050406030204" pitchFamily="18" charset="0"/>
                            <a:ea typeface="Cambria Math" panose="02040503050406030204" pitchFamily="18" charset="0"/>
                          </a:rPr>
                          <m:t>ℒ</m:t>
                        </m:r>
                      </m:e>
                      <m:sup>
                        <m:r>
                          <a:rPr kumimoji="1" lang="en-US" altLang="zh-CN" b="0" i="1" smtClean="0">
                            <a:latin typeface="Cambria Math" panose="02040503050406030204" pitchFamily="18" charset="0"/>
                            <a:ea typeface="Cambria Math" panose="02040503050406030204" pitchFamily="18" charset="0"/>
                          </a:rPr>
                          <m:t>𝑁</m:t>
                        </m:r>
                      </m:sup>
                    </m:sSup>
                    <m:r>
                      <a:rPr kumimoji="1" lang="en-US" altLang="zh-CN" b="0" i="1" smtClean="0">
                        <a:latin typeface="Cambria Math" panose="02040503050406030204" pitchFamily="18" charset="0"/>
                        <a:ea typeface="Cambria Math" panose="02040503050406030204" pitchFamily="18" charset="0"/>
                      </a:rPr>
                      <m:t>(</m:t>
                    </m:r>
                    <m:sSub>
                      <m:sSubPr>
                        <m:ctrlPr>
                          <a:rPr kumimoji="1" lang="en-US" altLang="zh-CN" b="0" i="1" smtClean="0">
                            <a:latin typeface="Cambria Math" panose="02040503050406030204" pitchFamily="18" charset="0"/>
                            <a:ea typeface="Cambria Math" panose="02040503050406030204" pitchFamily="18" charset="0"/>
                          </a:rPr>
                        </m:ctrlPr>
                      </m:sSubPr>
                      <m:e>
                        <m:r>
                          <a:rPr kumimoji="1" lang="en-US" altLang="zh-CN" b="1" i="0" smtClean="0">
                            <a:latin typeface="Cambria Math" panose="02040503050406030204" pitchFamily="18" charset="0"/>
                            <a:ea typeface="Cambria Math" panose="02040503050406030204" pitchFamily="18" charset="0"/>
                          </a:rPr>
                          <m:t>𝐝</m:t>
                        </m:r>
                      </m:e>
                      <m:sub>
                        <m:d>
                          <m:dPr>
                            <m:begChr m:val="["/>
                            <m:endChr m:val="]"/>
                            <m:ctrlPr>
                              <a:rPr kumimoji="1" lang="en-US" altLang="zh-CN" b="0" i="1" smtClean="0">
                                <a:latin typeface="Cambria Math" panose="02040503050406030204" pitchFamily="18" charset="0"/>
                                <a:ea typeface="Cambria Math" panose="02040503050406030204" pitchFamily="18" charset="0"/>
                              </a:rPr>
                            </m:ctrlPr>
                          </m:dPr>
                          <m:e>
                            <m:r>
                              <a:rPr kumimoji="1" lang="en-US" altLang="zh-CN" b="0" i="1" smtClean="0">
                                <a:latin typeface="Cambria Math" panose="02040503050406030204" pitchFamily="18" charset="0"/>
                                <a:ea typeface="Cambria Math" panose="02040503050406030204" pitchFamily="18" charset="0"/>
                              </a:rPr>
                              <m:t>𝑡</m:t>
                            </m:r>
                          </m:e>
                        </m:d>
                      </m:sub>
                    </m:sSub>
                    <m:r>
                      <a:rPr kumimoji="1" lang="en-US" altLang="zh-CN" b="0" i="1" smtClean="0">
                        <a:latin typeface="Cambria Math" panose="02040503050406030204" pitchFamily="18" charset="0"/>
                        <a:ea typeface="Cambria Math" panose="02040503050406030204" pitchFamily="18" charset="0"/>
                      </a:rPr>
                      <m:t>,</m:t>
                    </m:r>
                    <m:sSub>
                      <m:sSubPr>
                        <m:ctrlPr>
                          <a:rPr kumimoji="1" lang="en-US" altLang="zh-CN" i="1">
                            <a:latin typeface="Cambria Math" panose="02040503050406030204" pitchFamily="18" charset="0"/>
                            <a:ea typeface="Cambria Math" panose="02040503050406030204" pitchFamily="18" charset="0"/>
                          </a:rPr>
                        </m:ctrlPr>
                      </m:sSubPr>
                      <m:e>
                        <m:r>
                          <a:rPr kumimoji="1" lang="en-US" altLang="zh-CN" b="1" i="0" smtClean="0">
                            <a:latin typeface="Cambria Math" panose="02040503050406030204" pitchFamily="18" charset="0"/>
                            <a:ea typeface="Cambria Math" panose="02040503050406030204" pitchFamily="18" charset="0"/>
                          </a:rPr>
                          <m:t>𝐱</m:t>
                        </m:r>
                      </m:e>
                      <m:sub>
                        <m:d>
                          <m:dPr>
                            <m:begChr m:val="["/>
                            <m:endChr m:val="]"/>
                            <m:ctrlPr>
                              <a:rPr kumimoji="1" lang="en-US" altLang="zh-CN" i="1">
                                <a:latin typeface="Cambria Math" panose="02040503050406030204" pitchFamily="18" charset="0"/>
                                <a:ea typeface="Cambria Math" panose="02040503050406030204" pitchFamily="18" charset="0"/>
                              </a:rPr>
                            </m:ctrlPr>
                          </m:dPr>
                          <m:e>
                            <m:r>
                              <a:rPr kumimoji="1" lang="en-US" altLang="zh-CN" i="1">
                                <a:latin typeface="Cambria Math" panose="02040503050406030204" pitchFamily="18" charset="0"/>
                                <a:ea typeface="Cambria Math" panose="02040503050406030204" pitchFamily="18" charset="0"/>
                              </a:rPr>
                              <m:t>𝑡</m:t>
                            </m:r>
                          </m:e>
                        </m:d>
                      </m:sub>
                    </m:sSub>
                    <m:r>
                      <a:rPr kumimoji="1" lang="en-US" altLang="zh-CN" b="0" i="1" smtClean="0">
                        <a:latin typeface="Cambria Math" panose="02040503050406030204" pitchFamily="18" charset="0"/>
                        <a:ea typeface="Cambria Math" panose="02040503050406030204" pitchFamily="18" charset="0"/>
                      </a:rPr>
                      <m:t>,</m:t>
                    </m:r>
                    <m:sSub>
                      <m:sSubPr>
                        <m:ctrlPr>
                          <a:rPr kumimoji="1" lang="en-US" altLang="zh-CN" i="1">
                            <a:latin typeface="Cambria Math" panose="02040503050406030204" pitchFamily="18" charset="0"/>
                            <a:ea typeface="Cambria Math" panose="02040503050406030204" pitchFamily="18" charset="0"/>
                          </a:rPr>
                        </m:ctrlPr>
                      </m:sSubPr>
                      <m:e>
                        <m:r>
                          <a:rPr kumimoji="1" lang="zh-CN" altLang="en-US" b="0" i="1" smtClean="0">
                            <a:latin typeface="Cambria Math" panose="02040503050406030204" pitchFamily="18" charset="0"/>
                            <a:ea typeface="Cambria Math" panose="02040503050406030204" pitchFamily="18" charset="0"/>
                          </a:rPr>
                          <m:t> </m:t>
                        </m:r>
                        <m:r>
                          <a:rPr kumimoji="1" lang="en-US" altLang="zh-CN" b="1" i="0">
                            <a:latin typeface="Cambria Math" panose="02040503050406030204" pitchFamily="18" charset="0"/>
                            <a:ea typeface="Cambria Math" panose="02040503050406030204" pitchFamily="18" charset="0"/>
                          </a:rPr>
                          <m:t>𝐲</m:t>
                        </m:r>
                      </m:e>
                      <m:sub>
                        <m:d>
                          <m:dPr>
                            <m:begChr m:val="["/>
                            <m:endChr m:val="]"/>
                            <m:ctrlPr>
                              <a:rPr kumimoji="1" lang="en-US" altLang="zh-CN" i="1">
                                <a:latin typeface="Cambria Math" panose="02040503050406030204" pitchFamily="18" charset="0"/>
                                <a:ea typeface="Cambria Math" panose="02040503050406030204" pitchFamily="18" charset="0"/>
                              </a:rPr>
                            </m:ctrlPr>
                          </m:dPr>
                          <m:e>
                            <m:r>
                              <a:rPr kumimoji="1" lang="en-US" altLang="zh-CN" i="1">
                                <a:latin typeface="Cambria Math" panose="02040503050406030204" pitchFamily="18" charset="0"/>
                                <a:ea typeface="Cambria Math" panose="02040503050406030204" pitchFamily="18" charset="0"/>
                              </a:rPr>
                              <m:t>𝑡</m:t>
                            </m:r>
                          </m:e>
                        </m:d>
                      </m:sub>
                    </m:sSub>
                    <m:r>
                      <a:rPr kumimoji="1" lang="en-US" altLang="zh-CN" b="0" i="1" smtClean="0">
                        <a:latin typeface="Cambria Math" panose="02040503050406030204" pitchFamily="18" charset="0"/>
                        <a:ea typeface="Cambria Math" panose="02040503050406030204" pitchFamily="18" charset="0"/>
                      </a:rPr>
                      <m:t>)</m:t>
                    </m:r>
                  </m:oMath>
                </a14:m>
                <a:r>
                  <a:rPr kumimoji="1" lang="en-US" altLang="zh-CN" dirty="0"/>
                  <a:t>, </a:t>
                </a:r>
                <a:endParaRPr kumimoji="1" lang="zh-CN" altLang="en-US" dirty="0">
                  <a:latin typeface="SimSun" panose="02010600030101010101" pitchFamily="2" charset="-122"/>
                  <a:ea typeface="SimSun" panose="02010600030101010101" pitchFamily="2" charset="-122"/>
                </a:endParaRPr>
              </a:p>
            </p:txBody>
          </p:sp>
        </mc:Choice>
        <mc:Fallback xmlns="">
          <p:sp>
            <p:nvSpPr>
              <p:cNvPr id="9" name="文本框 8">
                <a:extLst>
                  <a:ext uri="{FF2B5EF4-FFF2-40B4-BE49-F238E27FC236}">
                    <a16:creationId xmlns:a16="http://schemas.microsoft.com/office/drawing/2014/main" id="{8EDF09CF-CB62-C24A-8C9B-A3270EFD45CB}"/>
                  </a:ext>
                </a:extLst>
              </p:cNvPr>
              <p:cNvSpPr txBox="1">
                <a:spLocks noRot="1" noChangeAspect="1" noMove="1" noResize="1" noEditPoints="1" noAdjustHandles="1" noChangeArrowheads="1" noChangeShapeType="1" noTextEdit="1"/>
              </p:cNvSpPr>
              <p:nvPr/>
            </p:nvSpPr>
            <p:spPr>
              <a:xfrm>
                <a:off x="4640534" y="1020326"/>
                <a:ext cx="2544799" cy="302647"/>
              </a:xfrm>
              <a:prstGeom prst="rect">
                <a:avLst/>
              </a:prstGeom>
              <a:blipFill>
                <a:blip r:embed="rId2"/>
                <a:stretch>
                  <a:fillRect l="-1980" t="-16000" r="-4455" b="-40000"/>
                </a:stretch>
              </a:blipFill>
            </p:spPr>
            <p:txBody>
              <a:bodyPr/>
              <a:lstStyle/>
              <a:p>
                <a:r>
                  <a:rPr lang="en-CN">
                    <a:noFill/>
                  </a:rPr>
                  <a:t> </a:t>
                </a:r>
              </a:p>
            </p:txBody>
          </p:sp>
        </mc:Fallback>
      </mc:AlternateContent>
      <p:pic>
        <p:nvPicPr>
          <p:cNvPr id="13" name="图片 12">
            <a:extLst>
              <a:ext uri="{FF2B5EF4-FFF2-40B4-BE49-F238E27FC236}">
                <a16:creationId xmlns:a16="http://schemas.microsoft.com/office/drawing/2014/main" id="{DA81E14F-8525-334E-8527-AE27155EA7D8}"/>
              </a:ext>
            </a:extLst>
          </p:cNvPr>
          <p:cNvPicPr>
            <a:picLocks noChangeAspect="1"/>
          </p:cNvPicPr>
          <p:nvPr/>
        </p:nvPicPr>
        <p:blipFill>
          <a:blip r:embed="rId3"/>
          <a:stretch>
            <a:fillRect/>
          </a:stretch>
        </p:blipFill>
        <p:spPr>
          <a:xfrm>
            <a:off x="5811248" y="1538716"/>
            <a:ext cx="1297631" cy="394217"/>
          </a:xfrm>
          <a:prstGeom prst="rect">
            <a:avLst/>
          </a:prstGeom>
        </p:spPr>
      </p:pic>
      <p:pic>
        <p:nvPicPr>
          <p:cNvPr id="18" name="图片 17">
            <a:extLst>
              <a:ext uri="{FF2B5EF4-FFF2-40B4-BE49-F238E27FC236}">
                <a16:creationId xmlns:a16="http://schemas.microsoft.com/office/drawing/2014/main" id="{B3815F23-0E04-5B4D-9702-A713684D6DCE}"/>
              </a:ext>
            </a:extLst>
          </p:cNvPr>
          <p:cNvPicPr>
            <a:picLocks noChangeAspect="1"/>
          </p:cNvPicPr>
          <p:nvPr/>
        </p:nvPicPr>
        <p:blipFill>
          <a:blip r:embed="rId4"/>
          <a:stretch>
            <a:fillRect/>
          </a:stretch>
        </p:blipFill>
        <p:spPr>
          <a:xfrm>
            <a:off x="7414349" y="1568583"/>
            <a:ext cx="392415" cy="276999"/>
          </a:xfrm>
          <a:prstGeom prst="rect">
            <a:avLst/>
          </a:prstGeom>
        </p:spPr>
      </p:pic>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7D1E322A-81C4-4243-BDBC-111878C79F4C}"/>
                  </a:ext>
                </a:extLst>
              </p:cNvPr>
              <p:cNvSpPr/>
              <p:nvPr/>
            </p:nvSpPr>
            <p:spPr>
              <a:xfrm>
                <a:off x="437341" y="1522417"/>
                <a:ext cx="6361328" cy="369332"/>
              </a:xfrm>
              <a:prstGeom prst="rect">
                <a:avLst/>
              </a:prstGeom>
            </p:spPr>
            <p:txBody>
              <a:bodyPr wrap="square">
                <a:spAutoFit/>
              </a:bodyPr>
              <a:lstStyle/>
              <a:p>
                <a14:m>
                  <m:oMath xmlns:m="http://schemas.openxmlformats.org/officeDocument/2006/math">
                    <m:sSup>
                      <m:sSupPr>
                        <m:ctrlPr>
                          <a:rPr kumimoji="1" lang="en-US" altLang="zh-CN" i="1" smtClean="0">
                            <a:latin typeface="Cambria Math" panose="02040503050406030204" pitchFamily="18" charset="0"/>
                            <a:ea typeface="Cambria Math" panose="02040503050406030204" pitchFamily="18" charset="0"/>
                          </a:rPr>
                        </m:ctrlPr>
                      </m:sSupPr>
                      <m:e>
                        <m:r>
                          <a:rPr kumimoji="1" lang="en-US" altLang="zh-CN" i="1">
                            <a:latin typeface="Cambria Math" panose="02040503050406030204" pitchFamily="18" charset="0"/>
                            <a:ea typeface="Cambria Math" panose="02040503050406030204" pitchFamily="18" charset="0"/>
                          </a:rPr>
                          <m:t>ℒ</m:t>
                        </m:r>
                      </m:e>
                      <m:sup>
                        <m:r>
                          <a:rPr kumimoji="1" lang="en-US" altLang="zh-CN" i="1">
                            <a:latin typeface="Cambria Math" panose="02040503050406030204" pitchFamily="18" charset="0"/>
                            <a:ea typeface="Cambria Math" panose="02040503050406030204" pitchFamily="18" charset="0"/>
                          </a:rPr>
                          <m:t>𝑁</m:t>
                        </m:r>
                      </m:sup>
                    </m:sSup>
                  </m:oMath>
                </a14:m>
                <a:r>
                  <a:rPr lang="en" altLang="zh-CN" dirty="0">
                    <a:latin typeface="Times New Roman" pitchFamily="18" charset="0"/>
                    <a:cs typeface="Times New Roman" pitchFamily="18" charset="0"/>
                  </a:rPr>
                  <a:t> is the set of all the linear measurable mappings from </a:t>
                </a:r>
              </a:p>
            </p:txBody>
          </p:sp>
        </mc:Choice>
        <mc:Fallback xmlns="">
          <p:sp>
            <p:nvSpPr>
              <p:cNvPr id="19" name="矩形 18">
                <a:extLst>
                  <a:ext uri="{FF2B5EF4-FFF2-40B4-BE49-F238E27FC236}">
                    <a16:creationId xmlns:a16="http://schemas.microsoft.com/office/drawing/2014/main" id="{7D1E322A-81C4-4243-BDBC-111878C79F4C}"/>
                  </a:ext>
                </a:extLst>
              </p:cNvPr>
              <p:cNvSpPr>
                <a:spLocks noRot="1" noChangeAspect="1" noMove="1" noResize="1" noEditPoints="1" noAdjustHandles="1" noChangeArrowheads="1" noChangeShapeType="1" noTextEdit="1"/>
              </p:cNvSpPr>
              <p:nvPr/>
            </p:nvSpPr>
            <p:spPr>
              <a:xfrm>
                <a:off x="437341" y="1522417"/>
                <a:ext cx="6361328" cy="369332"/>
              </a:xfrm>
              <a:prstGeom prst="rect">
                <a:avLst/>
              </a:prstGeom>
              <a:blipFill>
                <a:blip r:embed="rId5"/>
                <a:stretch>
                  <a:fillRect t="-10345" b="-24138"/>
                </a:stretch>
              </a:blipFill>
            </p:spPr>
            <p:txBody>
              <a:bodyPr/>
              <a:lstStyle/>
              <a:p>
                <a:r>
                  <a:rPr lang="zh-CN" altLang="en-US">
                    <a:noFill/>
                  </a:rPr>
                  <a:t> </a:t>
                </a:r>
              </a:p>
            </p:txBody>
          </p:sp>
        </mc:Fallback>
      </mc:AlternateContent>
      <p:sp>
        <p:nvSpPr>
          <p:cNvPr id="23" name="矩形 22">
            <a:extLst>
              <a:ext uri="{FF2B5EF4-FFF2-40B4-BE49-F238E27FC236}">
                <a16:creationId xmlns:a16="http://schemas.microsoft.com/office/drawing/2014/main" id="{4FE0AA92-F777-634B-B1EC-76B0A50EC666}"/>
              </a:ext>
            </a:extLst>
          </p:cNvPr>
          <p:cNvSpPr/>
          <p:nvPr/>
        </p:nvSpPr>
        <p:spPr>
          <a:xfrm>
            <a:off x="7085907" y="1522697"/>
            <a:ext cx="366540" cy="369332"/>
          </a:xfrm>
          <a:prstGeom prst="rect">
            <a:avLst/>
          </a:prstGeom>
        </p:spPr>
        <p:txBody>
          <a:bodyPr wrap="square">
            <a:spAutoFit/>
          </a:bodyPr>
          <a:lstStyle/>
          <a:p>
            <a:r>
              <a:rPr lang="en" altLang="zh-CN" dirty="0">
                <a:latin typeface="Times New Roman" pitchFamily="18" charset="0"/>
                <a:cs typeface="Times New Roman" pitchFamily="18" charset="0"/>
              </a:rPr>
              <a:t>to </a:t>
            </a:r>
          </a:p>
        </p:txBody>
      </p:sp>
      <p:pic>
        <p:nvPicPr>
          <p:cNvPr id="21" name="图片 20">
            <a:extLst>
              <a:ext uri="{FF2B5EF4-FFF2-40B4-BE49-F238E27FC236}">
                <a16:creationId xmlns:a16="http://schemas.microsoft.com/office/drawing/2014/main" id="{424434BC-9186-294B-8D52-EFC2EA3559D3}"/>
              </a:ext>
            </a:extLst>
          </p:cNvPr>
          <p:cNvPicPr>
            <a:picLocks noChangeAspect="1"/>
          </p:cNvPicPr>
          <p:nvPr/>
        </p:nvPicPr>
        <p:blipFill>
          <a:blip r:embed="rId6"/>
          <a:stretch>
            <a:fillRect/>
          </a:stretch>
        </p:blipFill>
        <p:spPr>
          <a:xfrm>
            <a:off x="0" y="1996721"/>
            <a:ext cx="4441383" cy="3550793"/>
          </a:xfrm>
          <a:prstGeom prst="rect">
            <a:avLst/>
          </a:prstGeom>
        </p:spPr>
      </p:pic>
      <p:pic>
        <p:nvPicPr>
          <p:cNvPr id="24" name="图片 23">
            <a:extLst>
              <a:ext uri="{FF2B5EF4-FFF2-40B4-BE49-F238E27FC236}">
                <a16:creationId xmlns:a16="http://schemas.microsoft.com/office/drawing/2014/main" id="{8F613CAC-ECD2-7942-8EEE-76D80C7791E5}"/>
              </a:ext>
            </a:extLst>
          </p:cNvPr>
          <p:cNvPicPr>
            <a:picLocks noChangeAspect="1"/>
          </p:cNvPicPr>
          <p:nvPr/>
        </p:nvPicPr>
        <p:blipFill>
          <a:blip r:embed="rId7"/>
          <a:stretch>
            <a:fillRect/>
          </a:stretch>
        </p:blipFill>
        <p:spPr>
          <a:xfrm>
            <a:off x="5343308" y="3904234"/>
            <a:ext cx="3800693" cy="1538376"/>
          </a:xfrm>
          <a:prstGeom prst="rect">
            <a:avLst/>
          </a:prstGeom>
        </p:spPr>
      </p:pic>
      <p:sp>
        <p:nvSpPr>
          <p:cNvPr id="27" name="矩形 14">
            <a:extLst>
              <a:ext uri="{FF2B5EF4-FFF2-40B4-BE49-F238E27FC236}">
                <a16:creationId xmlns:a16="http://schemas.microsoft.com/office/drawing/2014/main" id="{330135B0-6CC0-2446-AFCD-BA89B0CB440E}"/>
              </a:ext>
            </a:extLst>
          </p:cNvPr>
          <p:cNvSpPr/>
          <p:nvPr/>
        </p:nvSpPr>
        <p:spPr>
          <a:xfrm>
            <a:off x="63960" y="3598144"/>
            <a:ext cx="4313464" cy="2023506"/>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14">
            <a:extLst>
              <a:ext uri="{FF2B5EF4-FFF2-40B4-BE49-F238E27FC236}">
                <a16:creationId xmlns:a16="http://schemas.microsoft.com/office/drawing/2014/main" id="{FCFCECA6-A97A-6244-9A05-5DD1642F23DF}"/>
              </a:ext>
            </a:extLst>
          </p:cNvPr>
          <p:cNvSpPr/>
          <p:nvPr/>
        </p:nvSpPr>
        <p:spPr>
          <a:xfrm>
            <a:off x="2151001" y="1987541"/>
            <a:ext cx="627100" cy="428019"/>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9" name="TextBox 18">
                <a:extLst>
                  <a:ext uri="{FF2B5EF4-FFF2-40B4-BE49-F238E27FC236}">
                    <a16:creationId xmlns:a16="http://schemas.microsoft.com/office/drawing/2014/main" id="{0745272D-38D7-1948-9555-912C8A063015}"/>
                  </a:ext>
                </a:extLst>
              </p:cNvPr>
              <p:cNvSpPr txBox="1"/>
              <p:nvPr/>
            </p:nvSpPr>
            <p:spPr>
              <a:xfrm>
                <a:off x="4572000" y="4065349"/>
                <a:ext cx="564403" cy="7386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4800" i="1" smtClean="0">
                          <a:latin typeface="Cambria Math" panose="02040503050406030204" pitchFamily="18" charset="0"/>
                          <a:ea typeface="Cambria Math" panose="02040503050406030204" pitchFamily="18" charset="0"/>
                        </a:rPr>
                        <m:t>⇒</m:t>
                      </m:r>
                    </m:oMath>
                  </m:oMathPara>
                </a14:m>
                <a:endParaRPr lang="en-US" sz="2000" dirty="0"/>
              </a:p>
            </p:txBody>
          </p:sp>
        </mc:Choice>
        <mc:Fallback xmlns="">
          <p:sp>
            <p:nvSpPr>
              <p:cNvPr id="29" name="TextBox 18">
                <a:extLst>
                  <a:ext uri="{FF2B5EF4-FFF2-40B4-BE49-F238E27FC236}">
                    <a16:creationId xmlns:a16="http://schemas.microsoft.com/office/drawing/2014/main" id="{0745272D-38D7-1948-9555-912C8A063015}"/>
                  </a:ext>
                </a:extLst>
              </p:cNvPr>
              <p:cNvSpPr txBox="1">
                <a:spLocks noRot="1" noChangeAspect="1" noMove="1" noResize="1" noEditPoints="1" noAdjustHandles="1" noChangeArrowheads="1" noChangeShapeType="1" noTextEdit="1"/>
              </p:cNvSpPr>
              <p:nvPr/>
            </p:nvSpPr>
            <p:spPr>
              <a:xfrm>
                <a:off x="4572000" y="4065349"/>
                <a:ext cx="564403" cy="738664"/>
              </a:xfrm>
              <a:prstGeom prst="rect">
                <a:avLst/>
              </a:prstGeom>
              <a:blipFill>
                <a:blip r:embed="rId8"/>
                <a:stretch>
                  <a:fillRect l="-27273" r="-27273"/>
                </a:stretch>
              </a:blipFill>
            </p:spPr>
            <p:txBody>
              <a:bodyPr/>
              <a:lstStyle/>
              <a:p>
                <a:r>
                  <a:rPr lang="en-CN">
                    <a:noFill/>
                  </a:rPr>
                  <a:t> </a:t>
                </a:r>
              </a:p>
            </p:txBody>
          </p:sp>
        </mc:Fallback>
      </mc:AlternateContent>
      <p:sp>
        <p:nvSpPr>
          <p:cNvPr id="30" name="矩形 14">
            <a:extLst>
              <a:ext uri="{FF2B5EF4-FFF2-40B4-BE49-F238E27FC236}">
                <a16:creationId xmlns:a16="http://schemas.microsoft.com/office/drawing/2014/main" id="{977A2F09-BFBD-1340-9F58-22E65E890312}"/>
              </a:ext>
            </a:extLst>
          </p:cNvPr>
          <p:cNvSpPr/>
          <p:nvPr/>
        </p:nvSpPr>
        <p:spPr>
          <a:xfrm>
            <a:off x="5343307" y="3686925"/>
            <a:ext cx="3736733" cy="1899693"/>
          </a:xfrm>
          <a:prstGeom prst="rect">
            <a:avLst/>
          </a:prstGeom>
          <a:solidFill>
            <a:schemeClr val="accent2">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1" name="文本框 19">
                <a:extLst>
                  <a:ext uri="{FF2B5EF4-FFF2-40B4-BE49-F238E27FC236}">
                    <a16:creationId xmlns:a16="http://schemas.microsoft.com/office/drawing/2014/main" id="{C0CBFC0E-DE86-0147-9071-90D4AE44C44E}"/>
                  </a:ext>
                </a:extLst>
              </p:cNvPr>
              <p:cNvSpPr txBox="1">
                <a:spLocks noChangeArrowheads="1"/>
              </p:cNvSpPr>
              <p:nvPr/>
            </p:nvSpPr>
            <p:spPr bwMode="auto">
              <a:xfrm>
                <a:off x="5819221" y="2363380"/>
                <a:ext cx="2242268" cy="7950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lvl="0" algn="ctr" defTabSz="914400" fontAlgn="base">
                  <a:spcBef>
                    <a:spcPct val="0"/>
                  </a:spcBef>
                  <a:spcAft>
                    <a:spcPct val="0"/>
                  </a:spcAft>
                  <a:buNone/>
                </a:pPr>
                <a14:m>
                  <m:oMath xmlns:m="http://schemas.openxmlformats.org/officeDocument/2006/math">
                    <m:r>
                      <a:rPr lang="en-US" altLang="zh-CN" sz="200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𝒪</m:t>
                    </m:r>
                    <m:d>
                      <m:dPr>
                        <m:ctrlP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𝑁</m:t>
                            </m:r>
                          </m:e>
                          <m:sup>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2</m:t>
                            </m:r>
                          </m:sup>
                        </m:sSup>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𝑇</m:t>
                        </m:r>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𝑇</m:t>
                            </m:r>
                          </m:e>
                          <m:sup>
                            <m:r>
                              <a:rPr lang="en-US" altLang="zh-CN" sz="2000" b="0" i="1" dirty="0" smtClean="0">
                                <a:solidFill>
                                  <a:srgbClr val="C00000"/>
                                </a:solidFill>
                                <a:latin typeface="Cambria Math" panose="02040503050406030204" pitchFamily="18" charset="0"/>
                                <a:ea typeface="Cambria Math" panose="02040503050406030204" pitchFamily="18" charset="0"/>
                                <a:cs typeface="Times New Roman" panose="02020603050405020304" pitchFamily="18" charset="0"/>
                              </a:rPr>
                              <m:t>2</m:t>
                            </m:r>
                          </m:sup>
                        </m:sSup>
                      </m:e>
                    </m:d>
                  </m:oMath>
                </a14:m>
                <a:r>
                  <a:rPr lang="en-US" altLang="zh-CN" sz="20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Constraints</a:t>
                </a:r>
                <a:endParaRPr kumimoji="0" lang="en-US" altLang="zh-CN" sz="2000" b="1" i="0" u="none" strike="noStrike" kern="1200" cap="none" spc="0" normalizeH="0" baseline="0" noProof="0" dirty="0">
                  <a:ln>
                    <a:noFill/>
                  </a:ln>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mc:Choice>
        <mc:Fallback xmlns="">
          <p:sp>
            <p:nvSpPr>
              <p:cNvPr id="31" name="文本框 19">
                <a:extLst>
                  <a:ext uri="{FF2B5EF4-FFF2-40B4-BE49-F238E27FC236}">
                    <a16:creationId xmlns:a16="http://schemas.microsoft.com/office/drawing/2014/main" id="{C0CBFC0E-DE86-0147-9071-90D4AE44C44E}"/>
                  </a:ext>
                </a:extLst>
              </p:cNvPr>
              <p:cNvSpPr txBox="1">
                <a:spLocks noRot="1" noChangeAspect="1" noMove="1" noResize="1" noEditPoints="1" noAdjustHandles="1" noChangeArrowheads="1" noChangeShapeType="1" noTextEdit="1"/>
              </p:cNvSpPr>
              <p:nvPr/>
            </p:nvSpPr>
            <p:spPr bwMode="auto">
              <a:xfrm>
                <a:off x="5819221" y="2363380"/>
                <a:ext cx="2242268" cy="795001"/>
              </a:xfrm>
              <a:prstGeom prst="rect">
                <a:avLst/>
              </a:prstGeom>
              <a:blipFill>
                <a:blip r:embed="rId9"/>
                <a:stretch>
                  <a:fillRect b="-625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N">
                    <a:noFill/>
                  </a:rPr>
                  <a:t> </a:t>
                </a:r>
              </a:p>
            </p:txBody>
          </p:sp>
        </mc:Fallback>
      </mc:AlternateContent>
      <p:sp>
        <p:nvSpPr>
          <p:cNvPr id="32" name="Rectangle 13">
            <a:extLst>
              <a:ext uri="{FF2B5EF4-FFF2-40B4-BE49-F238E27FC236}">
                <a16:creationId xmlns:a16="http://schemas.microsoft.com/office/drawing/2014/main" id="{6B7F086A-4A3C-E342-A41A-70118B119901}"/>
              </a:ext>
            </a:extLst>
          </p:cNvPr>
          <p:cNvSpPr/>
          <p:nvPr/>
        </p:nvSpPr>
        <p:spPr>
          <a:xfrm>
            <a:off x="40575" y="5862220"/>
            <a:ext cx="6758094" cy="400110"/>
          </a:xfrm>
          <a:prstGeom prst="rect">
            <a:avLst/>
          </a:prstGeom>
        </p:spPr>
        <p:txBody>
          <a:bodyPr wrap="square">
            <a:spAutoFit/>
          </a:bodyPr>
          <a:lstStyle/>
          <a:p>
            <a:pPr marL="342900" indent="-342900" algn="just">
              <a:buFont typeface="Wingdings" pitchFamily="2" charset="2"/>
              <a:buChar char="Ø"/>
            </a:pPr>
            <a:r>
              <a:rPr lang="en" altLang="zh-CN" sz="2000" dirty="0">
                <a:latin typeface="Times New Roman" pitchFamily="18" charset="0"/>
                <a:cs typeface="Times New Roman" pitchFamily="18" charset="0"/>
              </a:rPr>
              <a:t>The dual linear program of </a:t>
            </a:r>
            <a:r>
              <a:rPr lang="en" altLang="zh-CN" sz="2000" dirty="0" err="1">
                <a:latin typeface="Times New Roman" pitchFamily="18" charset="0"/>
                <a:cs typeface="Times New Roman" pitchFamily="18" charset="0"/>
              </a:rPr>
              <a:t>ldrcm</a:t>
            </a:r>
            <a:r>
              <a:rPr lang="en" altLang="zh-CN" sz="2000" dirty="0">
                <a:latin typeface="Times New Roman" pitchFamily="18" charset="0"/>
                <a:cs typeface="Times New Roman" pitchFamily="18" charset="0"/>
              </a:rPr>
              <a:t> can be efficiently solved.</a:t>
            </a:r>
          </a:p>
        </p:txBody>
      </p:sp>
      <p:sp>
        <p:nvSpPr>
          <p:cNvPr id="22" name="文本框 19">
            <a:extLst>
              <a:ext uri="{FF2B5EF4-FFF2-40B4-BE49-F238E27FC236}">
                <a16:creationId xmlns:a16="http://schemas.microsoft.com/office/drawing/2014/main" id="{33766B44-C852-0549-B822-B51684E3C5F5}"/>
              </a:ext>
            </a:extLst>
          </p:cNvPr>
          <p:cNvSpPr txBox="1">
            <a:spLocks noChangeArrowheads="1"/>
          </p:cNvSpPr>
          <p:nvPr/>
        </p:nvSpPr>
        <p:spPr bwMode="auto">
          <a:xfrm>
            <a:off x="4124002" y="4727787"/>
            <a:ext cx="1472727" cy="498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lvl="0" algn="ctr" defTabSz="914400" fontAlgn="base">
              <a:spcBef>
                <a:spcPct val="0"/>
              </a:spcBef>
              <a:spcAft>
                <a:spcPct val="0"/>
              </a:spcAft>
              <a:buNone/>
            </a:pPr>
            <a:r>
              <a:rPr lang="en-US" altLang="zh-CN" sz="11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Dual </a:t>
            </a:r>
          </a:p>
          <a:p>
            <a:pPr lvl="0" algn="ctr" defTabSz="914400" fontAlgn="base">
              <a:spcBef>
                <a:spcPct val="0"/>
              </a:spcBef>
              <a:spcAft>
                <a:spcPct val="0"/>
              </a:spcAft>
              <a:buNone/>
            </a:pPr>
            <a:r>
              <a:rPr lang="en-US" altLang="zh-CN" sz="11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Transformation</a:t>
            </a:r>
          </a:p>
          <a:p>
            <a:pPr lvl="0" algn="ctr" defTabSz="914400" fontAlgn="base">
              <a:spcBef>
                <a:spcPct val="0"/>
              </a:spcBef>
              <a:spcAft>
                <a:spcPct val="0"/>
              </a:spcAft>
              <a:buNone/>
            </a:pPr>
            <a:endParaRPr kumimoji="0" lang="en-US" altLang="zh-CN" sz="1600" b="1" i="0" u="none" strike="noStrike" kern="1200" cap="none" spc="0" normalizeH="0" baseline="0" noProof="0" dirty="0">
              <a:ln>
                <a:noFill/>
              </a:ln>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5" name="矩形 24">
            <a:extLst>
              <a:ext uri="{FF2B5EF4-FFF2-40B4-BE49-F238E27FC236}">
                <a16:creationId xmlns:a16="http://schemas.microsoft.com/office/drawing/2014/main" id="{7AF1C7DB-2E19-0A43-A780-0BF1DD45CEB9}"/>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灯片编号占位符 1">
            <a:extLst>
              <a:ext uri="{FF2B5EF4-FFF2-40B4-BE49-F238E27FC236}">
                <a16:creationId xmlns:a16="http://schemas.microsoft.com/office/drawing/2014/main" id="{F0E529AB-0ADB-804C-81E9-579E19A0B1C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35</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97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500"/>
                            </p:stCondLst>
                            <p:childTnLst>
                              <p:par>
                                <p:cTn id="19" presetID="10" presetClass="entr" presetSubtype="0" fill="hold" grpId="0" nodeType="afterEffect">
                                  <p:stCondLst>
                                    <p:cond delay="5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000" fill="hold"/>
                                        <p:tgtEl>
                                          <p:spTgt spid="24"/>
                                        </p:tgtEl>
                                        <p:attrNameLst>
                                          <p:attrName>ppt_w</p:attrName>
                                        </p:attrNameLst>
                                      </p:cBhvr>
                                      <p:tavLst>
                                        <p:tav tm="0">
                                          <p:val>
                                            <p:strVal val="#ppt_w*0.70"/>
                                          </p:val>
                                        </p:tav>
                                        <p:tav tm="100000">
                                          <p:val>
                                            <p:strVal val="#ppt_w"/>
                                          </p:val>
                                        </p:tav>
                                      </p:tavLst>
                                    </p:anim>
                                    <p:anim calcmode="lin" valueType="num">
                                      <p:cBhvr>
                                        <p:cTn id="33" dur="1000" fill="hold"/>
                                        <p:tgtEl>
                                          <p:spTgt spid="24"/>
                                        </p:tgtEl>
                                        <p:attrNameLst>
                                          <p:attrName>ppt_h</p:attrName>
                                        </p:attrNameLst>
                                      </p:cBhvr>
                                      <p:tavLst>
                                        <p:tav tm="0">
                                          <p:val>
                                            <p:strVal val="#ppt_h"/>
                                          </p:val>
                                        </p:tav>
                                        <p:tav tm="100000">
                                          <p:val>
                                            <p:strVal val="#ppt_h"/>
                                          </p:val>
                                        </p:tav>
                                      </p:tavLst>
                                    </p:anim>
                                    <p:animEffect transition="in" filter="fade">
                                      <p:cBhvr>
                                        <p:cTn id="34" dur="10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grpId="0"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900" decel="100000" fill="hold"/>
                                        <p:tgtEl>
                                          <p:spTgt spid="32"/>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P spid="30" grpId="0" animBg="1"/>
      <p:bldP spid="31" grpId="0"/>
      <p:bldP spid="32" grpId="0"/>
      <p:bldP spid="2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80202" y="1320114"/>
            <a:ext cx="8783595" cy="4876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A real-world data set, which contains the trajectories of 726,000 orders of 3848 taxis from June 1st to 30th, 2017, in Shenzhen, China. </a:t>
            </a:r>
          </a:p>
          <a:p>
            <a:pPr marL="0" lvl="1" indent="0">
              <a:buNone/>
            </a:pPr>
            <a:endParaRPr lang="en-US" sz="8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Baseline approach</a:t>
            </a:r>
          </a:p>
          <a:p>
            <a:pPr lvl="1"/>
            <a:r>
              <a:rPr lang="en-US" sz="22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A differential fixed number (DFN) policy </a:t>
            </a:r>
          </a:p>
          <a:p>
            <a:pPr lvl="1"/>
            <a:r>
              <a:rPr lang="en-US" sz="22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Minimum viable product (MVP) </a:t>
            </a:r>
          </a:p>
          <a:p>
            <a:pPr lvl="1"/>
            <a:r>
              <a:rPr lang="en-US" sz="22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Myopic Solution </a:t>
            </a:r>
            <a:endParaRPr lang="en-US" sz="8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Parameter setting</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图片 2">
            <a:extLst>
              <a:ext uri="{FF2B5EF4-FFF2-40B4-BE49-F238E27FC236}">
                <a16:creationId xmlns:a16="http://schemas.microsoft.com/office/drawing/2014/main" id="{BB6DA76C-F75E-8B48-A36F-B6559AD8EF41}"/>
              </a:ext>
            </a:extLst>
          </p:cNvPr>
          <p:cNvPicPr>
            <a:picLocks noChangeAspect="1"/>
          </p:cNvPicPr>
          <p:nvPr/>
        </p:nvPicPr>
        <p:blipFill>
          <a:blip r:embed="rId3"/>
          <a:stretch>
            <a:fillRect/>
          </a:stretch>
        </p:blipFill>
        <p:spPr>
          <a:xfrm>
            <a:off x="1614015" y="4782356"/>
            <a:ext cx="5396985" cy="1494279"/>
          </a:xfrm>
          <a:prstGeom prst="rect">
            <a:avLst/>
          </a:prstGeom>
        </p:spPr>
      </p:pic>
      <p:sp>
        <p:nvSpPr>
          <p:cNvPr id="6" name="矩形 5">
            <a:extLst>
              <a:ext uri="{FF2B5EF4-FFF2-40B4-BE49-F238E27FC236}">
                <a16:creationId xmlns:a16="http://schemas.microsoft.com/office/drawing/2014/main" id="{8ACAAF03-BF2E-AA44-A08D-6E21A9B18933}"/>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5">
            <a:extLst>
              <a:ext uri="{FF2B5EF4-FFF2-40B4-BE49-F238E27FC236}">
                <a16:creationId xmlns:a16="http://schemas.microsoft.com/office/drawing/2014/main" id="{706AE6EB-1EF3-DF4D-A199-FFF868772723}"/>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灯片编号占位符 1">
            <a:extLst>
              <a:ext uri="{FF2B5EF4-FFF2-40B4-BE49-F238E27FC236}">
                <a16:creationId xmlns:a16="http://schemas.microsoft.com/office/drawing/2014/main" id="{EC59ABE3-5F08-684E-8712-2C6064E5DA1B}"/>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36</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 name="文本框 11">
            <a:extLst>
              <a:ext uri="{FF2B5EF4-FFF2-40B4-BE49-F238E27FC236}">
                <a16:creationId xmlns:a16="http://schemas.microsoft.com/office/drawing/2014/main" id="{2D3C9781-A7D3-8B4B-958A-FEA3176BA227}"/>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Experiment-Setting</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矩形: 圆角 6">
            <a:extLst>
              <a:ext uri="{FF2B5EF4-FFF2-40B4-BE49-F238E27FC236}">
                <a16:creationId xmlns:a16="http://schemas.microsoft.com/office/drawing/2014/main" id="{5EE80E68-E53A-6B4A-84C6-717927D3A63F}"/>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6">
            <a:extLst>
              <a:ext uri="{FF2B5EF4-FFF2-40B4-BE49-F238E27FC236}">
                <a16:creationId xmlns:a16="http://schemas.microsoft.com/office/drawing/2014/main" id="{79A4B134-B63C-854B-B2BB-000D66A7CEFB}"/>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26632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250"/>
                                        <p:tgtEl>
                                          <p:spTgt spid="5">
                                            <p:txEl>
                                              <p:pRg st="3" end="3"/>
                                            </p:txEl>
                                          </p:spTgt>
                                        </p:tgtEl>
                                      </p:cBhvr>
                                    </p:animEffect>
                                  </p:childTnLst>
                                </p:cTn>
                              </p:par>
                            </p:childTnLst>
                          </p:cTn>
                        </p:par>
                        <p:par>
                          <p:cTn id="17" fill="hold">
                            <p:stCondLst>
                              <p:cond delay="750"/>
                            </p:stCondLst>
                            <p:childTnLst>
                              <p:par>
                                <p:cTn id="18" presetID="10" presetClass="entr" presetSubtype="0" fill="hold" nodeType="after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250"/>
                                        <p:tgtEl>
                                          <p:spTgt spid="5">
                                            <p:txEl>
                                              <p:pRg st="4" end="4"/>
                                            </p:txEl>
                                          </p:spTgt>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25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par>
                                <p:cTn id="30" presetID="1"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371600"/>
            <a:ext cx="8077200" cy="4876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The performance of the platform’s overall cost </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图片 5">
            <a:extLst>
              <a:ext uri="{FF2B5EF4-FFF2-40B4-BE49-F238E27FC236}">
                <a16:creationId xmlns:a16="http://schemas.microsoft.com/office/drawing/2014/main" id="{0999E1D9-9649-CF45-92AF-1B0B693CE144}"/>
              </a:ext>
            </a:extLst>
          </p:cNvPr>
          <p:cNvPicPr>
            <a:picLocks noChangeAspect="1"/>
          </p:cNvPicPr>
          <p:nvPr/>
        </p:nvPicPr>
        <p:blipFill>
          <a:blip r:embed="rId3"/>
          <a:stretch>
            <a:fillRect/>
          </a:stretch>
        </p:blipFill>
        <p:spPr>
          <a:xfrm>
            <a:off x="611753" y="2297929"/>
            <a:ext cx="3771900" cy="3136900"/>
          </a:xfrm>
          <a:prstGeom prst="rect">
            <a:avLst/>
          </a:prstGeom>
        </p:spPr>
      </p:pic>
      <p:pic>
        <p:nvPicPr>
          <p:cNvPr id="7" name="图片 6">
            <a:extLst>
              <a:ext uri="{FF2B5EF4-FFF2-40B4-BE49-F238E27FC236}">
                <a16:creationId xmlns:a16="http://schemas.microsoft.com/office/drawing/2014/main" id="{672FAF51-C8C5-3F49-AD52-841301C6D0EB}"/>
              </a:ext>
            </a:extLst>
          </p:cNvPr>
          <p:cNvPicPr>
            <a:picLocks noChangeAspect="1"/>
          </p:cNvPicPr>
          <p:nvPr/>
        </p:nvPicPr>
        <p:blipFill>
          <a:blip r:embed="rId4"/>
          <a:stretch>
            <a:fillRect/>
          </a:stretch>
        </p:blipFill>
        <p:spPr>
          <a:xfrm>
            <a:off x="4572000" y="2325364"/>
            <a:ext cx="3736467" cy="3122253"/>
          </a:xfrm>
          <a:prstGeom prst="rect">
            <a:avLst/>
          </a:prstGeom>
        </p:spPr>
      </p:pic>
      <p:sp>
        <p:nvSpPr>
          <p:cNvPr id="8" name="矩形 7">
            <a:extLst>
              <a:ext uri="{FF2B5EF4-FFF2-40B4-BE49-F238E27FC236}">
                <a16:creationId xmlns:a16="http://schemas.microsoft.com/office/drawing/2014/main" id="{60935626-2571-1948-BAAD-98E209D53C8E}"/>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5">
            <a:extLst>
              <a:ext uri="{FF2B5EF4-FFF2-40B4-BE49-F238E27FC236}">
                <a16:creationId xmlns:a16="http://schemas.microsoft.com/office/drawing/2014/main" id="{2AF9B4C3-F4F7-1941-996C-CCDF26B1E5DD}"/>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灯片编号占位符 1">
            <a:extLst>
              <a:ext uri="{FF2B5EF4-FFF2-40B4-BE49-F238E27FC236}">
                <a16:creationId xmlns:a16="http://schemas.microsoft.com/office/drawing/2014/main" id="{428E45E0-EE25-5746-8A64-E8073F1768D1}"/>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37</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 name="文本框 11">
            <a:extLst>
              <a:ext uri="{FF2B5EF4-FFF2-40B4-BE49-F238E27FC236}">
                <a16:creationId xmlns:a16="http://schemas.microsoft.com/office/drawing/2014/main" id="{450F79A7-2D4D-5845-9EF7-398CC57A4A4C}"/>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矩形: 圆角 6">
            <a:extLst>
              <a:ext uri="{FF2B5EF4-FFF2-40B4-BE49-F238E27FC236}">
                <a16:creationId xmlns:a16="http://schemas.microsoft.com/office/drawing/2014/main" id="{1D1BDFE8-FE65-8E40-B8CB-7B728117372E}"/>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6">
            <a:extLst>
              <a:ext uri="{FF2B5EF4-FFF2-40B4-BE49-F238E27FC236}">
                <a16:creationId xmlns:a16="http://schemas.microsoft.com/office/drawing/2014/main" id="{6ECB47EF-3FB7-2548-BBA6-75527A1C66DB}"/>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8628693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371600"/>
            <a:ext cx="8077200" cy="4876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The performance of the platform’s overall cost </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图片 2">
            <a:extLst>
              <a:ext uri="{FF2B5EF4-FFF2-40B4-BE49-F238E27FC236}">
                <a16:creationId xmlns:a16="http://schemas.microsoft.com/office/drawing/2014/main" id="{C2D4E04D-ADB0-A548-8ABF-C03EB1807555}"/>
              </a:ext>
            </a:extLst>
          </p:cNvPr>
          <p:cNvPicPr>
            <a:picLocks noChangeAspect="1"/>
          </p:cNvPicPr>
          <p:nvPr/>
        </p:nvPicPr>
        <p:blipFill>
          <a:blip r:embed="rId3"/>
          <a:stretch>
            <a:fillRect/>
          </a:stretch>
        </p:blipFill>
        <p:spPr>
          <a:xfrm>
            <a:off x="533400" y="2286036"/>
            <a:ext cx="3730797" cy="3092951"/>
          </a:xfrm>
          <a:prstGeom prst="rect">
            <a:avLst/>
          </a:prstGeom>
        </p:spPr>
      </p:pic>
      <p:pic>
        <p:nvPicPr>
          <p:cNvPr id="8" name="图片 7">
            <a:extLst>
              <a:ext uri="{FF2B5EF4-FFF2-40B4-BE49-F238E27FC236}">
                <a16:creationId xmlns:a16="http://schemas.microsoft.com/office/drawing/2014/main" id="{F6C16E40-62A3-3A4A-B46F-0C3F2DAFF955}"/>
              </a:ext>
            </a:extLst>
          </p:cNvPr>
          <p:cNvPicPr>
            <a:picLocks noChangeAspect="1"/>
          </p:cNvPicPr>
          <p:nvPr/>
        </p:nvPicPr>
        <p:blipFill rotWithShape="1">
          <a:blip r:embed="rId4"/>
          <a:srcRect t="2231"/>
          <a:stretch/>
        </p:blipFill>
        <p:spPr>
          <a:xfrm>
            <a:off x="4559300" y="2329050"/>
            <a:ext cx="3839110" cy="3106726"/>
          </a:xfrm>
          <a:prstGeom prst="rect">
            <a:avLst/>
          </a:prstGeom>
        </p:spPr>
      </p:pic>
      <p:sp>
        <p:nvSpPr>
          <p:cNvPr id="7" name="矩形 6">
            <a:extLst>
              <a:ext uri="{FF2B5EF4-FFF2-40B4-BE49-F238E27FC236}">
                <a16:creationId xmlns:a16="http://schemas.microsoft.com/office/drawing/2014/main" id="{A8748862-DA65-C143-BBAD-70843643890D}"/>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5">
            <a:extLst>
              <a:ext uri="{FF2B5EF4-FFF2-40B4-BE49-F238E27FC236}">
                <a16:creationId xmlns:a16="http://schemas.microsoft.com/office/drawing/2014/main" id="{3852E52F-0EA4-F247-9EBC-1BFCD9CEAE01}"/>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灯片编号占位符 1">
            <a:extLst>
              <a:ext uri="{FF2B5EF4-FFF2-40B4-BE49-F238E27FC236}">
                <a16:creationId xmlns:a16="http://schemas.microsoft.com/office/drawing/2014/main" id="{DBC06B4C-85E3-414B-9EB9-3D8B530E3524}"/>
              </a:ext>
            </a:extLst>
          </p:cNvPr>
          <p:cNvSpPr txBox="1">
            <a:spLocks/>
          </p:cNvSpPr>
          <p:nvPr/>
        </p:nvSpPr>
        <p:spPr>
          <a:xfrm>
            <a:off x="8398410" y="209344"/>
            <a:ext cx="555674"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38</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 name="文本框 11">
            <a:extLst>
              <a:ext uri="{FF2B5EF4-FFF2-40B4-BE49-F238E27FC236}">
                <a16:creationId xmlns:a16="http://schemas.microsoft.com/office/drawing/2014/main" id="{9AFB5D99-75C0-6B47-B1E4-7061ADFD564C}"/>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矩形: 圆角 6">
            <a:extLst>
              <a:ext uri="{FF2B5EF4-FFF2-40B4-BE49-F238E27FC236}">
                <a16:creationId xmlns:a16="http://schemas.microsoft.com/office/drawing/2014/main" id="{C52AC98E-F2BC-B846-81E2-B56B9ADD4A71}"/>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6">
            <a:extLst>
              <a:ext uri="{FF2B5EF4-FFF2-40B4-BE49-F238E27FC236}">
                <a16:creationId xmlns:a16="http://schemas.microsoft.com/office/drawing/2014/main" id="{F60F4D08-A779-CA46-8D98-DA768A719994}"/>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8458049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371600"/>
            <a:ext cx="8077200" cy="4876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Platform’s overall cost decomposition </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图片 5">
            <a:extLst>
              <a:ext uri="{FF2B5EF4-FFF2-40B4-BE49-F238E27FC236}">
                <a16:creationId xmlns:a16="http://schemas.microsoft.com/office/drawing/2014/main" id="{BCE01115-7181-2C4E-8CCF-703BC05FB9AC}"/>
              </a:ext>
            </a:extLst>
          </p:cNvPr>
          <p:cNvPicPr>
            <a:picLocks noChangeAspect="1"/>
          </p:cNvPicPr>
          <p:nvPr/>
        </p:nvPicPr>
        <p:blipFill>
          <a:blip r:embed="rId3"/>
          <a:stretch>
            <a:fillRect/>
          </a:stretch>
        </p:blipFill>
        <p:spPr>
          <a:xfrm>
            <a:off x="239257" y="1930398"/>
            <a:ext cx="4332743" cy="3748429"/>
          </a:xfrm>
          <a:prstGeom prst="rect">
            <a:avLst/>
          </a:prstGeom>
        </p:spPr>
      </p:pic>
      <p:pic>
        <p:nvPicPr>
          <p:cNvPr id="7" name="图片 6">
            <a:extLst>
              <a:ext uri="{FF2B5EF4-FFF2-40B4-BE49-F238E27FC236}">
                <a16:creationId xmlns:a16="http://schemas.microsoft.com/office/drawing/2014/main" id="{20552369-67FC-164C-B4AC-D50DAEFA57C5}"/>
              </a:ext>
            </a:extLst>
          </p:cNvPr>
          <p:cNvPicPr>
            <a:picLocks noChangeAspect="1"/>
          </p:cNvPicPr>
          <p:nvPr/>
        </p:nvPicPr>
        <p:blipFill>
          <a:blip r:embed="rId4"/>
          <a:stretch>
            <a:fillRect/>
          </a:stretch>
        </p:blipFill>
        <p:spPr>
          <a:xfrm>
            <a:off x="4540827" y="1930398"/>
            <a:ext cx="4098071" cy="3651917"/>
          </a:xfrm>
          <a:prstGeom prst="rect">
            <a:avLst/>
          </a:prstGeom>
        </p:spPr>
      </p:pic>
      <p:pic>
        <p:nvPicPr>
          <p:cNvPr id="9" name="图片 8">
            <a:extLst>
              <a:ext uri="{FF2B5EF4-FFF2-40B4-BE49-F238E27FC236}">
                <a16:creationId xmlns:a16="http://schemas.microsoft.com/office/drawing/2014/main" id="{71317550-3316-0948-9337-BFC72A692A10}"/>
              </a:ext>
            </a:extLst>
          </p:cNvPr>
          <p:cNvPicPr>
            <a:picLocks noChangeAspect="1"/>
          </p:cNvPicPr>
          <p:nvPr/>
        </p:nvPicPr>
        <p:blipFill rotWithShape="1">
          <a:blip r:embed="rId5"/>
          <a:srcRect t="15191"/>
          <a:stretch/>
        </p:blipFill>
        <p:spPr>
          <a:xfrm>
            <a:off x="1120286" y="5848891"/>
            <a:ext cx="6841082" cy="388734"/>
          </a:xfrm>
          <a:prstGeom prst="rect">
            <a:avLst/>
          </a:prstGeom>
        </p:spPr>
      </p:pic>
      <p:sp>
        <p:nvSpPr>
          <p:cNvPr id="8" name="矩形 7">
            <a:extLst>
              <a:ext uri="{FF2B5EF4-FFF2-40B4-BE49-F238E27FC236}">
                <a16:creationId xmlns:a16="http://schemas.microsoft.com/office/drawing/2014/main" id="{BDEF57C7-4854-BC47-BE1C-64323CD447E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5">
            <a:extLst>
              <a:ext uri="{FF2B5EF4-FFF2-40B4-BE49-F238E27FC236}">
                <a16:creationId xmlns:a16="http://schemas.microsoft.com/office/drawing/2014/main" id="{A16B6607-97C9-CE48-AAFF-E90A7F2BF3B7}"/>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1" name="灯片编号占位符 1">
            <a:extLst>
              <a:ext uri="{FF2B5EF4-FFF2-40B4-BE49-F238E27FC236}">
                <a16:creationId xmlns:a16="http://schemas.microsoft.com/office/drawing/2014/main" id="{5D81B388-5761-EC46-9A08-17C01405BD4B}"/>
              </a:ext>
            </a:extLst>
          </p:cNvPr>
          <p:cNvSpPr txBox="1">
            <a:spLocks/>
          </p:cNvSpPr>
          <p:nvPr/>
        </p:nvSpPr>
        <p:spPr>
          <a:xfrm>
            <a:off x="8398410" y="209344"/>
            <a:ext cx="555674"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39</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B01144B7-2F7F-954E-9E16-3ADC9DC34193}"/>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 name="矩形: 圆角 6">
            <a:extLst>
              <a:ext uri="{FF2B5EF4-FFF2-40B4-BE49-F238E27FC236}">
                <a16:creationId xmlns:a16="http://schemas.microsoft.com/office/drawing/2014/main" id="{D45E2288-F4FA-D649-A57C-3D9D9BDF37F2}"/>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6">
            <a:extLst>
              <a:ext uri="{FF2B5EF4-FFF2-40B4-BE49-F238E27FC236}">
                <a16:creationId xmlns:a16="http://schemas.microsoft.com/office/drawing/2014/main" id="{EA6A5D41-BBD1-0C42-B89C-1952EA0C32D1}"/>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250251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矩形 8">
            <a:extLst>
              <a:ext uri="{FF2B5EF4-FFF2-40B4-BE49-F238E27FC236}">
                <a16:creationId xmlns:a16="http://schemas.microsoft.com/office/drawing/2014/main" id="{08B3D15B-2EB7-3E4E-905F-332E3C29147E}"/>
              </a:ext>
            </a:extLst>
          </p:cNvPr>
          <p:cNvSpPr/>
          <p:nvPr/>
        </p:nvSpPr>
        <p:spPr>
          <a:xfrm>
            <a:off x="4562734" y="1319466"/>
            <a:ext cx="4266645" cy="4493117"/>
          </a:xfrm>
          <a:prstGeom prst="rect">
            <a:avLst/>
          </a:prstGeom>
          <a:solidFill>
            <a:schemeClr val="bg2">
              <a:alpha val="23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矩形 215">
            <a:extLst>
              <a:ext uri="{FF2B5EF4-FFF2-40B4-BE49-F238E27FC236}">
                <a16:creationId xmlns:a16="http://schemas.microsoft.com/office/drawing/2014/main" id="{C4A8C6AD-3051-914E-833E-5874EA2442E2}"/>
              </a:ext>
            </a:extLst>
          </p:cNvPr>
          <p:cNvSpPr/>
          <p:nvPr/>
        </p:nvSpPr>
        <p:spPr>
          <a:xfrm rot="1172384">
            <a:off x="4922700" y="4062142"/>
            <a:ext cx="3504243" cy="434722"/>
          </a:xfrm>
          <a:prstGeom prst="rect">
            <a:avLst/>
          </a:prstGeom>
          <a:solidFill>
            <a:schemeClr val="bg2">
              <a:lumMod val="9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 name="矩形: 圆角 6">
            <a:extLst>
              <a:ext uri="{FF2B5EF4-FFF2-40B4-BE49-F238E27FC236}">
                <a16:creationId xmlns:a16="http://schemas.microsoft.com/office/drawing/2014/main" id="{C08C9275-1B84-4668-BE8C-D61CEC8E3C3C}"/>
              </a:ext>
            </a:extLst>
          </p:cNvPr>
          <p:cNvSpPr/>
          <p:nvPr/>
        </p:nvSpPr>
        <p:spPr>
          <a:xfrm>
            <a:off x="300250" y="752976"/>
            <a:ext cx="178103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文本框 11">
            <a:extLst>
              <a:ext uri="{FF2B5EF4-FFF2-40B4-BE49-F238E27FC236}">
                <a16:creationId xmlns:a16="http://schemas.microsoft.com/office/drawing/2014/main" id="{3A28BA76-918C-4B9E-A21D-C46E6C892B93}"/>
              </a:ext>
            </a:extLst>
          </p:cNvPr>
          <p:cNvSpPr txBox="1"/>
          <p:nvPr/>
        </p:nvSpPr>
        <p:spPr>
          <a:xfrm>
            <a:off x="300251" y="188437"/>
            <a:ext cx="1781034"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a:ln>
                  <a:noFill/>
                </a:ln>
                <a:solidFill>
                  <a:srgbClr val="01218A"/>
                </a:solidFill>
                <a:effectLst/>
                <a:uLnTx/>
                <a:uFillTx/>
                <a:latin typeface="微软雅黑" panose="020B0503020204020204" pitchFamily="34" charset="-122"/>
                <a:ea typeface="微软雅黑" panose="020B0503020204020204" pitchFamily="34" charset="-122"/>
                <a:cs typeface="+mn-cs"/>
              </a:rPr>
              <a:t>研究背景</a:t>
            </a:r>
          </a:p>
        </p:txBody>
      </p:sp>
      <p:sp>
        <p:nvSpPr>
          <p:cNvPr id="13" name="文本框 12">
            <a:extLst>
              <a:ext uri="{FF2B5EF4-FFF2-40B4-BE49-F238E27FC236}">
                <a16:creationId xmlns:a16="http://schemas.microsoft.com/office/drawing/2014/main" id="{71E62FEC-732D-4821-B899-625F0E871247}"/>
              </a:ext>
            </a:extLst>
          </p:cNvPr>
          <p:cNvSpPr txBox="1"/>
          <p:nvPr/>
        </p:nvSpPr>
        <p:spPr>
          <a:xfrm>
            <a:off x="2081284" y="390470"/>
            <a:ext cx="203132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b="1" dirty="0">
                <a:solidFill>
                  <a:srgbClr val="E7E6E6">
                    <a:lumMod val="50000"/>
                  </a:srgbClr>
                </a:solidFill>
                <a:latin typeface="微软雅黑" panose="020B0503020204020204" pitchFamily="34" charset="-122"/>
                <a:ea typeface="微软雅黑" panose="020B0503020204020204" pitchFamily="34" charset="-122"/>
              </a:rPr>
              <a:t>车辆移动群智感知</a:t>
            </a:r>
            <a:endParaRPr kumimoji="0" lang="zh-CN" altLang="en-US" sz="1800" b="1" i="0" u="none" strike="noStrike" kern="120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54" name="灯片编号占位符 1">
            <a:extLst>
              <a:ext uri="{FF2B5EF4-FFF2-40B4-BE49-F238E27FC236}">
                <a16:creationId xmlns:a16="http://schemas.microsoft.com/office/drawing/2014/main" id="{06FC9E6C-C02A-864E-806F-D20AC9302A0F}"/>
              </a:ext>
            </a:extLst>
          </p:cNvPr>
          <p:cNvSpPr>
            <a:spLocks noGrp="1"/>
          </p:cNvSpPr>
          <p:nvPr>
            <p:ph type="sldNum" sz="quarter" idx="12"/>
          </p:nvPr>
        </p:nvSpPr>
        <p:spPr>
          <a:xfrm>
            <a:off x="8398410" y="209344"/>
            <a:ext cx="555674"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791702D1-1167-4612-BF8C-6B16D0213C9E}" type="slidenum">
              <a:rPr kumimoji="0" lang="zh-CN" altLang="en-US" sz="2000" b="1" i="0" u="none" strike="noStrike" kern="120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0" name="矩形 8">
            <a:extLst>
              <a:ext uri="{FF2B5EF4-FFF2-40B4-BE49-F238E27FC236}">
                <a16:creationId xmlns:a16="http://schemas.microsoft.com/office/drawing/2014/main" id="{B0721CAF-73CF-6F44-8DCE-79BAA128317B}"/>
              </a:ext>
            </a:extLst>
          </p:cNvPr>
          <p:cNvSpPr/>
          <p:nvPr/>
        </p:nvSpPr>
        <p:spPr>
          <a:xfrm>
            <a:off x="229947" y="1329437"/>
            <a:ext cx="4266645" cy="4477642"/>
          </a:xfrm>
          <a:prstGeom prst="rect">
            <a:avLst/>
          </a:prstGeom>
          <a:solidFill>
            <a:schemeClr val="bg2">
              <a:alpha val="23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图片 2">
            <a:extLst>
              <a:ext uri="{FF2B5EF4-FFF2-40B4-BE49-F238E27FC236}">
                <a16:creationId xmlns:a16="http://schemas.microsoft.com/office/drawing/2014/main" id="{8FBA41C9-BB4D-8744-88E6-096CB797A6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737" y="1867324"/>
            <a:ext cx="4215494" cy="256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图片 6">
            <a:extLst>
              <a:ext uri="{FF2B5EF4-FFF2-40B4-BE49-F238E27FC236}">
                <a16:creationId xmlns:a16="http://schemas.microsoft.com/office/drawing/2014/main" id="{B34B6F40-F6DA-244B-A60E-4756EBA96E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0895" r="16708"/>
          <a:stretch>
            <a:fillRect/>
          </a:stretch>
        </p:blipFill>
        <p:spPr bwMode="auto">
          <a:xfrm>
            <a:off x="1366580" y="4442352"/>
            <a:ext cx="1017836" cy="858206"/>
          </a:xfrm>
          <a:prstGeom prst="rect">
            <a:avLst/>
          </a:prstGeom>
          <a:noFill/>
          <a:ln w="9525">
            <a:solidFill>
              <a:schemeClr val="accent3"/>
            </a:solidFill>
            <a:miter lim="800000"/>
            <a:headEnd/>
            <a:tailEnd/>
          </a:ln>
          <a:extLst>
            <a:ext uri="{909E8E84-426E-40DD-AFC4-6F175D3DCCD1}">
              <a14:hiddenFill xmlns:a14="http://schemas.microsoft.com/office/drawing/2010/main">
                <a:solidFill>
                  <a:srgbClr val="FFFFFF"/>
                </a:solidFill>
              </a14:hiddenFill>
            </a:ext>
          </a:extLst>
        </p:spPr>
      </p:pic>
      <p:pic>
        <p:nvPicPr>
          <p:cNvPr id="93" name="图片 8">
            <a:extLst>
              <a:ext uri="{FF2B5EF4-FFF2-40B4-BE49-F238E27FC236}">
                <a16:creationId xmlns:a16="http://schemas.microsoft.com/office/drawing/2014/main" id="{325F45DF-B948-0C45-98A4-128A773B25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526" y="4442352"/>
            <a:ext cx="1017836" cy="863600"/>
          </a:xfrm>
          <a:prstGeom prst="rect">
            <a:avLst/>
          </a:prstGeom>
          <a:noFill/>
          <a:ln w="9525">
            <a:solidFill>
              <a:schemeClr val="accent3"/>
            </a:solidFill>
            <a:miter lim="800000"/>
            <a:headEnd/>
            <a:tailEnd/>
          </a:ln>
          <a:extLst>
            <a:ext uri="{909E8E84-426E-40DD-AFC4-6F175D3DCCD1}">
              <a14:hiddenFill xmlns:a14="http://schemas.microsoft.com/office/drawing/2010/main">
                <a:solidFill>
                  <a:srgbClr val="FFFFFF"/>
                </a:solidFill>
              </a14:hiddenFill>
            </a:ext>
          </a:extLst>
        </p:spPr>
      </p:pic>
      <p:pic>
        <p:nvPicPr>
          <p:cNvPr id="94" name="图片 10">
            <a:extLst>
              <a:ext uri="{FF2B5EF4-FFF2-40B4-BE49-F238E27FC236}">
                <a16:creationId xmlns:a16="http://schemas.microsoft.com/office/drawing/2014/main" id="{FCD1F482-3BF2-5D41-A0A9-E55292D6EC0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4463" r="42896"/>
          <a:stretch/>
        </p:blipFill>
        <p:spPr bwMode="auto">
          <a:xfrm>
            <a:off x="2445823" y="4446610"/>
            <a:ext cx="973354" cy="853948"/>
          </a:xfrm>
          <a:prstGeom prst="rect">
            <a:avLst/>
          </a:prstGeom>
          <a:noFill/>
          <a:ln w="9525">
            <a:solidFill>
              <a:schemeClr val="accent3"/>
            </a:solidFill>
            <a:miter lim="800000"/>
            <a:headEnd/>
            <a:tailEnd/>
          </a:ln>
          <a:extLst>
            <a:ext uri="{909E8E84-426E-40DD-AFC4-6F175D3DCCD1}">
              <a14:hiddenFill xmlns:a14="http://schemas.microsoft.com/office/drawing/2010/main">
                <a:solidFill>
                  <a:srgbClr val="FFFFFF"/>
                </a:solidFill>
              </a14:hiddenFill>
            </a:ext>
          </a:extLst>
        </p:spPr>
      </p:pic>
      <p:sp>
        <p:nvSpPr>
          <p:cNvPr id="95" name="矩形 3">
            <a:extLst>
              <a:ext uri="{FF2B5EF4-FFF2-40B4-BE49-F238E27FC236}">
                <a16:creationId xmlns:a16="http://schemas.microsoft.com/office/drawing/2014/main" id="{7801468E-E8E4-D94D-8F16-3B700B80DC33}"/>
              </a:ext>
            </a:extLst>
          </p:cNvPr>
          <p:cNvSpPr>
            <a:spLocks noChangeArrowheads="1"/>
          </p:cNvSpPr>
          <p:nvPr/>
        </p:nvSpPr>
        <p:spPr bwMode="auto">
          <a:xfrm>
            <a:off x="541479" y="5270009"/>
            <a:ext cx="4667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0" fontAlgn="base" hangingPunct="0">
              <a:spcBef>
                <a:spcPct val="0"/>
              </a:spcBef>
              <a:spcAft>
                <a:spcPct val="0"/>
              </a:spcAft>
              <a:buFontTx/>
              <a:buNone/>
              <a:defRPr/>
            </a:pPr>
            <a:r>
              <a:rPr lang="zh-CN" altLang="en-US" sz="1100" b="1">
                <a:solidFill>
                  <a:srgbClr val="333333"/>
                </a:solidFill>
                <a:latin typeface="黑体" panose="02010609060101010101" pitchFamily="49" charset="-122"/>
                <a:ea typeface="黑体" panose="02010609060101010101" pitchFamily="49" charset="-122"/>
              </a:rPr>
              <a:t>线圈</a:t>
            </a:r>
          </a:p>
        </p:txBody>
      </p:sp>
      <p:sp>
        <p:nvSpPr>
          <p:cNvPr id="96" name="矩形 4">
            <a:extLst>
              <a:ext uri="{FF2B5EF4-FFF2-40B4-BE49-F238E27FC236}">
                <a16:creationId xmlns:a16="http://schemas.microsoft.com/office/drawing/2014/main" id="{C3EED55D-F6F5-C945-ABEB-4771E1740C21}"/>
              </a:ext>
            </a:extLst>
          </p:cNvPr>
          <p:cNvSpPr>
            <a:spLocks noChangeArrowheads="1"/>
          </p:cNvSpPr>
          <p:nvPr/>
        </p:nvSpPr>
        <p:spPr bwMode="auto">
          <a:xfrm>
            <a:off x="1681775" y="5270008"/>
            <a:ext cx="60785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0" fontAlgn="base" hangingPunct="0">
              <a:spcBef>
                <a:spcPct val="0"/>
              </a:spcBef>
              <a:spcAft>
                <a:spcPct val="0"/>
              </a:spcAft>
              <a:buFontTx/>
              <a:buNone/>
              <a:defRPr/>
            </a:pPr>
            <a:r>
              <a:rPr lang="zh-CN" altLang="en-US" sz="1100" b="1">
                <a:solidFill>
                  <a:srgbClr val="333333"/>
                </a:solidFill>
                <a:latin typeface="黑体" panose="02010609060101010101" pitchFamily="49" charset="-122"/>
                <a:ea typeface="黑体" panose="02010609060101010101" pitchFamily="49" charset="-122"/>
              </a:rPr>
              <a:t>摄像头</a:t>
            </a:r>
          </a:p>
        </p:txBody>
      </p:sp>
      <p:sp>
        <p:nvSpPr>
          <p:cNvPr id="97" name="矩形 61">
            <a:extLst>
              <a:ext uri="{FF2B5EF4-FFF2-40B4-BE49-F238E27FC236}">
                <a16:creationId xmlns:a16="http://schemas.microsoft.com/office/drawing/2014/main" id="{D6B8A6CC-5E95-EF4F-9A68-D25AC37808E5}"/>
              </a:ext>
            </a:extLst>
          </p:cNvPr>
          <p:cNvSpPr>
            <a:spLocks noChangeArrowheads="1"/>
          </p:cNvSpPr>
          <p:nvPr/>
        </p:nvSpPr>
        <p:spPr bwMode="auto">
          <a:xfrm>
            <a:off x="2831300" y="5262811"/>
            <a:ext cx="4667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0" fontAlgn="base" hangingPunct="0">
              <a:spcBef>
                <a:spcPct val="0"/>
              </a:spcBef>
              <a:spcAft>
                <a:spcPct val="0"/>
              </a:spcAft>
              <a:buFontTx/>
              <a:buNone/>
              <a:defRPr/>
            </a:pPr>
            <a:r>
              <a:rPr lang="zh-CN" altLang="en-US" sz="1100" b="1">
                <a:solidFill>
                  <a:srgbClr val="333333"/>
                </a:solidFill>
                <a:latin typeface="黑体" panose="02010609060101010101" pitchFamily="49" charset="-122"/>
                <a:ea typeface="黑体" panose="02010609060101010101" pitchFamily="49" charset="-122"/>
              </a:rPr>
              <a:t>雷达</a:t>
            </a:r>
          </a:p>
        </p:txBody>
      </p:sp>
      <p:sp>
        <p:nvSpPr>
          <p:cNvPr id="104" name="矩形 103">
            <a:extLst>
              <a:ext uri="{FF2B5EF4-FFF2-40B4-BE49-F238E27FC236}">
                <a16:creationId xmlns:a16="http://schemas.microsoft.com/office/drawing/2014/main" id="{9BF700AD-F558-6D4F-A803-4DA5D802C9E8}"/>
              </a:ext>
            </a:extLst>
          </p:cNvPr>
          <p:cNvSpPr/>
          <p:nvPr/>
        </p:nvSpPr>
        <p:spPr>
          <a:xfrm>
            <a:off x="239126" y="1336282"/>
            <a:ext cx="4242105" cy="531042"/>
          </a:xfrm>
          <a:prstGeom prst="rect">
            <a:avLst/>
          </a:prstGeom>
          <a:solidFill>
            <a:srgbClr val="4472C4">
              <a:lumMod val="20000"/>
              <a:lumOff val="80000"/>
              <a:alpha val="95000"/>
            </a:srgbClr>
          </a:solidFill>
          <a:ln w="12700" cap="flat" cmpd="sng" algn="ctr">
            <a:noFill/>
            <a:prstDash val="solid"/>
            <a:miter lim="800000"/>
          </a:ln>
          <a:effectLst/>
        </p:spPr>
        <p:txBody>
          <a:bodyPr rtlCol="0" anchor="ctr"/>
          <a:lstStyle/>
          <a:p>
            <a:pPr algn="ctr" defTabSz="457200">
              <a:defRPr/>
            </a:pPr>
            <a:r>
              <a:rPr lang="zh-CN" altLang="en-US" b="1" kern="0">
                <a:solidFill>
                  <a:srgbClr val="01218A"/>
                </a:solidFill>
                <a:latin typeface="微软雅黑" panose="020B0503020204020204" pitchFamily="34" charset="-122"/>
                <a:ea typeface="微软雅黑" panose="020B0503020204020204" pitchFamily="34" charset="-122"/>
              </a:rPr>
              <a:t>传统固定传感器网络</a:t>
            </a:r>
          </a:p>
        </p:txBody>
      </p:sp>
      <p:sp>
        <p:nvSpPr>
          <p:cNvPr id="170" name="矩形 169">
            <a:extLst>
              <a:ext uri="{FF2B5EF4-FFF2-40B4-BE49-F238E27FC236}">
                <a16:creationId xmlns:a16="http://schemas.microsoft.com/office/drawing/2014/main" id="{DD8601B7-B724-D045-A7D2-6B2D3F06B52C}"/>
              </a:ext>
            </a:extLst>
          </p:cNvPr>
          <p:cNvSpPr/>
          <p:nvPr/>
        </p:nvSpPr>
        <p:spPr>
          <a:xfrm>
            <a:off x="4572000" y="1320186"/>
            <a:ext cx="4255069" cy="531042"/>
          </a:xfrm>
          <a:prstGeom prst="rect">
            <a:avLst/>
          </a:prstGeom>
          <a:solidFill>
            <a:srgbClr val="4472C4">
              <a:lumMod val="20000"/>
              <a:lumOff val="80000"/>
              <a:alpha val="95000"/>
            </a:srgbClr>
          </a:solidFill>
          <a:ln w="12700" cap="flat" cmpd="sng" algn="ctr">
            <a:noFill/>
            <a:prstDash val="solid"/>
            <a:miter lim="800000"/>
          </a:ln>
          <a:effectLst/>
        </p:spPr>
        <p:txBody>
          <a:bodyPr rtlCol="0" anchor="ctr"/>
          <a:lstStyle/>
          <a:p>
            <a:pPr algn="ctr" defTabSz="457200">
              <a:defRPr/>
            </a:pPr>
            <a:r>
              <a:rPr lang="zh-CN" altLang="en-US" b="1" kern="0">
                <a:solidFill>
                  <a:srgbClr val="01218A"/>
                </a:solidFill>
                <a:latin typeface="微软雅黑" panose="020B0503020204020204" pitchFamily="34" charset="-122"/>
                <a:ea typeface="微软雅黑" panose="020B0503020204020204" pitchFamily="34" charset="-122"/>
              </a:rPr>
              <a:t>车辆移动群智感知</a:t>
            </a:r>
          </a:p>
        </p:txBody>
      </p:sp>
      <p:pic>
        <p:nvPicPr>
          <p:cNvPr id="40962" name="Picture 2" descr="压电陶瓷震动传感器">
            <a:extLst>
              <a:ext uri="{FF2B5EF4-FFF2-40B4-BE49-F238E27FC236}">
                <a16:creationId xmlns:a16="http://schemas.microsoft.com/office/drawing/2014/main" id="{2F8730A9-5DB3-B645-8E30-1F5020CD30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4493" y="4442352"/>
            <a:ext cx="982506" cy="870831"/>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22" name="矩形 61">
            <a:extLst>
              <a:ext uri="{FF2B5EF4-FFF2-40B4-BE49-F238E27FC236}">
                <a16:creationId xmlns:a16="http://schemas.microsoft.com/office/drawing/2014/main" id="{7FABDD87-2722-4440-999D-951E05466051}"/>
              </a:ext>
            </a:extLst>
          </p:cNvPr>
          <p:cNvSpPr>
            <a:spLocks noChangeArrowheads="1"/>
          </p:cNvSpPr>
          <p:nvPr/>
        </p:nvSpPr>
        <p:spPr bwMode="auto">
          <a:xfrm>
            <a:off x="3807710" y="5260455"/>
            <a:ext cx="64928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0" fontAlgn="base" hangingPunct="0">
              <a:spcBef>
                <a:spcPct val="0"/>
              </a:spcBef>
              <a:spcAft>
                <a:spcPct val="0"/>
              </a:spcAft>
              <a:buFontTx/>
              <a:buNone/>
              <a:defRPr/>
            </a:pPr>
            <a:r>
              <a:rPr lang="zh-CN" altLang="en-US" sz="1100" b="1">
                <a:solidFill>
                  <a:srgbClr val="333333"/>
                </a:solidFill>
                <a:latin typeface="黑体" panose="02010609060101010101" pitchFamily="49" charset="-122"/>
                <a:ea typeface="黑体" panose="02010609060101010101" pitchFamily="49" charset="-122"/>
              </a:rPr>
              <a:t>压电</a:t>
            </a:r>
          </a:p>
        </p:txBody>
      </p:sp>
      <p:sp>
        <p:nvSpPr>
          <p:cNvPr id="24" name="矩形 23">
            <a:extLst>
              <a:ext uri="{FF2B5EF4-FFF2-40B4-BE49-F238E27FC236}">
                <a16:creationId xmlns:a16="http://schemas.microsoft.com/office/drawing/2014/main" id="{9290481A-41A6-E44A-9D78-592691B1143E}"/>
              </a:ext>
            </a:extLst>
          </p:cNvPr>
          <p:cNvSpPr/>
          <p:nvPr/>
        </p:nvSpPr>
        <p:spPr>
          <a:xfrm>
            <a:off x="229946" y="5516904"/>
            <a:ext cx="4242105" cy="276999"/>
          </a:xfrm>
          <a:prstGeom prst="rect">
            <a:avLst/>
          </a:prstGeom>
          <a:solidFill>
            <a:schemeClr val="bg2"/>
          </a:solidFill>
          <a:ln w="12700" cap="flat" cmpd="sng" algn="ctr">
            <a:noFill/>
            <a:prstDash val="solid"/>
            <a:miter lim="800000"/>
          </a:ln>
          <a:effectLst/>
        </p:spPr>
        <p:txBody>
          <a:bodyPr rtlCol="0" anchor="ctr"/>
          <a:lstStyle/>
          <a:p>
            <a:pPr algn="ctr" defTabSz="457200"/>
            <a:r>
              <a:rPr lang="zh-CN" altLang="en-US" sz="1300" b="1">
                <a:solidFill>
                  <a:srgbClr val="C00000"/>
                </a:solidFill>
                <a:latin typeface="黑体" panose="02010609060101010101" pitchFamily="49" charset="-122"/>
                <a:ea typeface="黑体" panose="02010609060101010101" pitchFamily="49" charset="-122"/>
              </a:rPr>
              <a:t>特点：成本高、覆盖弱</a:t>
            </a:r>
          </a:p>
        </p:txBody>
      </p:sp>
      <p:sp>
        <p:nvSpPr>
          <p:cNvPr id="25" name="矩形 24">
            <a:extLst>
              <a:ext uri="{FF2B5EF4-FFF2-40B4-BE49-F238E27FC236}">
                <a16:creationId xmlns:a16="http://schemas.microsoft.com/office/drawing/2014/main" id="{54C6BDDD-3127-BD4F-887D-468AEF0655AC}"/>
              </a:ext>
            </a:extLst>
          </p:cNvPr>
          <p:cNvSpPr/>
          <p:nvPr/>
        </p:nvSpPr>
        <p:spPr>
          <a:xfrm>
            <a:off x="4572000" y="5532719"/>
            <a:ext cx="4242105" cy="276999"/>
          </a:xfrm>
          <a:prstGeom prst="rect">
            <a:avLst/>
          </a:prstGeom>
          <a:solidFill>
            <a:schemeClr val="bg2"/>
          </a:solidFill>
          <a:ln w="12700" cap="flat" cmpd="sng" algn="ctr">
            <a:noFill/>
            <a:prstDash val="solid"/>
            <a:miter lim="800000"/>
          </a:ln>
          <a:effectLst/>
        </p:spPr>
        <p:txBody>
          <a:bodyPr rtlCol="0" anchor="ctr"/>
          <a:lstStyle/>
          <a:p>
            <a:pPr algn="ctr" defTabSz="457200"/>
            <a:r>
              <a:rPr lang="zh-CN" altLang="en-US" sz="1300" b="1">
                <a:solidFill>
                  <a:srgbClr val="C00000"/>
                </a:solidFill>
                <a:latin typeface="黑体" panose="02010609060101010101" pitchFamily="49" charset="-122"/>
                <a:ea typeface="黑体" panose="02010609060101010101" pitchFamily="49" charset="-122"/>
              </a:rPr>
              <a:t>特点：部署成本低、覆盖范围广</a:t>
            </a:r>
          </a:p>
        </p:txBody>
      </p:sp>
      <p:pic>
        <p:nvPicPr>
          <p:cNvPr id="27" name="Content Placeholder 21" descr="Screen Clipping">
            <a:extLst>
              <a:ext uri="{FF2B5EF4-FFF2-40B4-BE49-F238E27FC236}">
                <a16:creationId xmlns:a16="http://schemas.microsoft.com/office/drawing/2014/main" id="{85654F3F-49A0-E847-9E76-433FE1635157}"/>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b="3116"/>
          <a:stretch/>
        </p:blipFill>
        <p:spPr>
          <a:xfrm flipH="1">
            <a:off x="6480075" y="2787020"/>
            <a:ext cx="352781" cy="316801"/>
          </a:xfrm>
          <a:prstGeom prst="rect">
            <a:avLst/>
          </a:prstGeom>
          <a:effectLst/>
        </p:spPr>
      </p:pic>
      <p:pic>
        <p:nvPicPr>
          <p:cNvPr id="28" name="Picture 126" descr="Screen Clipping">
            <a:extLst>
              <a:ext uri="{FF2B5EF4-FFF2-40B4-BE49-F238E27FC236}">
                <a16:creationId xmlns:a16="http://schemas.microsoft.com/office/drawing/2014/main" id="{8664D2FA-C1CE-BB46-B2A6-A7B2283CBE5F}"/>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b="1119"/>
          <a:stretch/>
        </p:blipFill>
        <p:spPr>
          <a:xfrm flipH="1">
            <a:off x="7497169" y="2779534"/>
            <a:ext cx="318219" cy="336834"/>
          </a:xfrm>
          <a:prstGeom prst="rect">
            <a:avLst/>
          </a:prstGeom>
        </p:spPr>
      </p:pic>
      <p:pic>
        <p:nvPicPr>
          <p:cNvPr id="29" name="Picture 127" descr="Screen Clipping">
            <a:extLst>
              <a:ext uri="{FF2B5EF4-FFF2-40B4-BE49-F238E27FC236}">
                <a16:creationId xmlns:a16="http://schemas.microsoft.com/office/drawing/2014/main" id="{65A57B7E-B51D-B146-92C9-43B35CAF2423}"/>
              </a:ext>
            </a:extLst>
          </p:cNvPr>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t="1" r="5562" b="2380"/>
          <a:stretch/>
        </p:blipFill>
        <p:spPr>
          <a:xfrm flipH="1">
            <a:off x="5510773" y="2766040"/>
            <a:ext cx="352779" cy="336128"/>
          </a:xfrm>
          <a:prstGeom prst="rect">
            <a:avLst/>
          </a:prstGeom>
        </p:spPr>
      </p:pic>
      <p:sp>
        <p:nvSpPr>
          <p:cNvPr id="30" name="Cloud 13">
            <a:extLst>
              <a:ext uri="{FF2B5EF4-FFF2-40B4-BE49-F238E27FC236}">
                <a16:creationId xmlns:a16="http://schemas.microsoft.com/office/drawing/2014/main" id="{5991D11C-58CD-3349-BBA3-9833DC8218BB}"/>
              </a:ext>
            </a:extLst>
          </p:cNvPr>
          <p:cNvSpPr/>
          <p:nvPr/>
        </p:nvSpPr>
        <p:spPr>
          <a:xfrm>
            <a:off x="5148860" y="1979357"/>
            <a:ext cx="3040286" cy="439460"/>
          </a:xfrm>
          <a:prstGeom prst="cloud">
            <a:avLst/>
          </a:prstGeom>
          <a:gradFill>
            <a:gsLst>
              <a:gs pos="39000">
                <a:srgbClr val="4472C4">
                  <a:lumMod val="5000"/>
                  <a:lumOff val="95000"/>
                </a:srgbClr>
              </a:gs>
              <a:gs pos="100000">
                <a:srgbClr val="4472C4">
                  <a:lumMod val="45000"/>
                  <a:lumOff val="55000"/>
                </a:srgbClr>
              </a:gs>
              <a:gs pos="100000">
                <a:srgbClr val="4472C4">
                  <a:lumMod val="45000"/>
                  <a:lumOff val="55000"/>
                </a:srgbClr>
              </a:gs>
              <a:gs pos="83000">
                <a:srgbClr val="4472C4">
                  <a:lumMod val="30000"/>
                  <a:lumOff val="70000"/>
                </a:srgbClr>
              </a:gs>
            </a:gsLst>
            <a:lin ang="18900000" scaled="1"/>
          </a:gradFill>
          <a:ln w="12700" cap="flat" cmpd="sng" algn="ctr">
            <a:solidFill>
              <a:srgbClr val="4472C4">
                <a:shade val="50000"/>
              </a:srgbClr>
            </a:solidFill>
            <a:prstDash val="solid"/>
            <a:miter lim="800000"/>
          </a:ln>
          <a:effectLst>
            <a:outerShdw blurRad="508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FF"/>
                </a:solidFill>
                <a:effectLst>
                  <a:outerShdw blurRad="38100" dist="38100" dir="2700000" algn="tl">
                    <a:srgbClr val="000000">
                      <a:alpha val="43137"/>
                    </a:srgbClr>
                  </a:outerShdw>
                </a:effectLst>
                <a:uLnTx/>
                <a:uFillTx/>
                <a:latin typeface="Times New Roman" pitchFamily="18" charset="0"/>
                <a:ea typeface="ＭＳ Ｐゴシック" pitchFamily="34" charset="-128"/>
                <a:cs typeface="Times New Roman" pitchFamily="18" charset="0"/>
              </a:rPr>
              <a:t>  </a:t>
            </a:r>
            <a:endParaRPr kumimoji="0" lang="en-US" sz="2400" b="0" i="0" u="none" strike="noStrike" kern="0" cap="none" spc="0" normalizeH="0" baseline="0" noProof="0" dirty="0">
              <a:ln>
                <a:noFill/>
              </a:ln>
              <a:solidFill>
                <a:srgbClr val="44546A">
                  <a:lumMod val="60000"/>
                  <a:lumOff val="40000"/>
                </a:srgbClr>
              </a:solidFill>
              <a:effectLst/>
              <a:uLnTx/>
              <a:uFillTx/>
              <a:latin typeface="等线" panose="020F0502020204030204"/>
              <a:ea typeface="+mn-ea"/>
              <a:cs typeface="+mn-cs"/>
            </a:endParaRPr>
          </a:p>
        </p:txBody>
      </p:sp>
      <p:pic>
        <p:nvPicPr>
          <p:cNvPr id="34" name="Picture 29">
            <a:extLst>
              <a:ext uri="{FF2B5EF4-FFF2-40B4-BE49-F238E27FC236}">
                <a16:creationId xmlns:a16="http://schemas.microsoft.com/office/drawing/2014/main" id="{D7736FED-23B9-C04D-B673-13659A05366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631173" y="1906759"/>
            <a:ext cx="347254" cy="390589"/>
          </a:xfrm>
          <a:prstGeom prst="rect">
            <a:avLst/>
          </a:prstGeom>
        </p:spPr>
      </p:pic>
      <p:sp>
        <p:nvSpPr>
          <p:cNvPr id="38" name="Down Arrow 89">
            <a:extLst>
              <a:ext uri="{FF2B5EF4-FFF2-40B4-BE49-F238E27FC236}">
                <a16:creationId xmlns:a16="http://schemas.microsoft.com/office/drawing/2014/main" id="{CB52AA68-4364-6D43-A2D8-4292F7E726CC}"/>
              </a:ext>
            </a:extLst>
          </p:cNvPr>
          <p:cNvSpPr/>
          <p:nvPr/>
        </p:nvSpPr>
        <p:spPr>
          <a:xfrm flipV="1">
            <a:off x="6553934" y="2432766"/>
            <a:ext cx="137419" cy="288000"/>
          </a:xfrm>
          <a:prstGeom prst="downArrow">
            <a:avLst/>
          </a:prstGeom>
          <a:gradFill>
            <a:gsLst>
              <a:gs pos="15000">
                <a:srgbClr val="4472C4">
                  <a:lumMod val="5000"/>
                  <a:lumOff val="95000"/>
                </a:srgbClr>
              </a:gs>
              <a:gs pos="100000">
                <a:srgbClr val="4472C4">
                  <a:lumMod val="45000"/>
                  <a:lumOff val="55000"/>
                </a:srgbClr>
              </a:gs>
              <a:gs pos="100000">
                <a:srgbClr val="4472C4">
                  <a:lumMod val="45000"/>
                  <a:lumOff val="55000"/>
                </a:srgbClr>
              </a:gs>
              <a:gs pos="32000">
                <a:srgbClr val="4472C4">
                  <a:lumMod val="30000"/>
                  <a:lumOff val="70000"/>
                </a:srgbClr>
              </a:gs>
            </a:gsLst>
            <a:lin ang="8100000" scaled="1"/>
          </a:gradFill>
          <a:ln w="9525"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等线" panose="020F0502020204030204"/>
              <a:ea typeface="+mn-ea"/>
              <a:cs typeface="+mn-cs"/>
            </a:endParaRPr>
          </a:p>
        </p:txBody>
      </p:sp>
      <p:sp>
        <p:nvSpPr>
          <p:cNvPr id="39" name="Down Arrow 89">
            <a:extLst>
              <a:ext uri="{FF2B5EF4-FFF2-40B4-BE49-F238E27FC236}">
                <a16:creationId xmlns:a16="http://schemas.microsoft.com/office/drawing/2014/main" id="{040FEAD2-14CB-704E-A5C3-DED991BC1830}"/>
              </a:ext>
            </a:extLst>
          </p:cNvPr>
          <p:cNvSpPr/>
          <p:nvPr/>
        </p:nvSpPr>
        <p:spPr>
          <a:xfrm rot="10800000" flipV="1">
            <a:off x="7459703" y="2415546"/>
            <a:ext cx="137419" cy="288000"/>
          </a:xfrm>
          <a:prstGeom prst="downArrow">
            <a:avLst/>
          </a:prstGeom>
          <a:gradFill>
            <a:gsLst>
              <a:gs pos="15000">
                <a:srgbClr val="4472C4">
                  <a:lumMod val="5000"/>
                  <a:lumOff val="95000"/>
                </a:srgbClr>
              </a:gs>
              <a:gs pos="100000">
                <a:srgbClr val="4472C4">
                  <a:lumMod val="45000"/>
                  <a:lumOff val="55000"/>
                </a:srgbClr>
              </a:gs>
              <a:gs pos="100000">
                <a:srgbClr val="4472C4">
                  <a:lumMod val="45000"/>
                  <a:lumOff val="55000"/>
                </a:srgbClr>
              </a:gs>
              <a:gs pos="32000">
                <a:srgbClr val="4472C4">
                  <a:lumMod val="30000"/>
                  <a:lumOff val="70000"/>
                </a:srgbClr>
              </a:gs>
            </a:gsLst>
            <a:lin ang="8100000" scaled="1"/>
          </a:gradFill>
          <a:ln w="9525"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等线" panose="020F0502020204030204"/>
              <a:ea typeface="+mn-ea"/>
              <a:cs typeface="+mn-cs"/>
            </a:endParaRPr>
          </a:p>
        </p:txBody>
      </p:sp>
      <p:pic>
        <p:nvPicPr>
          <p:cNvPr id="40" name="Picture 86">
            <a:extLst>
              <a:ext uri="{FF2B5EF4-FFF2-40B4-BE49-F238E27FC236}">
                <a16:creationId xmlns:a16="http://schemas.microsoft.com/office/drawing/2014/main" id="{A4637028-8E15-804C-AD21-61F7D907E11C}"/>
              </a:ext>
            </a:extLst>
          </p:cNvPr>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38954" y="2868830"/>
            <a:ext cx="226340" cy="207488"/>
          </a:xfrm>
          <a:prstGeom prst="rect">
            <a:avLst/>
          </a:prstGeom>
        </p:spPr>
      </p:pic>
      <p:pic>
        <p:nvPicPr>
          <p:cNvPr id="41" name="Picture 71">
            <a:extLst>
              <a:ext uri="{FF2B5EF4-FFF2-40B4-BE49-F238E27FC236}">
                <a16:creationId xmlns:a16="http://schemas.microsoft.com/office/drawing/2014/main" id="{12A65CA7-8511-6342-B20C-A7C52F288C6E}"/>
              </a:ext>
            </a:extLst>
          </p:cNvPr>
          <p:cNvPicPr>
            <a:picLocks noChangeAspect="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21698" y="2863692"/>
            <a:ext cx="132106" cy="213541"/>
          </a:xfrm>
          <a:prstGeom prst="rect">
            <a:avLst/>
          </a:prstGeom>
        </p:spPr>
      </p:pic>
      <p:pic>
        <p:nvPicPr>
          <p:cNvPr id="42" name="Picture 87">
            <a:extLst>
              <a:ext uri="{FF2B5EF4-FFF2-40B4-BE49-F238E27FC236}">
                <a16:creationId xmlns:a16="http://schemas.microsoft.com/office/drawing/2014/main" id="{679E39C2-454B-2147-86A8-258F613C01C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404189" y="2867896"/>
            <a:ext cx="121415" cy="208422"/>
          </a:xfrm>
          <a:prstGeom prst="rect">
            <a:avLst/>
          </a:prstGeom>
        </p:spPr>
      </p:pic>
      <p:sp>
        <p:nvSpPr>
          <p:cNvPr id="45" name="Down Arrow 89">
            <a:extLst>
              <a:ext uri="{FF2B5EF4-FFF2-40B4-BE49-F238E27FC236}">
                <a16:creationId xmlns:a16="http://schemas.microsoft.com/office/drawing/2014/main" id="{9AF745A1-A152-BE46-8241-811E960981A9}"/>
              </a:ext>
            </a:extLst>
          </p:cNvPr>
          <p:cNvSpPr/>
          <p:nvPr/>
        </p:nvSpPr>
        <p:spPr>
          <a:xfrm rot="10800000" flipV="1">
            <a:off x="5565294" y="2428741"/>
            <a:ext cx="137419" cy="288000"/>
          </a:xfrm>
          <a:prstGeom prst="downArrow">
            <a:avLst/>
          </a:prstGeom>
          <a:gradFill>
            <a:gsLst>
              <a:gs pos="15000">
                <a:srgbClr val="4472C4">
                  <a:lumMod val="5000"/>
                  <a:lumOff val="95000"/>
                </a:srgbClr>
              </a:gs>
              <a:gs pos="100000">
                <a:srgbClr val="4472C4">
                  <a:lumMod val="45000"/>
                  <a:lumOff val="55000"/>
                </a:srgbClr>
              </a:gs>
              <a:gs pos="100000">
                <a:srgbClr val="4472C4">
                  <a:lumMod val="45000"/>
                  <a:lumOff val="55000"/>
                </a:srgbClr>
              </a:gs>
              <a:gs pos="32000">
                <a:srgbClr val="4472C4">
                  <a:lumMod val="30000"/>
                  <a:lumOff val="70000"/>
                </a:srgbClr>
              </a:gs>
            </a:gsLst>
            <a:lin ang="8100000" scaled="1"/>
          </a:gradFill>
          <a:ln w="9525"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等线" panose="020F0502020204030204"/>
              <a:ea typeface="+mn-ea"/>
              <a:cs typeface="+mn-cs"/>
            </a:endParaRPr>
          </a:p>
        </p:txBody>
      </p:sp>
      <p:sp>
        <p:nvSpPr>
          <p:cNvPr id="48" name="文本框 79">
            <a:extLst>
              <a:ext uri="{FF2B5EF4-FFF2-40B4-BE49-F238E27FC236}">
                <a16:creationId xmlns:a16="http://schemas.microsoft.com/office/drawing/2014/main" id="{B46A9B4D-5D6B-2A42-8BDD-C6E31598575E}"/>
              </a:ext>
            </a:extLst>
          </p:cNvPr>
          <p:cNvSpPr txBox="1">
            <a:spLocks noChangeArrowheads="1"/>
          </p:cNvSpPr>
          <p:nvPr/>
        </p:nvSpPr>
        <p:spPr bwMode="auto">
          <a:xfrm>
            <a:off x="6302763" y="2077267"/>
            <a:ext cx="8388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200" b="1">
                <a:solidFill>
                  <a:srgbClr val="333333"/>
                </a:solidFill>
                <a:latin typeface="黑体" panose="02010609060101010101" pitchFamily="49" charset="-122"/>
                <a:ea typeface="黑体" panose="02010609060101010101" pitchFamily="49" charset="-122"/>
              </a:rPr>
              <a:t>群智平台</a:t>
            </a:r>
          </a:p>
        </p:txBody>
      </p:sp>
      <p:sp>
        <p:nvSpPr>
          <p:cNvPr id="49" name="文本框 79">
            <a:extLst>
              <a:ext uri="{FF2B5EF4-FFF2-40B4-BE49-F238E27FC236}">
                <a16:creationId xmlns:a16="http://schemas.microsoft.com/office/drawing/2014/main" id="{F1CB3DF4-7FB0-9F49-A601-327671918455}"/>
              </a:ext>
            </a:extLst>
          </p:cNvPr>
          <p:cNvSpPr txBox="1">
            <a:spLocks noChangeArrowheads="1"/>
          </p:cNvSpPr>
          <p:nvPr/>
        </p:nvSpPr>
        <p:spPr bwMode="auto">
          <a:xfrm>
            <a:off x="5631173" y="2444599"/>
            <a:ext cx="8388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任务发布</a:t>
            </a:r>
          </a:p>
        </p:txBody>
      </p:sp>
      <p:sp>
        <p:nvSpPr>
          <p:cNvPr id="50" name="文本框 79">
            <a:extLst>
              <a:ext uri="{FF2B5EF4-FFF2-40B4-BE49-F238E27FC236}">
                <a16:creationId xmlns:a16="http://schemas.microsoft.com/office/drawing/2014/main" id="{B67A6317-6CE5-B74E-AF9D-03E6E7DD568B}"/>
              </a:ext>
            </a:extLst>
          </p:cNvPr>
          <p:cNvSpPr txBox="1">
            <a:spLocks noChangeArrowheads="1"/>
          </p:cNvSpPr>
          <p:nvPr/>
        </p:nvSpPr>
        <p:spPr bwMode="auto">
          <a:xfrm>
            <a:off x="6470033" y="2439743"/>
            <a:ext cx="11097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数据上传</a:t>
            </a:r>
          </a:p>
        </p:txBody>
      </p:sp>
      <p:sp>
        <p:nvSpPr>
          <p:cNvPr id="51" name="文本框 79">
            <a:extLst>
              <a:ext uri="{FF2B5EF4-FFF2-40B4-BE49-F238E27FC236}">
                <a16:creationId xmlns:a16="http://schemas.microsoft.com/office/drawing/2014/main" id="{F34D5CF6-404D-804F-83EA-166356E9FAAE}"/>
              </a:ext>
            </a:extLst>
          </p:cNvPr>
          <p:cNvSpPr txBox="1">
            <a:spLocks noChangeArrowheads="1"/>
          </p:cNvSpPr>
          <p:nvPr/>
        </p:nvSpPr>
        <p:spPr bwMode="auto">
          <a:xfrm>
            <a:off x="7518861" y="2437550"/>
            <a:ext cx="74278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报酬支付</a:t>
            </a:r>
          </a:p>
        </p:txBody>
      </p:sp>
      <p:sp>
        <p:nvSpPr>
          <p:cNvPr id="52" name="文本框 79">
            <a:extLst>
              <a:ext uri="{FF2B5EF4-FFF2-40B4-BE49-F238E27FC236}">
                <a16:creationId xmlns:a16="http://schemas.microsoft.com/office/drawing/2014/main" id="{B5AB00E3-BEF0-0849-90CE-74943D743397}"/>
              </a:ext>
            </a:extLst>
          </p:cNvPr>
          <p:cNvSpPr txBox="1">
            <a:spLocks noChangeArrowheads="1"/>
          </p:cNvSpPr>
          <p:nvPr/>
        </p:nvSpPr>
        <p:spPr bwMode="auto">
          <a:xfrm>
            <a:off x="5549767" y="2867339"/>
            <a:ext cx="83886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b="1">
                <a:solidFill>
                  <a:srgbClr val="333333"/>
                </a:solidFill>
                <a:latin typeface="黑体" panose="02010609060101010101" pitchFamily="49" charset="-122"/>
                <a:ea typeface="黑体" panose="02010609060101010101" pitchFamily="49" charset="-122"/>
              </a:rPr>
              <a:t>用户</a:t>
            </a:r>
            <a:r>
              <a:rPr lang="en-US" altLang="zh-CN" sz="800" b="1" dirty="0">
                <a:solidFill>
                  <a:srgbClr val="333333"/>
                </a:solidFill>
                <a:latin typeface="黑体" panose="02010609060101010101" pitchFamily="49" charset="-122"/>
                <a:ea typeface="黑体" panose="02010609060101010101" pitchFamily="49" charset="-122"/>
              </a:rPr>
              <a:t>1</a:t>
            </a:r>
            <a:endParaRPr lang="zh-CN" altLang="en-US" sz="800" b="1">
              <a:solidFill>
                <a:srgbClr val="333333"/>
              </a:solidFill>
              <a:latin typeface="黑体" panose="02010609060101010101" pitchFamily="49" charset="-122"/>
              <a:ea typeface="黑体" panose="02010609060101010101" pitchFamily="49" charset="-122"/>
            </a:endParaRPr>
          </a:p>
        </p:txBody>
      </p:sp>
      <p:sp>
        <p:nvSpPr>
          <p:cNvPr id="53" name="文本框 79">
            <a:extLst>
              <a:ext uri="{FF2B5EF4-FFF2-40B4-BE49-F238E27FC236}">
                <a16:creationId xmlns:a16="http://schemas.microsoft.com/office/drawing/2014/main" id="{9CC0545D-86B9-614B-92A5-B3069F61BFFD}"/>
              </a:ext>
            </a:extLst>
          </p:cNvPr>
          <p:cNvSpPr txBox="1">
            <a:spLocks noChangeArrowheads="1"/>
          </p:cNvSpPr>
          <p:nvPr/>
        </p:nvSpPr>
        <p:spPr bwMode="auto">
          <a:xfrm>
            <a:off x="6553804" y="2867339"/>
            <a:ext cx="83886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b="1">
                <a:solidFill>
                  <a:srgbClr val="333333"/>
                </a:solidFill>
                <a:latin typeface="黑体" panose="02010609060101010101" pitchFamily="49" charset="-122"/>
                <a:ea typeface="黑体" panose="02010609060101010101" pitchFamily="49" charset="-122"/>
              </a:rPr>
              <a:t>用户</a:t>
            </a:r>
            <a:r>
              <a:rPr lang="en-US" altLang="zh-CN" sz="800" b="1" dirty="0">
                <a:solidFill>
                  <a:srgbClr val="333333"/>
                </a:solidFill>
                <a:latin typeface="黑体" panose="02010609060101010101" pitchFamily="49" charset="-122"/>
                <a:ea typeface="黑体" panose="02010609060101010101" pitchFamily="49" charset="-122"/>
              </a:rPr>
              <a:t>2</a:t>
            </a:r>
            <a:endParaRPr lang="zh-CN" altLang="en-US" sz="800" b="1">
              <a:solidFill>
                <a:srgbClr val="333333"/>
              </a:solidFill>
              <a:latin typeface="黑体" panose="02010609060101010101" pitchFamily="49" charset="-122"/>
              <a:ea typeface="黑体" panose="02010609060101010101" pitchFamily="49" charset="-122"/>
            </a:endParaRPr>
          </a:p>
        </p:txBody>
      </p:sp>
      <p:sp>
        <p:nvSpPr>
          <p:cNvPr id="54" name="文本框 79">
            <a:extLst>
              <a:ext uri="{FF2B5EF4-FFF2-40B4-BE49-F238E27FC236}">
                <a16:creationId xmlns:a16="http://schemas.microsoft.com/office/drawing/2014/main" id="{8ED98FE5-9873-EE43-8F0C-5E314512714B}"/>
              </a:ext>
            </a:extLst>
          </p:cNvPr>
          <p:cNvSpPr txBox="1">
            <a:spLocks noChangeArrowheads="1"/>
          </p:cNvSpPr>
          <p:nvPr/>
        </p:nvSpPr>
        <p:spPr bwMode="auto">
          <a:xfrm>
            <a:off x="7531842" y="2880818"/>
            <a:ext cx="83886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800" b="1">
                <a:solidFill>
                  <a:srgbClr val="333333"/>
                </a:solidFill>
                <a:latin typeface="黑体" panose="02010609060101010101" pitchFamily="49" charset="-122"/>
                <a:ea typeface="黑体" panose="02010609060101010101" pitchFamily="49" charset="-122"/>
              </a:rPr>
              <a:t>用户</a:t>
            </a:r>
            <a:r>
              <a:rPr lang="en-US" altLang="zh-CN" sz="800" b="1" dirty="0">
                <a:solidFill>
                  <a:srgbClr val="333333"/>
                </a:solidFill>
                <a:latin typeface="黑体" panose="02010609060101010101" pitchFamily="49" charset="-122"/>
                <a:ea typeface="黑体" panose="02010609060101010101" pitchFamily="49" charset="-122"/>
              </a:rPr>
              <a:t>3</a:t>
            </a:r>
            <a:endParaRPr lang="zh-CN" altLang="en-US" sz="800" b="1">
              <a:solidFill>
                <a:srgbClr val="333333"/>
              </a:solidFill>
              <a:latin typeface="黑体" panose="02010609060101010101" pitchFamily="49" charset="-122"/>
              <a:ea typeface="黑体" panose="02010609060101010101" pitchFamily="49" charset="-122"/>
            </a:endParaRPr>
          </a:p>
        </p:txBody>
      </p:sp>
      <p:sp>
        <p:nvSpPr>
          <p:cNvPr id="55" name="Rounded Rectangle 91">
            <a:extLst>
              <a:ext uri="{FF2B5EF4-FFF2-40B4-BE49-F238E27FC236}">
                <a16:creationId xmlns:a16="http://schemas.microsoft.com/office/drawing/2014/main" id="{E4C73D05-1470-084F-8F78-B6F0F55E08E4}"/>
              </a:ext>
            </a:extLst>
          </p:cNvPr>
          <p:cNvSpPr/>
          <p:nvPr/>
        </p:nvSpPr>
        <p:spPr>
          <a:xfrm>
            <a:off x="5032673" y="2733537"/>
            <a:ext cx="3338030" cy="403151"/>
          </a:xfrm>
          <a:prstGeom prst="roundRect">
            <a:avLst/>
          </a:prstGeom>
          <a:noFill/>
          <a:ln w="9525" cap="flat" cmpd="dbl" algn="ctr">
            <a:solidFill>
              <a:srgbClr val="4472C4">
                <a:shade val="50000"/>
              </a:srgb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等线" panose="020F0502020204030204"/>
              <a:ea typeface="+mn-ea"/>
              <a:cs typeface="+mn-cs"/>
            </a:endParaRPr>
          </a:p>
        </p:txBody>
      </p:sp>
      <p:sp>
        <p:nvSpPr>
          <p:cNvPr id="57" name="TextBox 33">
            <a:extLst>
              <a:ext uri="{FF2B5EF4-FFF2-40B4-BE49-F238E27FC236}">
                <a16:creationId xmlns:a16="http://schemas.microsoft.com/office/drawing/2014/main" id="{40A09897-CFF8-E140-9FBC-9994598E2A88}"/>
              </a:ext>
            </a:extLst>
          </p:cNvPr>
          <p:cNvSpPr txBox="1"/>
          <p:nvPr/>
        </p:nvSpPr>
        <p:spPr>
          <a:xfrm>
            <a:off x="8063715" y="2779534"/>
            <a:ext cx="45679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等线" panose="020F0502020204030204"/>
              </a:rPr>
              <a:t>…</a:t>
            </a:r>
          </a:p>
        </p:txBody>
      </p:sp>
      <p:sp>
        <p:nvSpPr>
          <p:cNvPr id="185" name="矩形 184">
            <a:extLst>
              <a:ext uri="{FF2B5EF4-FFF2-40B4-BE49-F238E27FC236}">
                <a16:creationId xmlns:a16="http://schemas.microsoft.com/office/drawing/2014/main" id="{8585E837-A69C-1D49-B923-70D174E2E943}"/>
              </a:ext>
            </a:extLst>
          </p:cNvPr>
          <p:cNvSpPr/>
          <p:nvPr/>
        </p:nvSpPr>
        <p:spPr>
          <a:xfrm rot="19768153">
            <a:off x="5295906" y="4062874"/>
            <a:ext cx="3485760" cy="495740"/>
          </a:xfrm>
          <a:prstGeom prst="rect">
            <a:avLst/>
          </a:prstGeom>
          <a:solidFill>
            <a:schemeClr val="bg2">
              <a:lumMod val="9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平行四边形 192">
            <a:extLst>
              <a:ext uri="{FF2B5EF4-FFF2-40B4-BE49-F238E27FC236}">
                <a16:creationId xmlns:a16="http://schemas.microsoft.com/office/drawing/2014/main" id="{CC483585-B70F-5F48-97C8-FC15A360369B}"/>
              </a:ext>
            </a:extLst>
          </p:cNvPr>
          <p:cNvSpPr/>
          <p:nvPr/>
        </p:nvSpPr>
        <p:spPr>
          <a:xfrm rot="1192301">
            <a:off x="8077943" y="3195293"/>
            <a:ext cx="615855" cy="324698"/>
          </a:xfrm>
          <a:prstGeom prst="parallelogram">
            <a:avLst>
              <a:gd name="adj" fmla="val 83254"/>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2" name="图片 201" descr="图片包含 游戏机&#10;&#10;描述已自动生成">
            <a:extLst>
              <a:ext uri="{FF2B5EF4-FFF2-40B4-BE49-F238E27FC236}">
                <a16:creationId xmlns:a16="http://schemas.microsoft.com/office/drawing/2014/main" id="{77033359-4659-8F42-8DF9-4D65598DFA46}"/>
              </a:ext>
            </a:extLst>
          </p:cNvPr>
          <p:cNvPicPr>
            <a:picLocks noChangeAspect="1"/>
          </p:cNvPicPr>
          <p:nvPr/>
        </p:nvPicPr>
        <p:blipFill>
          <a:blip r:embed="rId1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flipH="1">
            <a:off x="8139293" y="3166913"/>
            <a:ext cx="449683" cy="333909"/>
          </a:xfrm>
          <a:prstGeom prst="rect">
            <a:avLst/>
          </a:prstGeom>
        </p:spPr>
      </p:pic>
      <p:sp>
        <p:nvSpPr>
          <p:cNvPr id="239" name="平行四边形 238">
            <a:extLst>
              <a:ext uri="{FF2B5EF4-FFF2-40B4-BE49-F238E27FC236}">
                <a16:creationId xmlns:a16="http://schemas.microsoft.com/office/drawing/2014/main" id="{37145C3B-ADFC-4B4F-8CAD-89335E5DEB32}"/>
              </a:ext>
            </a:extLst>
          </p:cNvPr>
          <p:cNvSpPr/>
          <p:nvPr/>
        </p:nvSpPr>
        <p:spPr>
          <a:xfrm rot="4196532">
            <a:off x="6546763" y="4046714"/>
            <a:ext cx="480652" cy="298332"/>
          </a:xfrm>
          <a:prstGeom prst="parallelogram">
            <a:avLst>
              <a:gd name="adj" fmla="val 83254"/>
            </a:avLst>
          </a:prstGeom>
          <a:solidFill>
            <a:srgbClr val="D1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id="{CF0EFD32-7E64-5B4A-951A-62B4771358B6}"/>
              </a:ext>
            </a:extLst>
          </p:cNvPr>
          <p:cNvGrpSpPr/>
          <p:nvPr/>
        </p:nvGrpSpPr>
        <p:grpSpPr>
          <a:xfrm>
            <a:off x="6155441" y="3781924"/>
            <a:ext cx="458165" cy="560416"/>
            <a:chOff x="6343459" y="3398654"/>
            <a:chExt cx="458165" cy="560416"/>
          </a:xfrm>
        </p:grpSpPr>
        <p:sp>
          <p:nvSpPr>
            <p:cNvPr id="217" name="平行四边形 216">
              <a:extLst>
                <a:ext uri="{FF2B5EF4-FFF2-40B4-BE49-F238E27FC236}">
                  <a16:creationId xmlns:a16="http://schemas.microsoft.com/office/drawing/2014/main" id="{FEC335FD-5819-724C-8119-5BF3E8452C54}"/>
                </a:ext>
              </a:extLst>
            </p:cNvPr>
            <p:cNvSpPr>
              <a:spLocks noChangeAspect="1"/>
            </p:cNvSpPr>
            <p:nvPr/>
          </p:nvSpPr>
          <p:spPr>
            <a:xfrm rot="4308791">
              <a:off x="6304512" y="3506690"/>
              <a:ext cx="560416" cy="344344"/>
            </a:xfrm>
            <a:prstGeom prst="parallelogram">
              <a:avLst>
                <a:gd name="adj" fmla="val 77774"/>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7" name="图片 196" descr="图片包含 游戏机, 汽车, 摩托车&#10;&#10;描述已自动生成">
              <a:extLst>
                <a:ext uri="{FF2B5EF4-FFF2-40B4-BE49-F238E27FC236}">
                  <a16:creationId xmlns:a16="http://schemas.microsoft.com/office/drawing/2014/main" id="{6E12920F-04E2-D343-BA91-217C6B657CFC}"/>
                </a:ext>
              </a:extLst>
            </p:cNvPr>
            <p:cNvPicPr>
              <a:picLocks noChangeAspect="1"/>
            </p:cNvPicPr>
            <p:nvPr/>
          </p:nvPicPr>
          <p:blipFill>
            <a:blip r:embed="rId16"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rot="20975402" flipH="1">
              <a:off x="6343459" y="3439868"/>
              <a:ext cx="458165" cy="426317"/>
            </a:xfrm>
            <a:prstGeom prst="rect">
              <a:avLst/>
            </a:prstGeom>
          </p:spPr>
        </p:pic>
      </p:grpSp>
      <p:cxnSp>
        <p:nvCxnSpPr>
          <p:cNvPr id="230" name="直接连接符 130">
            <a:extLst>
              <a:ext uri="{FF2B5EF4-FFF2-40B4-BE49-F238E27FC236}">
                <a16:creationId xmlns:a16="http://schemas.microsoft.com/office/drawing/2014/main" id="{8241431D-056C-AE41-8CAE-FE4C509068F8}"/>
              </a:ext>
            </a:extLst>
          </p:cNvPr>
          <p:cNvCxnSpPr>
            <a:cxnSpLocks/>
          </p:cNvCxnSpPr>
          <p:nvPr/>
        </p:nvCxnSpPr>
        <p:spPr>
          <a:xfrm>
            <a:off x="5032672" y="3687456"/>
            <a:ext cx="3280708" cy="1210559"/>
          </a:xfrm>
          <a:prstGeom prst="line">
            <a:avLst/>
          </a:prstGeom>
          <a:ln w="15875">
            <a:solidFill>
              <a:schemeClr val="bg1"/>
            </a:solidFill>
            <a:prstDash val="lgDashDotDot"/>
          </a:ln>
        </p:spPr>
        <p:style>
          <a:lnRef idx="1">
            <a:schemeClr val="accent1"/>
          </a:lnRef>
          <a:fillRef idx="0">
            <a:schemeClr val="accent1"/>
          </a:fillRef>
          <a:effectRef idx="0">
            <a:schemeClr val="accent1"/>
          </a:effectRef>
          <a:fontRef idx="minor">
            <a:schemeClr val="tx1"/>
          </a:fontRef>
        </p:style>
      </p:cxnSp>
      <p:cxnSp>
        <p:nvCxnSpPr>
          <p:cNvPr id="231" name="直接连接符 130">
            <a:extLst>
              <a:ext uri="{FF2B5EF4-FFF2-40B4-BE49-F238E27FC236}">
                <a16:creationId xmlns:a16="http://schemas.microsoft.com/office/drawing/2014/main" id="{8C62FD87-DAEB-9548-AA09-4397F557D7AB}"/>
              </a:ext>
            </a:extLst>
          </p:cNvPr>
          <p:cNvCxnSpPr>
            <a:cxnSpLocks/>
          </p:cNvCxnSpPr>
          <p:nvPr/>
        </p:nvCxnSpPr>
        <p:spPr>
          <a:xfrm flipV="1">
            <a:off x="5593997" y="3434422"/>
            <a:ext cx="2938345" cy="1728734"/>
          </a:xfrm>
          <a:prstGeom prst="line">
            <a:avLst/>
          </a:prstGeom>
          <a:ln w="15875">
            <a:solidFill>
              <a:schemeClr val="bg1"/>
            </a:solidFill>
            <a:prstDash val="lgDashDotDot"/>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id="{BEAFF54A-85CB-064F-8C3C-4723D6220DAF}"/>
              </a:ext>
            </a:extLst>
          </p:cNvPr>
          <p:cNvSpPr/>
          <p:nvPr/>
        </p:nvSpPr>
        <p:spPr>
          <a:xfrm>
            <a:off x="7798121" y="3645151"/>
            <a:ext cx="77066" cy="74758"/>
          </a:xfrm>
          <a:prstGeom prst="ellipse">
            <a:avLst/>
          </a:prstGeom>
          <a:solidFill>
            <a:schemeClr val="accent6">
              <a:alpha val="82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5" name="椭圆 234">
            <a:extLst>
              <a:ext uri="{FF2B5EF4-FFF2-40B4-BE49-F238E27FC236}">
                <a16:creationId xmlns:a16="http://schemas.microsoft.com/office/drawing/2014/main" id="{4867393F-6C38-7248-8048-21A9A806B678}"/>
              </a:ext>
            </a:extLst>
          </p:cNvPr>
          <p:cNvSpPr/>
          <p:nvPr/>
        </p:nvSpPr>
        <p:spPr>
          <a:xfrm>
            <a:off x="5360220" y="3693229"/>
            <a:ext cx="77066" cy="74758"/>
          </a:xfrm>
          <a:prstGeom prst="ellipse">
            <a:avLst/>
          </a:prstGeom>
          <a:solidFill>
            <a:schemeClr val="accent5">
              <a:alpha val="83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6" name="平行四边形 235">
            <a:extLst>
              <a:ext uri="{FF2B5EF4-FFF2-40B4-BE49-F238E27FC236}">
                <a16:creationId xmlns:a16="http://schemas.microsoft.com/office/drawing/2014/main" id="{CB9B3DB7-8393-C746-9EB9-96945C79853A}"/>
              </a:ext>
            </a:extLst>
          </p:cNvPr>
          <p:cNvSpPr/>
          <p:nvPr/>
        </p:nvSpPr>
        <p:spPr>
          <a:xfrm rot="4196532">
            <a:off x="7138157" y="4281799"/>
            <a:ext cx="480652" cy="298332"/>
          </a:xfrm>
          <a:prstGeom prst="parallelogram">
            <a:avLst>
              <a:gd name="adj" fmla="val 83254"/>
            </a:avLst>
          </a:prstGeom>
          <a:solidFill>
            <a:srgbClr val="D1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平行四边形 236">
            <a:extLst>
              <a:ext uri="{FF2B5EF4-FFF2-40B4-BE49-F238E27FC236}">
                <a16:creationId xmlns:a16="http://schemas.microsoft.com/office/drawing/2014/main" id="{38D88651-2BA8-3E4B-ACC5-1A10A4FDE558}"/>
              </a:ext>
            </a:extLst>
          </p:cNvPr>
          <p:cNvSpPr/>
          <p:nvPr/>
        </p:nvSpPr>
        <p:spPr>
          <a:xfrm rot="4196532">
            <a:off x="6917409" y="4424988"/>
            <a:ext cx="480652" cy="244330"/>
          </a:xfrm>
          <a:prstGeom prst="parallelogram">
            <a:avLst>
              <a:gd name="adj" fmla="val 83254"/>
            </a:avLst>
          </a:prstGeom>
          <a:solidFill>
            <a:srgbClr val="D1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平行四边形 237">
            <a:extLst>
              <a:ext uri="{FF2B5EF4-FFF2-40B4-BE49-F238E27FC236}">
                <a16:creationId xmlns:a16="http://schemas.microsoft.com/office/drawing/2014/main" id="{97BE30B6-4136-EC4E-91B5-6DA3BD0DB063}"/>
              </a:ext>
            </a:extLst>
          </p:cNvPr>
          <p:cNvSpPr/>
          <p:nvPr/>
        </p:nvSpPr>
        <p:spPr>
          <a:xfrm rot="4196532">
            <a:off x="6267866" y="4233931"/>
            <a:ext cx="480652" cy="244330"/>
          </a:xfrm>
          <a:prstGeom prst="parallelogram">
            <a:avLst>
              <a:gd name="adj" fmla="val 83254"/>
            </a:avLst>
          </a:prstGeom>
          <a:solidFill>
            <a:srgbClr val="D1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id="{16D65E75-E418-2448-87F5-9A2DF516EAE7}"/>
              </a:ext>
            </a:extLst>
          </p:cNvPr>
          <p:cNvGrpSpPr/>
          <p:nvPr/>
        </p:nvGrpSpPr>
        <p:grpSpPr>
          <a:xfrm>
            <a:off x="8160823" y="4495268"/>
            <a:ext cx="458165" cy="579286"/>
            <a:chOff x="8160823" y="4275915"/>
            <a:chExt cx="458165" cy="579286"/>
          </a:xfrm>
        </p:grpSpPr>
        <p:sp>
          <p:nvSpPr>
            <p:cNvPr id="218" name="平行四边形 217">
              <a:extLst>
                <a:ext uri="{FF2B5EF4-FFF2-40B4-BE49-F238E27FC236}">
                  <a16:creationId xmlns:a16="http://schemas.microsoft.com/office/drawing/2014/main" id="{ED9A1B1B-817B-1E4D-AD56-E271AA9D8FDC}"/>
                </a:ext>
              </a:extLst>
            </p:cNvPr>
            <p:cNvSpPr/>
            <p:nvPr/>
          </p:nvSpPr>
          <p:spPr>
            <a:xfrm rot="4196532">
              <a:off x="8105138" y="4403209"/>
              <a:ext cx="579286" cy="324698"/>
            </a:xfrm>
            <a:prstGeom prst="parallelogram">
              <a:avLst>
                <a:gd name="adj" fmla="val 83254"/>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6" name="图片 195" descr="图片包含 游戏机, 汽车, 摩托车&#10;&#10;描述已自动生成">
              <a:extLst>
                <a:ext uri="{FF2B5EF4-FFF2-40B4-BE49-F238E27FC236}">
                  <a16:creationId xmlns:a16="http://schemas.microsoft.com/office/drawing/2014/main" id="{06D4D00B-4BDF-9849-B205-CEA7EFC8B0C8}"/>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rot="20821388" flipH="1">
              <a:off x="8160823" y="4299159"/>
              <a:ext cx="458165" cy="454289"/>
            </a:xfrm>
            <a:prstGeom prst="rect">
              <a:avLst/>
            </a:prstGeom>
          </p:spPr>
        </p:pic>
      </p:grpSp>
      <p:sp>
        <p:nvSpPr>
          <p:cNvPr id="234" name="椭圆 233">
            <a:extLst>
              <a:ext uri="{FF2B5EF4-FFF2-40B4-BE49-F238E27FC236}">
                <a16:creationId xmlns:a16="http://schemas.microsoft.com/office/drawing/2014/main" id="{7082D21C-F0B6-994D-8805-63CE315681DB}"/>
              </a:ext>
            </a:extLst>
          </p:cNvPr>
          <p:cNvSpPr/>
          <p:nvPr/>
        </p:nvSpPr>
        <p:spPr>
          <a:xfrm>
            <a:off x="6794068" y="4128165"/>
            <a:ext cx="77066" cy="74758"/>
          </a:xfrm>
          <a:prstGeom prst="ellipse">
            <a:avLst/>
          </a:prstGeom>
          <a:solidFill>
            <a:schemeClr val="accent2">
              <a:alpha val="79000"/>
            </a:schemeClr>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243" name="直线箭头连接符 242">
            <a:extLst>
              <a:ext uri="{FF2B5EF4-FFF2-40B4-BE49-F238E27FC236}">
                <a16:creationId xmlns:a16="http://schemas.microsoft.com/office/drawing/2014/main" id="{290381A4-CF23-4F40-8D18-C8A01BB29211}"/>
              </a:ext>
            </a:extLst>
          </p:cNvPr>
          <p:cNvCxnSpPr>
            <a:cxnSpLocks/>
          </p:cNvCxnSpPr>
          <p:nvPr/>
        </p:nvCxnSpPr>
        <p:spPr>
          <a:xfrm flipH="1" flipV="1">
            <a:off x="7677544" y="3050998"/>
            <a:ext cx="124332" cy="516030"/>
          </a:xfrm>
          <a:prstGeom prst="straightConnector1">
            <a:avLst/>
          </a:prstGeom>
          <a:ln w="95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46" name="直线箭头连接符 245">
            <a:extLst>
              <a:ext uri="{FF2B5EF4-FFF2-40B4-BE49-F238E27FC236}">
                <a16:creationId xmlns:a16="http://schemas.microsoft.com/office/drawing/2014/main" id="{22CBF373-6798-4345-9FE1-81220C4A44E7}"/>
              </a:ext>
            </a:extLst>
          </p:cNvPr>
          <p:cNvCxnSpPr>
            <a:cxnSpLocks/>
            <a:stCxn id="216" idx="0"/>
          </p:cNvCxnSpPr>
          <p:nvPr/>
        </p:nvCxnSpPr>
        <p:spPr>
          <a:xfrm flipH="1" flipV="1">
            <a:off x="6723903" y="3109624"/>
            <a:ext cx="23618" cy="965036"/>
          </a:xfrm>
          <a:prstGeom prst="straightConnector1">
            <a:avLst/>
          </a:prstGeom>
          <a:ln w="952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51" name="直线箭头连接符 250">
            <a:extLst>
              <a:ext uri="{FF2B5EF4-FFF2-40B4-BE49-F238E27FC236}">
                <a16:creationId xmlns:a16="http://schemas.microsoft.com/office/drawing/2014/main" id="{9C9C911A-C04C-E64A-A1B1-2FD3DCA829D1}"/>
              </a:ext>
            </a:extLst>
          </p:cNvPr>
          <p:cNvCxnSpPr>
            <a:cxnSpLocks/>
          </p:cNvCxnSpPr>
          <p:nvPr/>
        </p:nvCxnSpPr>
        <p:spPr>
          <a:xfrm flipV="1">
            <a:off x="5432407" y="3103717"/>
            <a:ext cx="255514" cy="566430"/>
          </a:xfrm>
          <a:prstGeom prst="straightConnector1">
            <a:avLst/>
          </a:prstGeom>
          <a:ln w="952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40961" name="矩形 40960">
            <a:extLst>
              <a:ext uri="{FF2B5EF4-FFF2-40B4-BE49-F238E27FC236}">
                <a16:creationId xmlns:a16="http://schemas.microsoft.com/office/drawing/2014/main" id="{AFA716DE-B601-CD48-96BA-306F63F01FCD}"/>
              </a:ext>
            </a:extLst>
          </p:cNvPr>
          <p:cNvSpPr/>
          <p:nvPr/>
        </p:nvSpPr>
        <p:spPr>
          <a:xfrm>
            <a:off x="6760601" y="3400073"/>
            <a:ext cx="72000" cy="72000"/>
          </a:xfrm>
          <a:prstGeom prst="rect">
            <a:avLst/>
          </a:prstGeom>
          <a:solidFill>
            <a:schemeClr val="accent2"/>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9" name="矩形 258">
            <a:extLst>
              <a:ext uri="{FF2B5EF4-FFF2-40B4-BE49-F238E27FC236}">
                <a16:creationId xmlns:a16="http://schemas.microsoft.com/office/drawing/2014/main" id="{81208553-88E7-9F49-9ED9-417069E5727E}"/>
              </a:ext>
            </a:extLst>
          </p:cNvPr>
          <p:cNvSpPr/>
          <p:nvPr/>
        </p:nvSpPr>
        <p:spPr>
          <a:xfrm>
            <a:off x="6761646" y="3514137"/>
            <a:ext cx="72000" cy="72000"/>
          </a:xfrm>
          <a:prstGeom prst="rect">
            <a:avLst/>
          </a:prstGeom>
          <a:solidFill>
            <a:schemeClr val="accent2"/>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1" name="矩形 260">
            <a:extLst>
              <a:ext uri="{FF2B5EF4-FFF2-40B4-BE49-F238E27FC236}">
                <a16:creationId xmlns:a16="http://schemas.microsoft.com/office/drawing/2014/main" id="{7326EAB0-5163-AB41-A9A9-F56D120B4996}"/>
              </a:ext>
            </a:extLst>
          </p:cNvPr>
          <p:cNvSpPr/>
          <p:nvPr/>
        </p:nvSpPr>
        <p:spPr>
          <a:xfrm>
            <a:off x="6760601" y="3286704"/>
            <a:ext cx="72000" cy="72000"/>
          </a:xfrm>
          <a:prstGeom prst="rect">
            <a:avLst/>
          </a:prstGeom>
          <a:solidFill>
            <a:schemeClr val="accent2"/>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3" name="矩形 262">
            <a:extLst>
              <a:ext uri="{FF2B5EF4-FFF2-40B4-BE49-F238E27FC236}">
                <a16:creationId xmlns:a16="http://schemas.microsoft.com/office/drawing/2014/main" id="{4CEB9821-B536-A44A-A416-9F5E34C3581B}"/>
              </a:ext>
            </a:extLst>
          </p:cNvPr>
          <p:cNvSpPr/>
          <p:nvPr/>
        </p:nvSpPr>
        <p:spPr>
          <a:xfrm rot="1593083">
            <a:off x="5598855" y="3340365"/>
            <a:ext cx="72000" cy="72000"/>
          </a:xfrm>
          <a:prstGeom prst="rect">
            <a:avLst/>
          </a:prstGeom>
          <a:solidFill>
            <a:schemeClr val="accent5"/>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4" name="矩形 263">
            <a:extLst>
              <a:ext uri="{FF2B5EF4-FFF2-40B4-BE49-F238E27FC236}">
                <a16:creationId xmlns:a16="http://schemas.microsoft.com/office/drawing/2014/main" id="{08787D8F-09EA-0246-BD81-E56DAA249804}"/>
              </a:ext>
            </a:extLst>
          </p:cNvPr>
          <p:cNvSpPr/>
          <p:nvPr/>
        </p:nvSpPr>
        <p:spPr>
          <a:xfrm rot="1593083">
            <a:off x="5544335" y="3443939"/>
            <a:ext cx="72000" cy="72000"/>
          </a:xfrm>
          <a:prstGeom prst="rect">
            <a:avLst/>
          </a:prstGeom>
          <a:solidFill>
            <a:schemeClr val="accent5"/>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5" name="矩形 264">
            <a:extLst>
              <a:ext uri="{FF2B5EF4-FFF2-40B4-BE49-F238E27FC236}">
                <a16:creationId xmlns:a16="http://schemas.microsoft.com/office/drawing/2014/main" id="{21416633-7ABA-7A44-B94D-D5C2D43B4709}"/>
              </a:ext>
            </a:extLst>
          </p:cNvPr>
          <p:cNvSpPr/>
          <p:nvPr/>
        </p:nvSpPr>
        <p:spPr>
          <a:xfrm rot="1593083">
            <a:off x="5653692" y="3236894"/>
            <a:ext cx="72000" cy="72000"/>
          </a:xfrm>
          <a:prstGeom prst="rect">
            <a:avLst/>
          </a:prstGeom>
          <a:solidFill>
            <a:schemeClr val="accent5"/>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6" name="矩形 265">
            <a:extLst>
              <a:ext uri="{FF2B5EF4-FFF2-40B4-BE49-F238E27FC236}">
                <a16:creationId xmlns:a16="http://schemas.microsoft.com/office/drawing/2014/main" id="{12A31C29-B79F-6049-B864-48511179DB78}"/>
              </a:ext>
            </a:extLst>
          </p:cNvPr>
          <p:cNvSpPr/>
          <p:nvPr/>
        </p:nvSpPr>
        <p:spPr>
          <a:xfrm rot="20954865">
            <a:off x="7762280" y="3269401"/>
            <a:ext cx="72000" cy="72000"/>
          </a:xfrm>
          <a:prstGeom prst="rect">
            <a:avLst/>
          </a:prstGeom>
          <a:solidFill>
            <a:schemeClr val="accent6"/>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7" name="矩形 266">
            <a:extLst>
              <a:ext uri="{FF2B5EF4-FFF2-40B4-BE49-F238E27FC236}">
                <a16:creationId xmlns:a16="http://schemas.microsoft.com/office/drawing/2014/main" id="{89C7C033-6B5E-7E4C-A1E6-22143D65DAE4}"/>
              </a:ext>
            </a:extLst>
          </p:cNvPr>
          <p:cNvSpPr/>
          <p:nvPr/>
        </p:nvSpPr>
        <p:spPr>
          <a:xfrm rot="20954865">
            <a:off x="7783265" y="3357988"/>
            <a:ext cx="72000" cy="72000"/>
          </a:xfrm>
          <a:prstGeom prst="rect">
            <a:avLst/>
          </a:prstGeom>
          <a:solidFill>
            <a:schemeClr val="accent6"/>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8" name="矩形 267">
            <a:extLst>
              <a:ext uri="{FF2B5EF4-FFF2-40B4-BE49-F238E27FC236}">
                <a16:creationId xmlns:a16="http://schemas.microsoft.com/office/drawing/2014/main" id="{D93DE021-ECF5-5D44-975C-9EE0929388CA}"/>
              </a:ext>
            </a:extLst>
          </p:cNvPr>
          <p:cNvSpPr/>
          <p:nvPr/>
        </p:nvSpPr>
        <p:spPr>
          <a:xfrm rot="20954865">
            <a:off x="7733655" y="3167346"/>
            <a:ext cx="72000" cy="72000"/>
          </a:xfrm>
          <a:prstGeom prst="rect">
            <a:avLst/>
          </a:prstGeom>
          <a:solidFill>
            <a:schemeClr val="accent6"/>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1" name="矩形 270">
            <a:extLst>
              <a:ext uri="{FF2B5EF4-FFF2-40B4-BE49-F238E27FC236}">
                <a16:creationId xmlns:a16="http://schemas.microsoft.com/office/drawing/2014/main" id="{AA02AA1A-479E-AA46-80E3-034B1816CEA2}"/>
              </a:ext>
            </a:extLst>
          </p:cNvPr>
          <p:cNvSpPr/>
          <p:nvPr/>
        </p:nvSpPr>
        <p:spPr>
          <a:xfrm rot="1593083">
            <a:off x="5496245" y="3542549"/>
            <a:ext cx="72000" cy="72000"/>
          </a:xfrm>
          <a:prstGeom prst="rect">
            <a:avLst/>
          </a:prstGeom>
          <a:solidFill>
            <a:schemeClr val="accent5"/>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2" name="矩形 271">
            <a:extLst>
              <a:ext uri="{FF2B5EF4-FFF2-40B4-BE49-F238E27FC236}">
                <a16:creationId xmlns:a16="http://schemas.microsoft.com/office/drawing/2014/main" id="{F739048F-1EA4-E945-97EA-2DBF141659A0}"/>
              </a:ext>
            </a:extLst>
          </p:cNvPr>
          <p:cNvSpPr/>
          <p:nvPr/>
        </p:nvSpPr>
        <p:spPr>
          <a:xfrm>
            <a:off x="6758068" y="3655008"/>
            <a:ext cx="72000" cy="72000"/>
          </a:xfrm>
          <a:prstGeom prst="rect">
            <a:avLst/>
          </a:prstGeom>
          <a:solidFill>
            <a:schemeClr val="accent2"/>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3" name="矩形 272">
            <a:extLst>
              <a:ext uri="{FF2B5EF4-FFF2-40B4-BE49-F238E27FC236}">
                <a16:creationId xmlns:a16="http://schemas.microsoft.com/office/drawing/2014/main" id="{4D9EB67F-9CEF-1443-A9FE-975148749EA9}"/>
              </a:ext>
            </a:extLst>
          </p:cNvPr>
          <p:cNvSpPr/>
          <p:nvPr/>
        </p:nvSpPr>
        <p:spPr>
          <a:xfrm rot="20954865">
            <a:off x="7806249" y="3450665"/>
            <a:ext cx="72000" cy="72000"/>
          </a:xfrm>
          <a:prstGeom prst="rect">
            <a:avLst/>
          </a:prstGeom>
          <a:solidFill>
            <a:schemeClr val="accent6"/>
          </a:solidFill>
          <a:ln w="12700" cap="flat" cmpd="sng" algn="ctr">
            <a:no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4" name="文本框 79">
            <a:extLst>
              <a:ext uri="{FF2B5EF4-FFF2-40B4-BE49-F238E27FC236}">
                <a16:creationId xmlns:a16="http://schemas.microsoft.com/office/drawing/2014/main" id="{DA7C6B02-1C3B-684B-9E95-F95A49D74D2E}"/>
              </a:ext>
            </a:extLst>
          </p:cNvPr>
          <p:cNvSpPr txBox="1">
            <a:spLocks noChangeArrowheads="1"/>
          </p:cNvSpPr>
          <p:nvPr/>
        </p:nvSpPr>
        <p:spPr bwMode="auto">
          <a:xfrm>
            <a:off x="6461413" y="2437434"/>
            <a:ext cx="11097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100" b="1">
                <a:solidFill>
                  <a:srgbClr val="333333"/>
                </a:solidFill>
                <a:latin typeface="黑体" panose="02010609060101010101" pitchFamily="49" charset="-122"/>
                <a:ea typeface="黑体" panose="02010609060101010101" pitchFamily="49" charset="-122"/>
              </a:rPr>
              <a:t>数据上传</a:t>
            </a:r>
          </a:p>
        </p:txBody>
      </p:sp>
      <p:sp>
        <p:nvSpPr>
          <p:cNvPr id="277" name="矩形 61">
            <a:extLst>
              <a:ext uri="{FF2B5EF4-FFF2-40B4-BE49-F238E27FC236}">
                <a16:creationId xmlns:a16="http://schemas.microsoft.com/office/drawing/2014/main" id="{227D3FFE-1F83-2148-BD4A-CB6EABD8CB4C}"/>
              </a:ext>
            </a:extLst>
          </p:cNvPr>
          <p:cNvSpPr>
            <a:spLocks noChangeArrowheads="1"/>
          </p:cNvSpPr>
          <p:nvPr/>
        </p:nvSpPr>
        <p:spPr bwMode="auto">
          <a:xfrm>
            <a:off x="5927753" y="5249294"/>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0" fontAlgn="base" hangingPunct="0">
              <a:spcBef>
                <a:spcPct val="0"/>
              </a:spcBef>
              <a:spcAft>
                <a:spcPct val="0"/>
              </a:spcAft>
              <a:buFontTx/>
              <a:buNone/>
              <a:defRPr/>
            </a:pPr>
            <a:r>
              <a:rPr lang="zh-CN" altLang="en-US" sz="1400" b="1">
                <a:solidFill>
                  <a:srgbClr val="333333"/>
                </a:solidFill>
                <a:latin typeface="黑体" panose="02010609060101010101" pitchFamily="49" charset="-122"/>
                <a:ea typeface="黑体" panose="02010609060101010101" pitchFamily="49" charset="-122"/>
              </a:rPr>
              <a:t>城市路面坑洼感知</a:t>
            </a:r>
          </a:p>
        </p:txBody>
      </p:sp>
      <p:sp>
        <p:nvSpPr>
          <p:cNvPr id="291" name="矩形 6">
            <a:extLst>
              <a:ext uri="{FF2B5EF4-FFF2-40B4-BE49-F238E27FC236}">
                <a16:creationId xmlns:a16="http://schemas.microsoft.com/office/drawing/2014/main" id="{20988E18-9A8F-344A-9583-D9BF43EEDACC}"/>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214" name="组合 213">
            <a:extLst>
              <a:ext uri="{FF2B5EF4-FFF2-40B4-BE49-F238E27FC236}">
                <a16:creationId xmlns:a16="http://schemas.microsoft.com/office/drawing/2014/main" id="{ACEC48B2-80E0-0B4B-AD11-0DE18792617E}"/>
              </a:ext>
            </a:extLst>
          </p:cNvPr>
          <p:cNvGrpSpPr/>
          <p:nvPr/>
        </p:nvGrpSpPr>
        <p:grpSpPr>
          <a:xfrm>
            <a:off x="4233710" y="3206782"/>
            <a:ext cx="4401475" cy="2276593"/>
            <a:chOff x="4456999" y="2754755"/>
            <a:chExt cx="4401475" cy="2276593"/>
          </a:xfrm>
        </p:grpSpPr>
        <p:grpSp>
          <p:nvGrpSpPr>
            <p:cNvPr id="215" name="组合 214">
              <a:extLst>
                <a:ext uri="{FF2B5EF4-FFF2-40B4-BE49-F238E27FC236}">
                  <a16:creationId xmlns:a16="http://schemas.microsoft.com/office/drawing/2014/main" id="{4CCA9C56-807D-034B-A7B6-575709550E0C}"/>
                </a:ext>
              </a:extLst>
            </p:cNvPr>
            <p:cNvGrpSpPr/>
            <p:nvPr/>
          </p:nvGrpSpPr>
          <p:grpSpPr>
            <a:xfrm>
              <a:off x="4582756" y="2754755"/>
              <a:ext cx="4275718" cy="2276593"/>
              <a:chOff x="4582756" y="2754755"/>
              <a:chExt cx="4275718" cy="2276593"/>
            </a:xfrm>
          </p:grpSpPr>
          <p:sp>
            <p:nvSpPr>
              <p:cNvPr id="220" name="矩形 219">
                <a:extLst>
                  <a:ext uri="{FF2B5EF4-FFF2-40B4-BE49-F238E27FC236}">
                    <a16:creationId xmlns:a16="http://schemas.microsoft.com/office/drawing/2014/main" id="{FFCB9870-E7F9-9C45-A771-EE56CC93AF83}"/>
                  </a:ext>
                </a:extLst>
              </p:cNvPr>
              <p:cNvSpPr/>
              <p:nvPr/>
            </p:nvSpPr>
            <p:spPr>
              <a:xfrm>
                <a:off x="4928115" y="3002778"/>
                <a:ext cx="3930359" cy="2028570"/>
              </a:xfrm>
              <a:prstGeom prst="rect">
                <a:avLst/>
              </a:prstGeom>
              <a:noFill/>
              <a:ln w="12700" cap="flat" cmpd="dbl" algn="ctr">
                <a:solidFill>
                  <a:srgbClr val="4472C4">
                    <a:shade val="50000"/>
                  </a:srgbClr>
                </a:solidFill>
                <a:prstDash val="sysDot"/>
                <a:miter lim="800000"/>
              </a:ln>
              <a:effectLst/>
            </p:spPr>
            <p:txBody>
              <a:bodyPr rtlCol="0" anchor="ctr"/>
              <a:lstStyle/>
              <a:p>
                <a:pPr algn="ctr"/>
                <a:endParaRPr lang="zh-CN" altLang="en-US" kern="0">
                  <a:solidFill>
                    <a:prstClr val="white"/>
                  </a:solidFill>
                  <a:latin typeface="等线" panose="020F0502020204030204"/>
                </a:endParaRPr>
              </a:p>
            </p:txBody>
          </p:sp>
          <p:sp>
            <p:nvSpPr>
              <p:cNvPr id="221" name="矩形 220">
                <a:extLst>
                  <a:ext uri="{FF2B5EF4-FFF2-40B4-BE49-F238E27FC236}">
                    <a16:creationId xmlns:a16="http://schemas.microsoft.com/office/drawing/2014/main" id="{D7B3EF95-7FE1-6142-91F7-44D60DDFA235}"/>
                  </a:ext>
                </a:extLst>
              </p:cNvPr>
              <p:cNvSpPr/>
              <p:nvPr/>
            </p:nvSpPr>
            <p:spPr>
              <a:xfrm>
                <a:off x="4989257" y="3091801"/>
                <a:ext cx="1013020" cy="774095"/>
              </a:xfrm>
              <a:prstGeom prst="rect">
                <a:avLst/>
              </a:prstGeom>
              <a:solidFill>
                <a:schemeClr val="bg2">
                  <a:alpha val="40000"/>
                </a:schemeClr>
              </a:solidFill>
              <a:ln w="12700" cap="flat" cmpd="sng" algn="ctr">
                <a:solidFill>
                  <a:schemeClr val="bg2">
                    <a:lumMod val="90000"/>
                  </a:schemeClr>
                </a:solid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2" name="矩形 221">
                <a:extLst>
                  <a:ext uri="{FF2B5EF4-FFF2-40B4-BE49-F238E27FC236}">
                    <a16:creationId xmlns:a16="http://schemas.microsoft.com/office/drawing/2014/main" id="{55163E04-CF18-2045-A414-4B14712969C7}"/>
                  </a:ext>
                </a:extLst>
              </p:cNvPr>
              <p:cNvSpPr/>
              <p:nvPr/>
            </p:nvSpPr>
            <p:spPr>
              <a:xfrm>
                <a:off x="6397443" y="3084764"/>
                <a:ext cx="2416662" cy="1883690"/>
              </a:xfrm>
              <a:prstGeom prst="rect">
                <a:avLst/>
              </a:prstGeom>
              <a:solidFill>
                <a:schemeClr val="bg2">
                  <a:alpha val="40000"/>
                </a:schemeClr>
              </a:solidFill>
              <a:ln w="12700" cap="flat" cmpd="sng" algn="ctr">
                <a:solidFill>
                  <a:schemeClr val="bg2">
                    <a:lumMod val="90000"/>
                  </a:schemeClr>
                </a:solid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3" name="矩形 222">
                <a:extLst>
                  <a:ext uri="{FF2B5EF4-FFF2-40B4-BE49-F238E27FC236}">
                    <a16:creationId xmlns:a16="http://schemas.microsoft.com/office/drawing/2014/main" id="{88C63640-3790-B444-BFF4-F355E7EE3A77}"/>
                  </a:ext>
                </a:extLst>
              </p:cNvPr>
              <p:cNvSpPr/>
              <p:nvPr/>
            </p:nvSpPr>
            <p:spPr>
              <a:xfrm>
                <a:off x="4988476" y="3992419"/>
                <a:ext cx="1013020" cy="954618"/>
              </a:xfrm>
              <a:prstGeom prst="rect">
                <a:avLst/>
              </a:prstGeom>
              <a:solidFill>
                <a:schemeClr val="bg2">
                  <a:alpha val="40000"/>
                </a:schemeClr>
              </a:solidFill>
              <a:ln w="12700" cap="flat" cmpd="sng" algn="ctr">
                <a:solidFill>
                  <a:schemeClr val="bg2">
                    <a:lumMod val="90000"/>
                  </a:schemeClr>
                </a:solidFill>
                <a:prstDash val="solid"/>
                <a:miter lim="800000"/>
              </a:ln>
              <a:effectLst/>
            </p:spPr>
            <p:txBody>
              <a:bodyPr rtlCol="0" anchor="ctr"/>
              <a:lstStyle/>
              <a:p>
                <a:pPr marL="0" marR="0" indent="0" algn="ctr" defTabSz="457200" eaLnBrk="1" fontAlgn="auto" latinLnBrk="0" hangingPunct="1">
                  <a:lnSpc>
                    <a:spcPct val="100000"/>
                  </a:lnSpc>
                  <a:spcBef>
                    <a:spcPts val="0"/>
                  </a:spcBef>
                  <a:spcAft>
                    <a:spcPts val="0"/>
                  </a:spcAft>
                  <a:buClrTx/>
                  <a:buSzTx/>
                  <a:buFontTx/>
                  <a:buNone/>
                  <a:tabLst/>
                </a:pPr>
                <a:endParaRPr kumimoji="0" lang="zh-CN" altLang="en-US" sz="2800"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224" name="图片 3">
                <a:extLst>
                  <a:ext uri="{FF2B5EF4-FFF2-40B4-BE49-F238E27FC236}">
                    <a16:creationId xmlns:a16="http://schemas.microsoft.com/office/drawing/2014/main" id="{3DA411E5-5DD0-4848-8BE0-ECF9C2EAA95A}"/>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447990" y="3501140"/>
                <a:ext cx="288892" cy="272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 name="Rectangle 192">
                <a:extLst>
                  <a:ext uri="{FF2B5EF4-FFF2-40B4-BE49-F238E27FC236}">
                    <a16:creationId xmlns:a16="http://schemas.microsoft.com/office/drawing/2014/main" id="{45644F00-0852-F04F-BC5C-8EB6BE34F832}"/>
                  </a:ext>
                </a:extLst>
              </p:cNvPr>
              <p:cNvSpPr/>
              <p:nvPr/>
            </p:nvSpPr>
            <p:spPr>
              <a:xfrm>
                <a:off x="4582756" y="3984493"/>
                <a:ext cx="1873470" cy="276999"/>
              </a:xfrm>
              <a:prstGeom prst="rect">
                <a:avLst/>
              </a:prstGeom>
            </p:spPr>
            <p:txBody>
              <a:bodyPr wrap="square">
                <a:spAutoFit/>
              </a:bodyPr>
              <a:lstStyle/>
              <a:p>
                <a:pPr algn="ctr"/>
                <a:r>
                  <a:rPr lang="ja-JP" altLang="en-US" sz="1200" b="1">
                    <a:solidFill>
                      <a:srgbClr val="333333"/>
                    </a:solidFill>
                    <a:latin typeface="黑体" panose="02010609060101010101" pitchFamily="49" charset="-122"/>
                    <a:ea typeface="黑体" panose="02010609060101010101" pitchFamily="49" charset="-122"/>
                  </a:rPr>
                  <a:t>车载感知设备</a:t>
                </a:r>
                <a:endParaRPr lang="en-US" sz="1200" b="1" dirty="0">
                  <a:solidFill>
                    <a:srgbClr val="333333"/>
                  </a:solidFill>
                  <a:latin typeface="黑体" panose="02010609060101010101" pitchFamily="49" charset="-122"/>
                  <a:ea typeface="黑体" panose="02010609060101010101" pitchFamily="49" charset="-122"/>
                </a:endParaRPr>
              </a:p>
            </p:txBody>
          </p:sp>
          <p:grpSp>
            <p:nvGrpSpPr>
              <p:cNvPr id="226" name="组合 225">
                <a:extLst>
                  <a:ext uri="{FF2B5EF4-FFF2-40B4-BE49-F238E27FC236}">
                    <a16:creationId xmlns:a16="http://schemas.microsoft.com/office/drawing/2014/main" id="{1643BC9A-49CB-854A-872F-4B68090B5496}"/>
                  </a:ext>
                </a:extLst>
              </p:cNvPr>
              <p:cNvGrpSpPr/>
              <p:nvPr/>
            </p:nvGrpSpPr>
            <p:grpSpPr>
              <a:xfrm>
                <a:off x="4994860" y="4271121"/>
                <a:ext cx="1007417" cy="651763"/>
                <a:chOff x="4938806" y="4088864"/>
                <a:chExt cx="1007417" cy="651763"/>
              </a:xfrm>
            </p:grpSpPr>
            <p:pic>
              <p:nvPicPr>
                <p:cNvPr id="347" name="Picture 2" descr="http://www4.pcmag.com/media/images/423989-google-glass.jpg?thumb=y">
                  <a:extLst>
                    <a:ext uri="{FF2B5EF4-FFF2-40B4-BE49-F238E27FC236}">
                      <a16:creationId xmlns:a16="http://schemas.microsoft.com/office/drawing/2014/main" id="{18987B83-3282-724C-9B0C-6C1FC4B66748}"/>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202044" y="4088864"/>
                  <a:ext cx="450395" cy="253881"/>
                </a:xfrm>
                <a:prstGeom prst="rect">
                  <a:avLst/>
                </a:prstGeom>
                <a:noFill/>
                <a:extLst>
                  <a:ext uri="{909E8E84-426E-40DD-AFC4-6F175D3DCCD1}">
                    <a14:hiddenFill xmlns:a14="http://schemas.microsoft.com/office/drawing/2010/main">
                      <a:solidFill>
                        <a:srgbClr val="FFFFFF"/>
                      </a:solidFill>
                    </a14:hiddenFill>
                  </a:ext>
                </a:extLst>
              </p:spPr>
            </p:pic>
            <p:pic>
              <p:nvPicPr>
                <p:cNvPr id="348" name="Picture 210">
                  <a:extLst>
                    <a:ext uri="{FF2B5EF4-FFF2-40B4-BE49-F238E27FC236}">
                      <a16:creationId xmlns:a16="http://schemas.microsoft.com/office/drawing/2014/main" id="{500B78C0-26D0-0C4E-9C93-81991075A88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708428" y="4088864"/>
                  <a:ext cx="161090" cy="284052"/>
                </a:xfrm>
                <a:prstGeom prst="rect">
                  <a:avLst/>
                </a:prstGeom>
              </p:spPr>
            </p:pic>
            <p:pic>
              <p:nvPicPr>
                <p:cNvPr id="349" name="Picture 211">
                  <a:extLst>
                    <a:ext uri="{FF2B5EF4-FFF2-40B4-BE49-F238E27FC236}">
                      <a16:creationId xmlns:a16="http://schemas.microsoft.com/office/drawing/2014/main" id="{50BFB3D9-E25C-434A-90AD-EBB2A46D9F3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657280" y="4433724"/>
                  <a:ext cx="288943" cy="267171"/>
                </a:xfrm>
                <a:prstGeom prst="rect">
                  <a:avLst/>
                </a:prstGeom>
              </p:spPr>
            </p:pic>
            <p:pic>
              <p:nvPicPr>
                <p:cNvPr id="350" name="Picture 216" descr="http://histalkmobile.com/wp-content/uploads/2013/09/9-2-2013-9-47-22-PM.jpg">
                  <a:extLst>
                    <a:ext uri="{FF2B5EF4-FFF2-40B4-BE49-F238E27FC236}">
                      <a16:creationId xmlns:a16="http://schemas.microsoft.com/office/drawing/2014/main" id="{0121CF99-D065-6A4C-A8D6-1840CF67541A}"/>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951258" y="4412696"/>
                  <a:ext cx="360075" cy="320377"/>
                </a:xfrm>
                <a:prstGeom prst="rect">
                  <a:avLst/>
                </a:prstGeom>
                <a:noFill/>
                <a:extLst>
                  <a:ext uri="{909E8E84-426E-40DD-AFC4-6F175D3DCCD1}">
                    <a14:hiddenFill xmlns:a14="http://schemas.microsoft.com/office/drawing/2010/main">
                      <a:solidFill>
                        <a:srgbClr val="FFFFFF"/>
                      </a:solidFill>
                    </a14:hiddenFill>
                  </a:ext>
                </a:extLst>
              </p:spPr>
            </p:pic>
            <p:pic>
              <p:nvPicPr>
                <p:cNvPr id="351" name="Picture 215">
                  <a:extLst>
                    <a:ext uri="{FF2B5EF4-FFF2-40B4-BE49-F238E27FC236}">
                      <a16:creationId xmlns:a16="http://schemas.microsoft.com/office/drawing/2014/main" id="{07873B0A-085A-5F4A-AB2E-0447790B5B0B}"/>
                    </a:ext>
                  </a:extLst>
                </p:cNvPr>
                <p:cNvPicPr>
                  <a:picLocks noChangeAspect="1"/>
                </p:cNvPicPr>
                <p:nvPr/>
              </p:nvPicPr>
              <p:blipFill rotWithShape="1">
                <a:blip r:embed="rId22"/>
                <a:srcRect b="21633"/>
                <a:stretch/>
              </p:blipFill>
              <p:spPr>
                <a:xfrm>
                  <a:off x="4938806" y="4097828"/>
                  <a:ext cx="360076" cy="268511"/>
                </a:xfrm>
                <a:prstGeom prst="rect">
                  <a:avLst/>
                </a:prstGeom>
              </p:spPr>
            </p:pic>
            <p:pic>
              <p:nvPicPr>
                <p:cNvPr id="352" name="Picture 5">
                  <a:extLst>
                    <a:ext uri="{FF2B5EF4-FFF2-40B4-BE49-F238E27FC236}">
                      <a16:creationId xmlns:a16="http://schemas.microsoft.com/office/drawing/2014/main" id="{30F79BDB-070B-7343-9F24-A11182AE120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263348" y="4433724"/>
                  <a:ext cx="409731" cy="306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27" name="图片 226" descr="blue-person-symbol-th.png">
                <a:extLst>
                  <a:ext uri="{FF2B5EF4-FFF2-40B4-BE49-F238E27FC236}">
                    <a16:creationId xmlns:a16="http://schemas.microsoft.com/office/drawing/2014/main" id="{AEA25EB5-8F7C-674E-930F-717E4F377077}"/>
                  </a:ext>
                </a:extLst>
              </p:cNvPr>
              <p:cNvPicPr>
                <a:picLocks noChangeAspect="1"/>
              </p:cNvPicPr>
              <p:nvPr/>
            </p:nvPicPr>
            <p:blipFill>
              <a:blip r:embed="rId24" cstate="print"/>
              <a:stretch>
                <a:fillRect/>
              </a:stretch>
            </p:blipFill>
            <p:spPr bwMode="auto">
              <a:xfrm>
                <a:off x="5260583" y="3466565"/>
                <a:ext cx="116228" cy="3050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sp>
            <p:nvSpPr>
              <p:cNvPr id="228" name="Rectangle 208">
                <a:extLst>
                  <a:ext uri="{FF2B5EF4-FFF2-40B4-BE49-F238E27FC236}">
                    <a16:creationId xmlns:a16="http://schemas.microsoft.com/office/drawing/2014/main" id="{B620F0E9-384D-DB48-B787-041F09FE8611}"/>
                  </a:ext>
                </a:extLst>
              </p:cNvPr>
              <p:cNvSpPr/>
              <p:nvPr/>
            </p:nvSpPr>
            <p:spPr>
              <a:xfrm>
                <a:off x="6482679" y="3043824"/>
                <a:ext cx="2183469" cy="276999"/>
              </a:xfrm>
              <a:prstGeom prst="rect">
                <a:avLst/>
              </a:prstGeom>
            </p:spPr>
            <p:txBody>
              <a:bodyPr wrap="square">
                <a:spAutoFit/>
              </a:bodyPr>
              <a:lstStyle/>
              <a:p>
                <a:pPr algn="ctr"/>
                <a:r>
                  <a:rPr lang="ja-JP" altLang="en-US" sz="1200" b="1">
                    <a:solidFill>
                      <a:srgbClr val="333333"/>
                    </a:solidFill>
                    <a:latin typeface="黑体" panose="02010609060101010101" pitchFamily="49" charset="-122"/>
                    <a:ea typeface="黑体" panose="02010609060101010101" pitchFamily="49" charset="-122"/>
                  </a:rPr>
                  <a:t>大规模</a:t>
                </a:r>
                <a:r>
                  <a:rPr lang="zh-CN" altLang="en-US" sz="1200" b="1">
                    <a:solidFill>
                      <a:srgbClr val="333333"/>
                    </a:solidFill>
                    <a:latin typeface="黑体" panose="02010609060101010101" pitchFamily="49" charset="-122"/>
                    <a:ea typeface="黑体" panose="02010609060101010101" pitchFamily="49" charset="-122"/>
                  </a:rPr>
                  <a:t>、</a:t>
                </a:r>
                <a:r>
                  <a:rPr lang="ja-JP" altLang="en-US" sz="1200" b="1">
                    <a:solidFill>
                      <a:srgbClr val="333333"/>
                    </a:solidFill>
                    <a:latin typeface="黑体" panose="02010609060101010101" pitchFamily="49" charset="-122"/>
                    <a:ea typeface="黑体" panose="02010609060101010101" pitchFamily="49" charset="-122"/>
                  </a:rPr>
                  <a:t>复杂城市感知任务</a:t>
                </a:r>
                <a:endParaRPr lang="zh-CN" altLang="en-US" sz="1200" b="1">
                  <a:solidFill>
                    <a:srgbClr val="333333"/>
                  </a:solidFill>
                  <a:latin typeface="黑体" panose="02010609060101010101" pitchFamily="49" charset="-122"/>
                  <a:ea typeface="黑体" panose="02010609060101010101" pitchFamily="49" charset="-122"/>
                </a:endParaRPr>
              </a:p>
            </p:txBody>
          </p:sp>
          <p:grpSp>
            <p:nvGrpSpPr>
              <p:cNvPr id="229" name="组合 228">
                <a:extLst>
                  <a:ext uri="{FF2B5EF4-FFF2-40B4-BE49-F238E27FC236}">
                    <a16:creationId xmlns:a16="http://schemas.microsoft.com/office/drawing/2014/main" id="{36FF68B0-734E-E54E-9D69-74D9DF6C280B}"/>
                  </a:ext>
                </a:extLst>
              </p:cNvPr>
              <p:cNvGrpSpPr/>
              <p:nvPr/>
            </p:nvGrpSpPr>
            <p:grpSpPr>
              <a:xfrm>
                <a:off x="6400095" y="3314240"/>
                <a:ext cx="2414010" cy="1640315"/>
                <a:chOff x="3425142" y="2703120"/>
                <a:chExt cx="4875940" cy="2824555"/>
              </a:xfrm>
            </p:grpSpPr>
            <p:grpSp>
              <p:nvGrpSpPr>
                <p:cNvPr id="240" name="组合 239">
                  <a:extLst>
                    <a:ext uri="{FF2B5EF4-FFF2-40B4-BE49-F238E27FC236}">
                      <a16:creationId xmlns:a16="http://schemas.microsoft.com/office/drawing/2014/main" id="{DAA990D1-3166-344E-8593-AA39264251D0}"/>
                    </a:ext>
                  </a:extLst>
                </p:cNvPr>
                <p:cNvGrpSpPr/>
                <p:nvPr/>
              </p:nvGrpSpPr>
              <p:grpSpPr>
                <a:xfrm>
                  <a:off x="3425142" y="2703120"/>
                  <a:ext cx="4875940" cy="2824555"/>
                  <a:chOff x="107504" y="2244236"/>
                  <a:chExt cx="8892480" cy="4923979"/>
                </a:xfrm>
              </p:grpSpPr>
              <p:grpSp>
                <p:nvGrpSpPr>
                  <p:cNvPr id="250" name="组合 104">
                    <a:extLst>
                      <a:ext uri="{FF2B5EF4-FFF2-40B4-BE49-F238E27FC236}">
                        <a16:creationId xmlns:a16="http://schemas.microsoft.com/office/drawing/2014/main" id="{E360AE5F-A831-944D-A9C0-5A0E409B8788}"/>
                      </a:ext>
                    </a:extLst>
                  </p:cNvPr>
                  <p:cNvGrpSpPr>
                    <a:grpSpLocks/>
                  </p:cNvGrpSpPr>
                  <p:nvPr/>
                </p:nvGrpSpPr>
                <p:grpSpPr bwMode="auto">
                  <a:xfrm>
                    <a:off x="2384425" y="4221163"/>
                    <a:ext cx="1665288" cy="1652587"/>
                    <a:chOff x="-1980728" y="2780928"/>
                    <a:chExt cx="2857500" cy="1714500"/>
                  </a:xfrm>
                </p:grpSpPr>
                <p:pic>
                  <p:nvPicPr>
                    <p:cNvPr id="343" name="Picture 4">
                      <a:extLst>
                        <a:ext uri="{FF2B5EF4-FFF2-40B4-BE49-F238E27FC236}">
                          <a16:creationId xmlns:a16="http://schemas.microsoft.com/office/drawing/2014/main" id="{50E266A3-B5A5-C64E-9BCF-4F027DC5F13B}"/>
                        </a:ext>
                      </a:extLst>
                    </p:cNvPr>
                    <p:cNvPicPr>
                      <a:picLocks noChangeAspect="1" noChangeArrowheads="1"/>
                    </p:cNvPicPr>
                    <p:nvPr/>
                  </p:nvPicPr>
                  <p:blipFill>
                    <a:blip r:embed="rId25" cstate="print">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1980728" y="2780928"/>
                      <a:ext cx="28575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44" name="Picture 3">
                      <a:extLst>
                        <a:ext uri="{FF2B5EF4-FFF2-40B4-BE49-F238E27FC236}">
                          <a16:creationId xmlns:a16="http://schemas.microsoft.com/office/drawing/2014/main" id="{6B11C81F-9DA1-6B48-8839-6B320DE576D8}"/>
                        </a:ext>
                      </a:extLst>
                    </p:cNvPr>
                    <p:cNvPicPr>
                      <a:picLocks noChangeAspect="1" noChangeArrowheads="1"/>
                    </p:cNvPicPr>
                    <p:nvPr/>
                  </p:nvPicPr>
                  <p:blipFill>
                    <a:blip r:embed="rId26" cstate="print">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975841" y="3155578"/>
                      <a:ext cx="747713"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45" name="Picture 6">
                      <a:extLst>
                        <a:ext uri="{FF2B5EF4-FFF2-40B4-BE49-F238E27FC236}">
                          <a16:creationId xmlns:a16="http://schemas.microsoft.com/office/drawing/2014/main" id="{960ABCB7-E6C0-034D-9FD9-EA2AF62FFDD6}"/>
                        </a:ext>
                      </a:extLst>
                    </p:cNvPr>
                    <p:cNvPicPr>
                      <a:picLocks noChangeAspect="1" noChangeArrowheads="1"/>
                    </p:cNvPicPr>
                    <p:nvPr/>
                  </p:nvPicPr>
                  <p:blipFill>
                    <a:blip r:embed="rId27" cstate="print">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1741016" y="3325440"/>
                      <a:ext cx="10795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46" name="Picture 3">
                      <a:extLst>
                        <a:ext uri="{FF2B5EF4-FFF2-40B4-BE49-F238E27FC236}">
                          <a16:creationId xmlns:a16="http://schemas.microsoft.com/office/drawing/2014/main" id="{FF8A4E76-4E3C-5D4D-9FB3-05427051A01F}"/>
                        </a:ext>
                      </a:extLst>
                    </p:cNvPr>
                    <p:cNvPicPr>
                      <a:picLocks noChangeAspect="1" noChangeArrowheads="1"/>
                    </p:cNvPicPr>
                    <p:nvPr/>
                  </p:nvPicPr>
                  <p:blipFill>
                    <a:blip r:embed="rId28" cstate="print">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rot="21353023" flipH="1">
                      <a:off x="-1371128" y="3028578"/>
                      <a:ext cx="431800"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grpSp>
                <p:nvGrpSpPr>
                  <p:cNvPr id="252" name="Group 53">
                    <a:extLst>
                      <a:ext uri="{FF2B5EF4-FFF2-40B4-BE49-F238E27FC236}">
                        <a16:creationId xmlns:a16="http://schemas.microsoft.com/office/drawing/2014/main" id="{918E8F44-EE29-AD46-AB67-29048C14BC43}"/>
                      </a:ext>
                    </a:extLst>
                  </p:cNvPr>
                  <p:cNvGrpSpPr>
                    <a:grpSpLocks/>
                  </p:cNvGrpSpPr>
                  <p:nvPr/>
                </p:nvGrpSpPr>
                <p:grpSpPr bwMode="auto">
                  <a:xfrm>
                    <a:off x="107504" y="2244236"/>
                    <a:ext cx="8892480" cy="4923979"/>
                    <a:chOff x="447" y="1714"/>
                    <a:chExt cx="5080" cy="1497"/>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341" name="AutoShape 54">
                      <a:extLst>
                        <a:ext uri="{FF2B5EF4-FFF2-40B4-BE49-F238E27FC236}">
                          <a16:creationId xmlns:a16="http://schemas.microsoft.com/office/drawing/2014/main" id="{8A31B12A-6271-5B4B-9DC5-7388F75BF4DF}"/>
                        </a:ext>
                      </a:extLst>
                    </p:cNvPr>
                    <p:cNvSpPr>
                      <a:spLocks noChangeArrowheads="1"/>
                    </p:cNvSpPr>
                    <p:nvPr/>
                  </p:nvSpPr>
                  <p:spPr bwMode="auto">
                    <a:xfrm rot="10800000">
                      <a:off x="447" y="1714"/>
                      <a:ext cx="5080" cy="149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8455 h 21600"/>
                      </a:gdLst>
                      <a:ahLst/>
                      <a:cxnLst>
                        <a:cxn ang="T8">
                          <a:pos x="T0" y="T1"/>
                        </a:cxn>
                        <a:cxn ang="T9">
                          <a:pos x="T2" y="T3"/>
                        </a:cxn>
                        <a:cxn ang="T10">
                          <a:pos x="T4" y="T5"/>
                        </a:cxn>
                        <a:cxn ang="T11">
                          <a:pos x="T6" y="T7"/>
                        </a:cxn>
                      </a:cxnLst>
                      <a:rect l="T12" t="T13" r="T14" b="T15"/>
                      <a:pathLst>
                        <a:path w="21600" h="21600">
                          <a:moveTo>
                            <a:pt x="2011" y="11368"/>
                          </a:moveTo>
                          <a:cubicBezTo>
                            <a:pt x="1999" y="11179"/>
                            <a:pt x="1993" y="10989"/>
                            <a:pt x="1993" y="10800"/>
                          </a:cubicBezTo>
                          <a:cubicBezTo>
                            <a:pt x="1993" y="5936"/>
                            <a:pt x="5936" y="1993"/>
                            <a:pt x="10800" y="1993"/>
                          </a:cubicBezTo>
                          <a:cubicBezTo>
                            <a:pt x="15663" y="1993"/>
                            <a:pt x="19607" y="5936"/>
                            <a:pt x="19607" y="10800"/>
                          </a:cubicBezTo>
                          <a:cubicBezTo>
                            <a:pt x="19607" y="10989"/>
                            <a:pt x="19600" y="11179"/>
                            <a:pt x="19588" y="11368"/>
                          </a:cubicBezTo>
                          <a:lnTo>
                            <a:pt x="21577" y="11497"/>
                          </a:lnTo>
                          <a:cubicBezTo>
                            <a:pt x="21592" y="11265"/>
                            <a:pt x="21600" y="11032"/>
                            <a:pt x="21600" y="10800"/>
                          </a:cubicBezTo>
                          <a:cubicBezTo>
                            <a:pt x="21600" y="4835"/>
                            <a:pt x="16764" y="0"/>
                            <a:pt x="10800" y="0"/>
                          </a:cubicBezTo>
                          <a:cubicBezTo>
                            <a:pt x="4835" y="0"/>
                            <a:pt x="0" y="4835"/>
                            <a:pt x="0" y="10800"/>
                          </a:cubicBezTo>
                          <a:cubicBezTo>
                            <a:pt x="-1" y="11032"/>
                            <a:pt x="7" y="11265"/>
                            <a:pt x="22" y="11497"/>
                          </a:cubicBezTo>
                          <a:close/>
                        </a:path>
                      </a:pathLst>
                    </a:custGeom>
                    <a:grpFill/>
                    <a:ln w="9525" algn="ctr">
                      <a:noFill/>
                      <a:miter lim="800000"/>
                      <a:headEnd/>
                      <a:tailEnd/>
                    </a:ln>
                  </p:spPr>
                  <p:txBody>
                    <a:bodyPr wrap="none" anchor="ctr"/>
                    <a:lstStyle/>
                    <a:p>
                      <a:pPr>
                        <a:defRPr/>
                      </a:pPr>
                      <a:endParaRPr lang="zh-CN" altLang="en-US" sz="2400"/>
                    </a:p>
                  </p:txBody>
                </p:sp>
                <p:sp>
                  <p:nvSpPr>
                    <p:cNvPr id="342" name="AutoShape 55">
                      <a:extLst>
                        <a:ext uri="{FF2B5EF4-FFF2-40B4-BE49-F238E27FC236}">
                          <a16:creationId xmlns:a16="http://schemas.microsoft.com/office/drawing/2014/main" id="{C908C6FE-E232-7C45-9BF9-54AD14F04954}"/>
                        </a:ext>
                      </a:extLst>
                    </p:cNvPr>
                    <p:cNvSpPr>
                      <a:spLocks noChangeArrowheads="1"/>
                    </p:cNvSpPr>
                    <p:nvPr/>
                  </p:nvSpPr>
                  <p:spPr bwMode="auto">
                    <a:xfrm>
                      <a:off x="447" y="1746"/>
                      <a:ext cx="5080" cy="143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8455 h 21600"/>
                      </a:gdLst>
                      <a:ahLst/>
                      <a:cxnLst>
                        <a:cxn ang="T8">
                          <a:pos x="T0" y="T1"/>
                        </a:cxn>
                        <a:cxn ang="T9">
                          <a:pos x="T2" y="T3"/>
                        </a:cxn>
                        <a:cxn ang="T10">
                          <a:pos x="T4" y="T5"/>
                        </a:cxn>
                        <a:cxn ang="T11">
                          <a:pos x="T6" y="T7"/>
                        </a:cxn>
                      </a:cxnLst>
                      <a:rect l="T12" t="T13" r="T14" b="T15"/>
                      <a:pathLst>
                        <a:path w="21600" h="21600">
                          <a:moveTo>
                            <a:pt x="2011" y="11368"/>
                          </a:moveTo>
                          <a:cubicBezTo>
                            <a:pt x="1999" y="11179"/>
                            <a:pt x="1993" y="10989"/>
                            <a:pt x="1993" y="10800"/>
                          </a:cubicBezTo>
                          <a:cubicBezTo>
                            <a:pt x="1993" y="5936"/>
                            <a:pt x="5936" y="1993"/>
                            <a:pt x="10800" y="1993"/>
                          </a:cubicBezTo>
                          <a:cubicBezTo>
                            <a:pt x="15663" y="1993"/>
                            <a:pt x="19607" y="5936"/>
                            <a:pt x="19607" y="10800"/>
                          </a:cubicBezTo>
                          <a:cubicBezTo>
                            <a:pt x="19607" y="10989"/>
                            <a:pt x="19600" y="11179"/>
                            <a:pt x="19588" y="11368"/>
                          </a:cubicBezTo>
                          <a:lnTo>
                            <a:pt x="21577" y="11497"/>
                          </a:lnTo>
                          <a:cubicBezTo>
                            <a:pt x="21592" y="11265"/>
                            <a:pt x="21600" y="11032"/>
                            <a:pt x="21600" y="10800"/>
                          </a:cubicBezTo>
                          <a:cubicBezTo>
                            <a:pt x="21600" y="4835"/>
                            <a:pt x="16764" y="0"/>
                            <a:pt x="10800" y="0"/>
                          </a:cubicBezTo>
                          <a:cubicBezTo>
                            <a:pt x="4835" y="0"/>
                            <a:pt x="0" y="4835"/>
                            <a:pt x="0" y="10800"/>
                          </a:cubicBezTo>
                          <a:cubicBezTo>
                            <a:pt x="-1" y="11032"/>
                            <a:pt x="7" y="11265"/>
                            <a:pt x="22" y="11497"/>
                          </a:cubicBezTo>
                          <a:close/>
                        </a:path>
                      </a:pathLst>
                    </a:custGeom>
                    <a:grpFill/>
                    <a:ln w="9525" algn="ctr">
                      <a:noFill/>
                      <a:miter lim="800000"/>
                      <a:headEnd/>
                      <a:tailEnd/>
                    </a:ln>
                  </p:spPr>
                  <p:txBody>
                    <a:bodyPr wrap="none" anchor="ctr"/>
                    <a:lstStyle/>
                    <a:p>
                      <a:pPr>
                        <a:defRPr/>
                      </a:pPr>
                      <a:endParaRPr lang="zh-CN" altLang="en-US" sz="2400"/>
                    </a:p>
                  </p:txBody>
                </p:sp>
              </p:grpSp>
              <p:grpSp>
                <p:nvGrpSpPr>
                  <p:cNvPr id="253" name="组合 320">
                    <a:extLst>
                      <a:ext uri="{FF2B5EF4-FFF2-40B4-BE49-F238E27FC236}">
                        <a16:creationId xmlns:a16="http://schemas.microsoft.com/office/drawing/2014/main" id="{6BEA9257-3CA6-004A-9F35-167D429D901D}"/>
                      </a:ext>
                    </a:extLst>
                  </p:cNvPr>
                  <p:cNvGrpSpPr>
                    <a:grpSpLocks/>
                  </p:cNvGrpSpPr>
                  <p:nvPr/>
                </p:nvGrpSpPr>
                <p:grpSpPr bwMode="auto">
                  <a:xfrm>
                    <a:off x="1052513" y="2708275"/>
                    <a:ext cx="7056439" cy="4249738"/>
                    <a:chOff x="0" y="836712"/>
                    <a:chExt cx="9144003" cy="5904656"/>
                  </a:xfrm>
                </p:grpSpPr>
                <p:grpSp>
                  <p:nvGrpSpPr>
                    <p:cNvPr id="295" name="组合 6">
                      <a:extLst>
                        <a:ext uri="{FF2B5EF4-FFF2-40B4-BE49-F238E27FC236}">
                          <a16:creationId xmlns:a16="http://schemas.microsoft.com/office/drawing/2014/main" id="{3AA0F667-5E5E-AE44-8CFD-DF0D1F1938BB}"/>
                        </a:ext>
                      </a:extLst>
                    </p:cNvPr>
                    <p:cNvGrpSpPr>
                      <a:grpSpLocks/>
                    </p:cNvGrpSpPr>
                    <p:nvPr/>
                  </p:nvGrpSpPr>
                  <p:grpSpPr bwMode="auto">
                    <a:xfrm>
                      <a:off x="322968" y="3501009"/>
                      <a:ext cx="538972" cy="1008192"/>
                      <a:chOff x="3958326" y="3097831"/>
                      <a:chExt cx="506370" cy="947208"/>
                    </a:xfrm>
                  </p:grpSpPr>
                  <p:sp>
                    <p:nvSpPr>
                      <p:cNvPr id="339" name="椭圆 5">
                        <a:extLst>
                          <a:ext uri="{FF2B5EF4-FFF2-40B4-BE49-F238E27FC236}">
                            <a16:creationId xmlns:a16="http://schemas.microsoft.com/office/drawing/2014/main" id="{61C6F9FA-8429-E14F-883B-DF3D81A10EB8}"/>
                          </a:ext>
                        </a:extLst>
                      </p:cNvPr>
                      <p:cNvSpPr/>
                      <p:nvPr/>
                    </p:nvSpPr>
                    <p:spPr>
                      <a:xfrm>
                        <a:off x="3958326" y="3841956"/>
                        <a:ext cx="506370" cy="203083"/>
                      </a:xfrm>
                      <a:prstGeom prst="ellipse">
                        <a:avLst/>
                      </a:prstGeom>
                      <a:noFill/>
                      <a:ln w="19050">
                        <a:solidFill>
                          <a:srgbClr val="0D619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40" name="图片 3" descr="blue-person-symbol-th.png">
                        <a:extLst>
                          <a:ext uri="{FF2B5EF4-FFF2-40B4-BE49-F238E27FC236}">
                            <a16:creationId xmlns:a16="http://schemas.microsoft.com/office/drawing/2014/main" id="{9F7AC596-A355-6E4E-BB58-FD8214D9F644}"/>
                          </a:ext>
                        </a:extLst>
                      </p:cNvPr>
                      <p:cNvPicPr>
                        <a:picLocks noChangeAspect="1"/>
                      </p:cNvPicPr>
                      <p:nvPr/>
                    </p:nvPicPr>
                    <p:blipFill>
                      <a:blip r:embed="rId24" cstate="print"/>
                      <a:stretch>
                        <a:fillRect/>
                      </a:stretch>
                    </p:blipFill>
                    <p:spPr>
                      <a:xfrm>
                        <a:off x="4139954" y="3097831"/>
                        <a:ext cx="323864" cy="8352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nvGrpSpPr>
                    <p:cNvPr id="296" name="组合 10">
                      <a:extLst>
                        <a:ext uri="{FF2B5EF4-FFF2-40B4-BE49-F238E27FC236}">
                          <a16:creationId xmlns:a16="http://schemas.microsoft.com/office/drawing/2014/main" id="{80FCB45E-9DD4-BE4D-94DD-366AD4F3D564}"/>
                        </a:ext>
                      </a:extLst>
                    </p:cNvPr>
                    <p:cNvGrpSpPr>
                      <a:grpSpLocks/>
                    </p:cNvGrpSpPr>
                    <p:nvPr/>
                  </p:nvGrpSpPr>
                  <p:grpSpPr bwMode="auto">
                    <a:xfrm>
                      <a:off x="4182201" y="3113584"/>
                      <a:ext cx="965863" cy="1008112"/>
                      <a:chOff x="5168360" y="1966189"/>
                      <a:chExt cx="919870" cy="960107"/>
                    </a:xfrm>
                  </p:grpSpPr>
                  <p:sp>
                    <p:nvSpPr>
                      <p:cNvPr id="336" name="椭圆 335">
                        <a:extLst>
                          <a:ext uri="{FF2B5EF4-FFF2-40B4-BE49-F238E27FC236}">
                            <a16:creationId xmlns:a16="http://schemas.microsoft.com/office/drawing/2014/main" id="{157C2945-369D-3F49-85E8-808E7A37DB6A}"/>
                          </a:ext>
                        </a:extLst>
                      </p:cNvPr>
                      <p:cNvSpPr/>
                      <p:nvPr/>
                    </p:nvSpPr>
                    <p:spPr>
                      <a:xfrm>
                        <a:off x="5548413" y="2686156"/>
                        <a:ext cx="505470" cy="239476"/>
                      </a:xfrm>
                      <a:prstGeom prst="ellipse">
                        <a:avLst/>
                      </a:prstGeom>
                      <a:noFill/>
                      <a:ln w="19050">
                        <a:solidFill>
                          <a:srgbClr val="0D619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37" name="图片 336" descr="blue-person-symbol-th.png">
                        <a:extLst>
                          <a:ext uri="{FF2B5EF4-FFF2-40B4-BE49-F238E27FC236}">
                            <a16:creationId xmlns:a16="http://schemas.microsoft.com/office/drawing/2014/main" id="{78B20536-F6A5-794A-97B8-65BAC1AF0EB1}"/>
                          </a:ext>
                        </a:extLst>
                      </p:cNvPr>
                      <p:cNvPicPr>
                        <a:picLocks noChangeAspect="1"/>
                      </p:cNvPicPr>
                      <p:nvPr/>
                    </p:nvPicPr>
                    <p:blipFill>
                      <a:blip r:embed="rId24" cstate="print"/>
                      <a:stretch>
                        <a:fillRect/>
                      </a:stretch>
                    </p:blipFill>
                    <p:spPr>
                      <a:xfrm>
                        <a:off x="5764366" y="196618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38" name="图片 63" descr="blue-pantone-car-th.png">
                        <a:extLst>
                          <a:ext uri="{FF2B5EF4-FFF2-40B4-BE49-F238E27FC236}">
                            <a16:creationId xmlns:a16="http://schemas.microsoft.com/office/drawing/2014/main" id="{D7D1186B-6CA6-6845-B668-96A4664B708D}"/>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5168360" y="2126208"/>
                        <a:ext cx="560063" cy="56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7" name="组合 39">
                      <a:extLst>
                        <a:ext uri="{FF2B5EF4-FFF2-40B4-BE49-F238E27FC236}">
                          <a16:creationId xmlns:a16="http://schemas.microsoft.com/office/drawing/2014/main" id="{2BB15CE1-56F0-144F-9679-7CB874AC9383}"/>
                        </a:ext>
                      </a:extLst>
                    </p:cNvPr>
                    <p:cNvGrpSpPr>
                      <a:grpSpLocks/>
                    </p:cNvGrpSpPr>
                    <p:nvPr/>
                  </p:nvGrpSpPr>
                  <p:grpSpPr bwMode="auto">
                    <a:xfrm>
                      <a:off x="6471771" y="5067182"/>
                      <a:ext cx="693257" cy="1288188"/>
                      <a:chOff x="3963613" y="3097829"/>
                      <a:chExt cx="504187" cy="936864"/>
                    </a:xfrm>
                  </p:grpSpPr>
                  <p:sp>
                    <p:nvSpPr>
                      <p:cNvPr id="334" name="椭圆 333">
                        <a:extLst>
                          <a:ext uri="{FF2B5EF4-FFF2-40B4-BE49-F238E27FC236}">
                            <a16:creationId xmlns:a16="http://schemas.microsoft.com/office/drawing/2014/main" id="{27083078-B376-084C-A870-1A38D7D08EF5}"/>
                          </a:ext>
                        </a:extLst>
                      </p:cNvPr>
                      <p:cNvSpPr/>
                      <p:nvPr/>
                    </p:nvSpPr>
                    <p:spPr>
                      <a:xfrm>
                        <a:off x="3963613" y="3818134"/>
                        <a:ext cx="504187" cy="216559"/>
                      </a:xfrm>
                      <a:prstGeom prst="ellipse">
                        <a:avLst/>
                      </a:prstGeom>
                      <a:noFill/>
                      <a:ln w="190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35" name="图片 40" descr="blue-person-symbol-th.png">
                        <a:extLst>
                          <a:ext uri="{FF2B5EF4-FFF2-40B4-BE49-F238E27FC236}">
                            <a16:creationId xmlns:a16="http://schemas.microsoft.com/office/drawing/2014/main" id="{4779721B-0FD5-C842-8AE3-2B9390DCA48F}"/>
                          </a:ext>
                        </a:extLst>
                      </p:cNvPr>
                      <p:cNvPicPr>
                        <a:picLocks noChangeAspect="1"/>
                      </p:cNvPicPr>
                      <p:nvPr/>
                    </p:nvPicPr>
                    <p:blipFill>
                      <a:blip r:embed="rId24" cstate="print"/>
                      <a:stretch>
                        <a:fillRect/>
                      </a:stretch>
                    </p:blipFill>
                    <p:spPr>
                      <a:xfrm>
                        <a:off x="4139952" y="309782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nvGrpSpPr>
                    <p:cNvPr id="298" name="组合 63">
                      <a:extLst>
                        <a:ext uri="{FF2B5EF4-FFF2-40B4-BE49-F238E27FC236}">
                          <a16:creationId xmlns:a16="http://schemas.microsoft.com/office/drawing/2014/main" id="{FDA70AAA-6219-9B44-9DAA-41E4BBF1A89E}"/>
                        </a:ext>
                      </a:extLst>
                    </p:cNvPr>
                    <p:cNvGrpSpPr>
                      <a:grpSpLocks/>
                    </p:cNvGrpSpPr>
                    <p:nvPr/>
                  </p:nvGrpSpPr>
                  <p:grpSpPr bwMode="auto">
                    <a:xfrm>
                      <a:off x="2483768" y="5383714"/>
                      <a:ext cx="1296144" cy="1357654"/>
                      <a:chOff x="5134315" y="2060848"/>
                      <a:chExt cx="930437" cy="974591"/>
                    </a:xfrm>
                  </p:grpSpPr>
                  <p:sp>
                    <p:nvSpPr>
                      <p:cNvPr id="331" name="椭圆 330">
                        <a:extLst>
                          <a:ext uri="{FF2B5EF4-FFF2-40B4-BE49-F238E27FC236}">
                            <a16:creationId xmlns:a16="http://schemas.microsoft.com/office/drawing/2014/main" id="{051F9BCF-B16B-374C-BD93-87632E64F405}"/>
                          </a:ext>
                        </a:extLst>
                      </p:cNvPr>
                      <p:cNvSpPr/>
                      <p:nvPr/>
                    </p:nvSpPr>
                    <p:spPr>
                      <a:xfrm>
                        <a:off x="5560516" y="2791602"/>
                        <a:ext cx="503561" cy="243837"/>
                      </a:xfrm>
                      <a:prstGeom prst="ellipse">
                        <a:avLst/>
                      </a:prstGeom>
                      <a:noFill/>
                      <a:ln w="19050">
                        <a:solidFill>
                          <a:srgbClr val="0D619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32" name="图片 331" descr="blue-person-symbol-th.png">
                        <a:extLst>
                          <a:ext uri="{FF2B5EF4-FFF2-40B4-BE49-F238E27FC236}">
                            <a16:creationId xmlns:a16="http://schemas.microsoft.com/office/drawing/2014/main" id="{3FB15715-1949-6B4C-808D-611D21C12D7A}"/>
                          </a:ext>
                        </a:extLst>
                      </p:cNvPr>
                      <p:cNvPicPr>
                        <a:picLocks noChangeAspect="1"/>
                      </p:cNvPicPr>
                      <p:nvPr/>
                    </p:nvPicPr>
                    <p:blipFill>
                      <a:blip r:embed="rId24" cstate="print"/>
                      <a:stretch>
                        <a:fillRect/>
                      </a:stretch>
                    </p:blipFill>
                    <p:spPr>
                      <a:xfrm>
                        <a:off x="5724128" y="2060848"/>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33" name="图片 57" descr="blue-pantone-car-th.png">
                        <a:extLst>
                          <a:ext uri="{FF2B5EF4-FFF2-40B4-BE49-F238E27FC236}">
                            <a16:creationId xmlns:a16="http://schemas.microsoft.com/office/drawing/2014/main" id="{BAAB1549-545A-0442-BBF0-CA72F30723F0}"/>
                          </a:ext>
                        </a:extLst>
                      </p:cNvPr>
                      <p:cNvPicPr>
                        <a:picLocks noChangeAspect="1"/>
                      </p:cNvPicPr>
                      <p:nvPr/>
                    </p:nvPicPr>
                    <p:blipFill>
                      <a:blip r:embed="rId30" cstate="print">
                        <a:extLst>
                          <a:ext uri="{28A0092B-C50C-407E-A947-70E740481C1C}">
                            <a14:useLocalDpi xmlns:a14="http://schemas.microsoft.com/office/drawing/2010/main" val="0"/>
                          </a:ext>
                        </a:extLst>
                      </a:blip>
                      <a:srcRect r="14285" b="14285"/>
                      <a:stretch>
                        <a:fillRect/>
                      </a:stretch>
                    </p:blipFill>
                    <p:spPr bwMode="auto">
                      <a:xfrm>
                        <a:off x="5134315" y="2227055"/>
                        <a:ext cx="553873" cy="553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9" name="组合 67">
                      <a:extLst>
                        <a:ext uri="{FF2B5EF4-FFF2-40B4-BE49-F238E27FC236}">
                          <a16:creationId xmlns:a16="http://schemas.microsoft.com/office/drawing/2014/main" id="{841E7297-4A71-E14C-8FFB-34458191D0B3}"/>
                        </a:ext>
                      </a:extLst>
                    </p:cNvPr>
                    <p:cNvGrpSpPr>
                      <a:grpSpLocks/>
                    </p:cNvGrpSpPr>
                    <p:nvPr/>
                  </p:nvGrpSpPr>
                  <p:grpSpPr bwMode="auto">
                    <a:xfrm>
                      <a:off x="8173029" y="3185592"/>
                      <a:ext cx="504001" cy="959668"/>
                      <a:chOff x="4035842" y="2854420"/>
                      <a:chExt cx="504001" cy="959669"/>
                    </a:xfrm>
                  </p:grpSpPr>
                  <p:sp>
                    <p:nvSpPr>
                      <p:cNvPr id="329" name="椭圆 328">
                        <a:extLst>
                          <a:ext uri="{FF2B5EF4-FFF2-40B4-BE49-F238E27FC236}">
                            <a16:creationId xmlns:a16="http://schemas.microsoft.com/office/drawing/2014/main" id="{62D028E6-72FB-EE4D-853B-3CA1D7FAF546}"/>
                          </a:ext>
                        </a:extLst>
                      </p:cNvPr>
                      <p:cNvSpPr/>
                      <p:nvPr/>
                    </p:nvSpPr>
                    <p:spPr>
                      <a:xfrm>
                        <a:off x="4035842" y="3573668"/>
                        <a:ext cx="504001" cy="240421"/>
                      </a:xfrm>
                      <a:prstGeom prst="ellipse">
                        <a:avLst/>
                      </a:prstGeom>
                      <a:noFill/>
                      <a:ln w="19050">
                        <a:solidFill>
                          <a:srgbClr val="0D619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30" name="图片 329" descr="blue-person-symbol-th.png">
                        <a:extLst>
                          <a:ext uri="{FF2B5EF4-FFF2-40B4-BE49-F238E27FC236}">
                            <a16:creationId xmlns:a16="http://schemas.microsoft.com/office/drawing/2014/main" id="{B19D29AD-674C-504A-91CD-4203ECA96C81}"/>
                          </a:ext>
                        </a:extLst>
                      </p:cNvPr>
                      <p:cNvPicPr>
                        <a:picLocks noChangeAspect="1"/>
                      </p:cNvPicPr>
                      <p:nvPr/>
                    </p:nvPicPr>
                    <p:blipFill>
                      <a:blip r:embed="rId24" cstate="print"/>
                      <a:stretch>
                        <a:fillRect/>
                      </a:stretch>
                    </p:blipFill>
                    <p:spPr>
                      <a:xfrm>
                        <a:off x="4211960" y="2854420"/>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nvGrpSpPr>
                    <p:cNvPr id="300" name="组合 144">
                      <a:extLst>
                        <a:ext uri="{FF2B5EF4-FFF2-40B4-BE49-F238E27FC236}">
                          <a16:creationId xmlns:a16="http://schemas.microsoft.com/office/drawing/2014/main" id="{B81EB21C-7B28-EA4B-8757-125BC5AE6B1A}"/>
                        </a:ext>
                      </a:extLst>
                    </p:cNvPr>
                    <p:cNvGrpSpPr>
                      <a:grpSpLocks noChangeAspect="1"/>
                    </p:cNvGrpSpPr>
                    <p:nvPr/>
                  </p:nvGrpSpPr>
                  <p:grpSpPr bwMode="auto">
                    <a:xfrm>
                      <a:off x="6012160" y="2063998"/>
                      <a:ext cx="682927" cy="712800"/>
                      <a:chOff x="5128123" y="2060848"/>
                      <a:chExt cx="919869" cy="960107"/>
                    </a:xfrm>
                  </p:grpSpPr>
                  <p:sp>
                    <p:nvSpPr>
                      <p:cNvPr id="326" name="椭圆 325">
                        <a:extLst>
                          <a:ext uri="{FF2B5EF4-FFF2-40B4-BE49-F238E27FC236}">
                            <a16:creationId xmlns:a16="http://schemas.microsoft.com/office/drawing/2014/main" id="{A8B23646-5F7B-7C4C-BB37-EE82C8665CA7}"/>
                          </a:ext>
                        </a:extLst>
                      </p:cNvPr>
                      <p:cNvSpPr/>
                      <p:nvPr/>
                    </p:nvSpPr>
                    <p:spPr>
                      <a:xfrm>
                        <a:off x="5508902" y="2781559"/>
                        <a:ext cx="504298" cy="240648"/>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27" name="图片 326" descr="blue-person-symbol-th.png">
                        <a:extLst>
                          <a:ext uri="{FF2B5EF4-FFF2-40B4-BE49-F238E27FC236}">
                            <a16:creationId xmlns:a16="http://schemas.microsoft.com/office/drawing/2014/main" id="{8F22A048-ADF6-AE4B-B3BF-27A264BAE011}"/>
                          </a:ext>
                        </a:extLst>
                      </p:cNvPr>
                      <p:cNvPicPr>
                        <a:picLocks noChangeAspect="1"/>
                      </p:cNvPicPr>
                      <p:nvPr/>
                    </p:nvPicPr>
                    <p:blipFill>
                      <a:blip r:embed="rId24" cstate="print"/>
                      <a:stretch>
                        <a:fillRect/>
                      </a:stretch>
                    </p:blipFill>
                    <p:spPr>
                      <a:xfrm>
                        <a:off x="5724128" y="2060848"/>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28" name="图片 51" descr="blue-pantone-car-th.png">
                        <a:extLst>
                          <a:ext uri="{FF2B5EF4-FFF2-40B4-BE49-F238E27FC236}">
                            <a16:creationId xmlns:a16="http://schemas.microsoft.com/office/drawing/2014/main" id="{3DA3F086-4595-F74C-BB7F-E0CB99D21077}"/>
                          </a:ext>
                        </a:extLst>
                      </p:cNvPr>
                      <p:cNvPicPr>
                        <a:picLocks noChangeAspect="1"/>
                      </p:cNvPicPr>
                      <p:nvPr/>
                    </p:nvPicPr>
                    <p:blipFill>
                      <a:blip r:embed="rId31" cstate="print">
                        <a:extLst>
                          <a:ext uri="{28A0092B-C50C-407E-A947-70E740481C1C}">
                            <a14:useLocalDpi xmlns:a14="http://schemas.microsoft.com/office/drawing/2010/main" val="0"/>
                          </a:ext>
                        </a:extLst>
                      </a:blip>
                      <a:srcRect r="14285" b="14285"/>
                      <a:stretch>
                        <a:fillRect/>
                      </a:stretch>
                    </p:blipFill>
                    <p:spPr bwMode="auto">
                      <a:xfrm>
                        <a:off x="5128123" y="2220867"/>
                        <a:ext cx="560063" cy="56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1" name="组合 148">
                      <a:extLst>
                        <a:ext uri="{FF2B5EF4-FFF2-40B4-BE49-F238E27FC236}">
                          <a16:creationId xmlns:a16="http://schemas.microsoft.com/office/drawing/2014/main" id="{62D971A2-4CC4-7B43-A074-AEEDC06730BA}"/>
                        </a:ext>
                      </a:extLst>
                    </p:cNvPr>
                    <p:cNvGrpSpPr>
                      <a:grpSpLocks/>
                    </p:cNvGrpSpPr>
                    <p:nvPr/>
                  </p:nvGrpSpPr>
                  <p:grpSpPr bwMode="auto">
                    <a:xfrm>
                      <a:off x="6084168" y="836712"/>
                      <a:ext cx="360040" cy="375789"/>
                      <a:chOff x="5128123" y="2060848"/>
                      <a:chExt cx="919869" cy="960107"/>
                    </a:xfrm>
                  </p:grpSpPr>
                  <p:sp>
                    <p:nvSpPr>
                      <p:cNvPr id="323" name="椭圆 322">
                        <a:extLst>
                          <a:ext uri="{FF2B5EF4-FFF2-40B4-BE49-F238E27FC236}">
                            <a16:creationId xmlns:a16="http://schemas.microsoft.com/office/drawing/2014/main" id="{1B72A697-84CE-B149-8E0A-5FA699DE34D4}"/>
                          </a:ext>
                        </a:extLst>
                      </p:cNvPr>
                      <p:cNvSpPr/>
                      <p:nvPr/>
                    </p:nvSpPr>
                    <p:spPr>
                      <a:xfrm>
                        <a:off x="5508740" y="2776542"/>
                        <a:ext cx="504558" cy="242319"/>
                      </a:xfrm>
                      <a:prstGeom prst="ellipse">
                        <a:avLst/>
                      </a:pr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24" name="图片 323" descr="blue-person-symbol-th.png">
                        <a:extLst>
                          <a:ext uri="{FF2B5EF4-FFF2-40B4-BE49-F238E27FC236}">
                            <a16:creationId xmlns:a16="http://schemas.microsoft.com/office/drawing/2014/main" id="{94D28433-C053-8246-9690-EE5A863C56BB}"/>
                          </a:ext>
                        </a:extLst>
                      </p:cNvPr>
                      <p:cNvPicPr>
                        <a:picLocks noChangeAspect="1"/>
                      </p:cNvPicPr>
                      <p:nvPr/>
                    </p:nvPicPr>
                    <p:blipFill>
                      <a:blip r:embed="rId32" cstate="print"/>
                      <a:stretch>
                        <a:fillRect/>
                      </a:stretch>
                    </p:blipFill>
                    <p:spPr>
                      <a:xfrm>
                        <a:off x="5724128" y="2060848"/>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25" name="图片 48" descr="blue-pantone-car-th.png">
                        <a:extLst>
                          <a:ext uri="{FF2B5EF4-FFF2-40B4-BE49-F238E27FC236}">
                            <a16:creationId xmlns:a16="http://schemas.microsoft.com/office/drawing/2014/main" id="{4F73F82F-452F-1F40-87AC-29C543607A42}"/>
                          </a:ext>
                        </a:extLst>
                      </p:cNvPr>
                      <p:cNvPicPr>
                        <a:picLocks noChangeAspect="1"/>
                      </p:cNvPicPr>
                      <p:nvPr/>
                    </p:nvPicPr>
                    <p:blipFill>
                      <a:blip r:embed="rId33" cstate="print">
                        <a:extLst>
                          <a:ext uri="{28A0092B-C50C-407E-A947-70E740481C1C}">
                            <a14:useLocalDpi xmlns:a14="http://schemas.microsoft.com/office/drawing/2010/main" val="0"/>
                          </a:ext>
                        </a:extLst>
                      </a:blip>
                      <a:srcRect r="14285" b="14285"/>
                      <a:stretch>
                        <a:fillRect/>
                      </a:stretch>
                    </p:blipFill>
                    <p:spPr bwMode="auto">
                      <a:xfrm>
                        <a:off x="5128123" y="2220867"/>
                        <a:ext cx="560063" cy="56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2" name="组合 152">
                      <a:extLst>
                        <a:ext uri="{FF2B5EF4-FFF2-40B4-BE49-F238E27FC236}">
                          <a16:creationId xmlns:a16="http://schemas.microsoft.com/office/drawing/2014/main" id="{9B5E0B1C-9E9C-7B4F-B888-C82DE2CA7995}"/>
                        </a:ext>
                      </a:extLst>
                    </p:cNvPr>
                    <p:cNvGrpSpPr>
                      <a:grpSpLocks/>
                    </p:cNvGrpSpPr>
                    <p:nvPr/>
                  </p:nvGrpSpPr>
                  <p:grpSpPr bwMode="auto">
                    <a:xfrm>
                      <a:off x="0" y="1772816"/>
                      <a:ext cx="620912" cy="648072"/>
                      <a:chOff x="5128123" y="2060848"/>
                      <a:chExt cx="919869" cy="960107"/>
                    </a:xfrm>
                  </p:grpSpPr>
                  <p:sp>
                    <p:nvSpPr>
                      <p:cNvPr id="320" name="椭圆 319">
                        <a:extLst>
                          <a:ext uri="{FF2B5EF4-FFF2-40B4-BE49-F238E27FC236}">
                            <a16:creationId xmlns:a16="http://schemas.microsoft.com/office/drawing/2014/main" id="{7871A16D-0D45-5D48-88FA-9459C7419897}"/>
                          </a:ext>
                        </a:extLst>
                      </p:cNvPr>
                      <p:cNvSpPr/>
                      <p:nvPr/>
                    </p:nvSpPr>
                    <p:spPr>
                      <a:xfrm>
                        <a:off x="5509074" y="2778427"/>
                        <a:ext cx="502857" cy="2418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21" name="图片 320" descr="blue-person-symbol-th.png">
                        <a:extLst>
                          <a:ext uri="{FF2B5EF4-FFF2-40B4-BE49-F238E27FC236}">
                            <a16:creationId xmlns:a16="http://schemas.microsoft.com/office/drawing/2014/main" id="{9DCC47B2-708F-DD47-92EC-83D11C77A255}"/>
                          </a:ext>
                        </a:extLst>
                      </p:cNvPr>
                      <p:cNvPicPr>
                        <a:picLocks noChangeAspect="1"/>
                      </p:cNvPicPr>
                      <p:nvPr/>
                    </p:nvPicPr>
                    <p:blipFill>
                      <a:blip r:embed="rId24" cstate="print"/>
                      <a:stretch>
                        <a:fillRect/>
                      </a:stretch>
                    </p:blipFill>
                    <p:spPr>
                      <a:xfrm>
                        <a:off x="5724128" y="2060848"/>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22" name="图片 45" descr="blue-pantone-car-th.png">
                        <a:extLst>
                          <a:ext uri="{FF2B5EF4-FFF2-40B4-BE49-F238E27FC236}">
                            <a16:creationId xmlns:a16="http://schemas.microsoft.com/office/drawing/2014/main" id="{DC02F60B-AF46-864E-B4D1-0FEA09D27906}"/>
                          </a:ext>
                        </a:extLst>
                      </p:cNvPr>
                      <p:cNvPicPr>
                        <a:picLocks noChangeAspect="1"/>
                      </p:cNvPicPr>
                      <p:nvPr/>
                    </p:nvPicPr>
                    <p:blipFill>
                      <a:blip r:embed="rId34" cstate="print">
                        <a:extLst>
                          <a:ext uri="{28A0092B-C50C-407E-A947-70E740481C1C}">
                            <a14:useLocalDpi xmlns:a14="http://schemas.microsoft.com/office/drawing/2010/main" val="0"/>
                          </a:ext>
                        </a:extLst>
                      </a:blip>
                      <a:srcRect r="14285" b="14285"/>
                      <a:stretch>
                        <a:fillRect/>
                      </a:stretch>
                    </p:blipFill>
                    <p:spPr bwMode="auto">
                      <a:xfrm>
                        <a:off x="5128123" y="2220867"/>
                        <a:ext cx="560063" cy="56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3" name="组合 156">
                      <a:extLst>
                        <a:ext uri="{FF2B5EF4-FFF2-40B4-BE49-F238E27FC236}">
                          <a16:creationId xmlns:a16="http://schemas.microsoft.com/office/drawing/2014/main" id="{9B0E7308-F448-A945-BCB7-EB55F25C48F2}"/>
                        </a:ext>
                      </a:extLst>
                    </p:cNvPr>
                    <p:cNvGrpSpPr>
                      <a:grpSpLocks/>
                    </p:cNvGrpSpPr>
                    <p:nvPr/>
                  </p:nvGrpSpPr>
                  <p:grpSpPr bwMode="auto">
                    <a:xfrm>
                      <a:off x="7524328" y="1412776"/>
                      <a:ext cx="504056" cy="526105"/>
                      <a:chOff x="5128123" y="2060848"/>
                      <a:chExt cx="919869" cy="960107"/>
                    </a:xfrm>
                  </p:grpSpPr>
                  <p:sp>
                    <p:nvSpPr>
                      <p:cNvPr id="317" name="椭圆 316">
                        <a:extLst>
                          <a:ext uri="{FF2B5EF4-FFF2-40B4-BE49-F238E27FC236}">
                            <a16:creationId xmlns:a16="http://schemas.microsoft.com/office/drawing/2014/main" id="{EF9E4305-19AE-1F46-9081-F9A341EF3107}"/>
                          </a:ext>
                        </a:extLst>
                      </p:cNvPr>
                      <p:cNvSpPr/>
                      <p:nvPr/>
                    </p:nvSpPr>
                    <p:spPr>
                      <a:xfrm>
                        <a:off x="5508570" y="2780680"/>
                        <a:ext cx="503056" cy="241515"/>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18" name="图片 317" descr="blue-person-symbol-th.png">
                        <a:extLst>
                          <a:ext uri="{FF2B5EF4-FFF2-40B4-BE49-F238E27FC236}">
                            <a16:creationId xmlns:a16="http://schemas.microsoft.com/office/drawing/2014/main" id="{D9E384A9-BC6C-B94E-85B7-C99063EC0E02}"/>
                          </a:ext>
                        </a:extLst>
                      </p:cNvPr>
                      <p:cNvPicPr>
                        <a:picLocks noChangeAspect="1"/>
                      </p:cNvPicPr>
                      <p:nvPr/>
                    </p:nvPicPr>
                    <p:blipFill>
                      <a:blip r:embed="rId24" cstate="print"/>
                      <a:stretch>
                        <a:fillRect/>
                      </a:stretch>
                    </p:blipFill>
                    <p:spPr>
                      <a:xfrm>
                        <a:off x="5724128" y="2060848"/>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19" name="图片 42" descr="blue-pantone-car-th.png">
                        <a:extLst>
                          <a:ext uri="{FF2B5EF4-FFF2-40B4-BE49-F238E27FC236}">
                            <a16:creationId xmlns:a16="http://schemas.microsoft.com/office/drawing/2014/main" id="{85E44E0A-07A0-174F-8D1B-F715B600D4AB}"/>
                          </a:ext>
                        </a:extLst>
                      </p:cNvPr>
                      <p:cNvPicPr>
                        <a:picLocks noChangeAspect="1"/>
                      </p:cNvPicPr>
                      <p:nvPr/>
                    </p:nvPicPr>
                    <p:blipFill>
                      <a:blip r:embed="rId35" cstate="print">
                        <a:extLst>
                          <a:ext uri="{28A0092B-C50C-407E-A947-70E740481C1C}">
                            <a14:useLocalDpi xmlns:a14="http://schemas.microsoft.com/office/drawing/2010/main" val="0"/>
                          </a:ext>
                        </a:extLst>
                      </a:blip>
                      <a:srcRect r="14285" b="14285"/>
                      <a:stretch>
                        <a:fillRect/>
                      </a:stretch>
                    </p:blipFill>
                    <p:spPr bwMode="auto">
                      <a:xfrm>
                        <a:off x="5128123" y="2220867"/>
                        <a:ext cx="560063" cy="56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4" name="组合 171">
                      <a:extLst>
                        <a:ext uri="{FF2B5EF4-FFF2-40B4-BE49-F238E27FC236}">
                          <a16:creationId xmlns:a16="http://schemas.microsoft.com/office/drawing/2014/main" id="{79B868C8-1323-5B49-A632-0687144DA708}"/>
                        </a:ext>
                      </a:extLst>
                    </p:cNvPr>
                    <p:cNvGrpSpPr>
                      <a:grpSpLocks/>
                    </p:cNvGrpSpPr>
                    <p:nvPr/>
                  </p:nvGrpSpPr>
                  <p:grpSpPr bwMode="auto">
                    <a:xfrm>
                      <a:off x="3419872" y="908720"/>
                      <a:ext cx="216024" cy="360041"/>
                      <a:chOff x="3891197" y="3097829"/>
                      <a:chExt cx="576064" cy="960108"/>
                    </a:xfrm>
                  </p:grpSpPr>
                  <p:sp>
                    <p:nvSpPr>
                      <p:cNvPr id="314" name="椭圆 313">
                        <a:extLst>
                          <a:ext uri="{FF2B5EF4-FFF2-40B4-BE49-F238E27FC236}">
                            <a16:creationId xmlns:a16="http://schemas.microsoft.com/office/drawing/2014/main" id="{A149A3AC-8DC4-7F43-A86C-F7F527F470F5}"/>
                          </a:ext>
                        </a:extLst>
                      </p:cNvPr>
                      <p:cNvSpPr/>
                      <p:nvPr/>
                    </p:nvSpPr>
                    <p:spPr>
                      <a:xfrm>
                        <a:off x="3960108" y="3817498"/>
                        <a:ext cx="504686" cy="241154"/>
                      </a:xfrm>
                      <a:prstGeom prst="ellipse">
                        <a:avLst/>
                      </a:pr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15" name="图片 314" descr="blue-person-symbol-th.png">
                        <a:extLst>
                          <a:ext uri="{FF2B5EF4-FFF2-40B4-BE49-F238E27FC236}">
                            <a16:creationId xmlns:a16="http://schemas.microsoft.com/office/drawing/2014/main" id="{586370DB-B0D5-3A41-8932-65FF137FAA51}"/>
                          </a:ext>
                        </a:extLst>
                      </p:cNvPr>
                      <p:cNvPicPr>
                        <a:picLocks noChangeAspect="1"/>
                      </p:cNvPicPr>
                      <p:nvPr/>
                    </p:nvPicPr>
                    <p:blipFill>
                      <a:blip r:embed="rId36" cstate="print"/>
                      <a:stretch>
                        <a:fillRect/>
                      </a:stretch>
                    </p:blipFill>
                    <p:spPr>
                      <a:xfrm>
                        <a:off x="4139952" y="309782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pic>
                    <p:nvPicPr>
                      <p:cNvPr id="316" name="图片 36" descr="sanane-th.png">
                        <a:extLst>
                          <a:ext uri="{FF2B5EF4-FFF2-40B4-BE49-F238E27FC236}">
                            <a16:creationId xmlns:a16="http://schemas.microsoft.com/office/drawing/2014/main" id="{41705AC1-BA01-984A-B482-8E74C26C2FC4}"/>
                          </a:ext>
                        </a:extLst>
                      </p:cNvPr>
                      <p:cNvPicPr>
                        <a:picLocks noChangeAspect="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3891197" y="3356992"/>
                        <a:ext cx="225472" cy="43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5" name="组合 175">
                      <a:extLst>
                        <a:ext uri="{FF2B5EF4-FFF2-40B4-BE49-F238E27FC236}">
                          <a16:creationId xmlns:a16="http://schemas.microsoft.com/office/drawing/2014/main" id="{F0B0C6D4-3D20-C547-B568-6A9AA2E001D6}"/>
                        </a:ext>
                      </a:extLst>
                    </p:cNvPr>
                    <p:cNvGrpSpPr>
                      <a:grpSpLocks/>
                    </p:cNvGrpSpPr>
                    <p:nvPr/>
                  </p:nvGrpSpPr>
                  <p:grpSpPr bwMode="auto">
                    <a:xfrm>
                      <a:off x="2826515" y="2060847"/>
                      <a:ext cx="390857" cy="743348"/>
                      <a:chOff x="3961796" y="3097829"/>
                      <a:chExt cx="504331" cy="959160"/>
                    </a:xfrm>
                  </p:grpSpPr>
                  <p:sp>
                    <p:nvSpPr>
                      <p:cNvPr id="312" name="椭圆 311">
                        <a:extLst>
                          <a:ext uri="{FF2B5EF4-FFF2-40B4-BE49-F238E27FC236}">
                            <a16:creationId xmlns:a16="http://schemas.microsoft.com/office/drawing/2014/main" id="{87C36D17-1E98-5348-A96E-07661404AB7B}"/>
                          </a:ext>
                        </a:extLst>
                      </p:cNvPr>
                      <p:cNvSpPr/>
                      <p:nvPr/>
                    </p:nvSpPr>
                    <p:spPr>
                      <a:xfrm>
                        <a:off x="3961796" y="3817919"/>
                        <a:ext cx="504331" cy="23907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13" name="图片 312" descr="blue-person-symbol-th.png">
                        <a:extLst>
                          <a:ext uri="{FF2B5EF4-FFF2-40B4-BE49-F238E27FC236}">
                            <a16:creationId xmlns:a16="http://schemas.microsoft.com/office/drawing/2014/main" id="{643E14FE-8320-D242-B842-BB5B639BDD9F}"/>
                          </a:ext>
                        </a:extLst>
                      </p:cNvPr>
                      <p:cNvPicPr>
                        <a:picLocks noChangeAspect="1"/>
                      </p:cNvPicPr>
                      <p:nvPr/>
                    </p:nvPicPr>
                    <p:blipFill>
                      <a:blip r:embed="rId24" cstate="print"/>
                      <a:stretch>
                        <a:fillRect/>
                      </a:stretch>
                    </p:blipFill>
                    <p:spPr>
                      <a:xfrm>
                        <a:off x="4139952" y="309782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nvGrpSpPr>
                    <p:cNvPr id="306" name="组合 179">
                      <a:extLst>
                        <a:ext uri="{FF2B5EF4-FFF2-40B4-BE49-F238E27FC236}">
                          <a16:creationId xmlns:a16="http://schemas.microsoft.com/office/drawing/2014/main" id="{C125187D-3BA4-414A-BD15-8742FB39FEDB}"/>
                        </a:ext>
                      </a:extLst>
                    </p:cNvPr>
                    <p:cNvGrpSpPr>
                      <a:grpSpLocks/>
                    </p:cNvGrpSpPr>
                    <p:nvPr/>
                  </p:nvGrpSpPr>
                  <p:grpSpPr bwMode="auto">
                    <a:xfrm>
                      <a:off x="8798403" y="2060846"/>
                      <a:ext cx="345600" cy="659531"/>
                      <a:chOff x="3963925" y="3097829"/>
                      <a:chExt cx="503336" cy="960550"/>
                    </a:xfrm>
                  </p:grpSpPr>
                  <p:sp>
                    <p:nvSpPr>
                      <p:cNvPr id="310" name="椭圆 309">
                        <a:extLst>
                          <a:ext uri="{FF2B5EF4-FFF2-40B4-BE49-F238E27FC236}">
                            <a16:creationId xmlns:a16="http://schemas.microsoft.com/office/drawing/2014/main" id="{55CE35B4-DC7E-2843-A3C5-1EE8CEDC5768}"/>
                          </a:ext>
                        </a:extLst>
                      </p:cNvPr>
                      <p:cNvSpPr/>
                      <p:nvPr/>
                    </p:nvSpPr>
                    <p:spPr>
                      <a:xfrm>
                        <a:off x="3963925" y="3817449"/>
                        <a:ext cx="503336" cy="24093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11" name="图片 310" descr="blue-person-symbol-th.png">
                        <a:extLst>
                          <a:ext uri="{FF2B5EF4-FFF2-40B4-BE49-F238E27FC236}">
                            <a16:creationId xmlns:a16="http://schemas.microsoft.com/office/drawing/2014/main" id="{4E153E3B-83CA-E24C-8B3E-63CA3783AEB0}"/>
                          </a:ext>
                        </a:extLst>
                      </p:cNvPr>
                      <p:cNvPicPr>
                        <a:picLocks noChangeAspect="1"/>
                      </p:cNvPicPr>
                      <p:nvPr/>
                    </p:nvPicPr>
                    <p:blipFill>
                      <a:blip r:embed="rId24" cstate="print"/>
                      <a:stretch>
                        <a:fillRect/>
                      </a:stretch>
                    </p:blipFill>
                    <p:spPr>
                      <a:xfrm>
                        <a:off x="4139952" y="309782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nvGrpSpPr>
                    <p:cNvPr id="307" name="组合 187">
                      <a:extLst>
                        <a:ext uri="{FF2B5EF4-FFF2-40B4-BE49-F238E27FC236}">
                          <a16:creationId xmlns:a16="http://schemas.microsoft.com/office/drawing/2014/main" id="{B507D5F1-67B2-6443-86E7-E86879FC475D}"/>
                        </a:ext>
                      </a:extLst>
                    </p:cNvPr>
                    <p:cNvGrpSpPr>
                      <a:grpSpLocks/>
                    </p:cNvGrpSpPr>
                    <p:nvPr/>
                  </p:nvGrpSpPr>
                  <p:grpSpPr bwMode="auto">
                    <a:xfrm>
                      <a:off x="4682060" y="1340768"/>
                      <a:ext cx="265371" cy="503947"/>
                      <a:chOff x="3963673" y="3097829"/>
                      <a:chExt cx="505469" cy="959901"/>
                    </a:xfrm>
                  </p:grpSpPr>
                  <p:sp>
                    <p:nvSpPr>
                      <p:cNvPr id="308" name="椭圆 307">
                        <a:extLst>
                          <a:ext uri="{FF2B5EF4-FFF2-40B4-BE49-F238E27FC236}">
                            <a16:creationId xmlns:a16="http://schemas.microsoft.com/office/drawing/2014/main" id="{59B986A7-7609-B44F-B1C3-81E6B2FE8DF3}"/>
                          </a:ext>
                        </a:extLst>
                      </p:cNvPr>
                      <p:cNvSpPr/>
                      <p:nvPr/>
                    </p:nvSpPr>
                    <p:spPr>
                      <a:xfrm>
                        <a:off x="3963673" y="3818253"/>
                        <a:ext cx="505469" cy="239477"/>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pic>
                    <p:nvPicPr>
                      <p:cNvPr id="309" name="图片 308" descr="blue-person-symbol-th.png">
                        <a:extLst>
                          <a:ext uri="{FF2B5EF4-FFF2-40B4-BE49-F238E27FC236}">
                            <a16:creationId xmlns:a16="http://schemas.microsoft.com/office/drawing/2014/main" id="{0B54ACCA-1874-5840-AF06-9B6BEA96E8D2}"/>
                          </a:ext>
                        </a:extLst>
                      </p:cNvPr>
                      <p:cNvPicPr>
                        <a:picLocks noChangeAspect="1"/>
                      </p:cNvPicPr>
                      <p:nvPr/>
                    </p:nvPicPr>
                    <p:blipFill>
                      <a:blip r:embed="rId38" cstate="print"/>
                      <a:stretch>
                        <a:fillRect/>
                      </a:stretch>
                    </p:blipFill>
                    <p:spPr>
                      <a:xfrm>
                        <a:off x="4139952" y="3097829"/>
                        <a:ext cx="323864" cy="835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p:spPr>
                  </p:pic>
                </p:grpSp>
              </p:grpSp>
              <p:pic>
                <p:nvPicPr>
                  <p:cNvPr id="255" name="Picture 43" descr="0101">
                    <a:extLst>
                      <a:ext uri="{FF2B5EF4-FFF2-40B4-BE49-F238E27FC236}">
                        <a16:creationId xmlns:a16="http://schemas.microsoft.com/office/drawing/2014/main" id="{7F820984-3304-914F-B9F3-3DFFA76CAA7D}"/>
                      </a:ext>
                    </a:extLst>
                  </p:cNvPr>
                  <p:cNvPicPr>
                    <a:picLocks noChangeAspect="1" noChangeArrowheads="1" noCrop="1"/>
                  </p:cNvPicPr>
                  <p:nvPr/>
                </p:nvPicPr>
                <p:blipFill>
                  <a:blip r:embed="rId39">
                    <a:extLst>
                      <a:ext uri="{28A0092B-C50C-407E-A947-70E740481C1C}">
                        <a14:useLocalDpi xmlns:a14="http://schemas.microsoft.com/office/drawing/2010/main" val="0"/>
                      </a:ext>
                    </a:extLst>
                  </a:blip>
                  <a:srcRect/>
                  <a:stretch>
                    <a:fillRect/>
                  </a:stretch>
                </p:blipFill>
                <p:spPr bwMode="auto">
                  <a:xfrm rot="13176356" flipV="1">
                    <a:off x="1425575" y="5962650"/>
                    <a:ext cx="2332038"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 name="Picture 43" descr="0101">
                    <a:extLst>
                      <a:ext uri="{FF2B5EF4-FFF2-40B4-BE49-F238E27FC236}">
                        <a16:creationId xmlns:a16="http://schemas.microsoft.com/office/drawing/2014/main" id="{40DAE74D-355E-B44D-81BB-5B1847EF653E}"/>
                      </a:ext>
                    </a:extLst>
                  </p:cNvPr>
                  <p:cNvPicPr>
                    <a:picLocks noChangeAspect="1" noChangeArrowheads="1" noCrop="1"/>
                  </p:cNvPicPr>
                  <p:nvPr/>
                </p:nvPicPr>
                <p:blipFill>
                  <a:blip r:embed="rId39">
                    <a:extLst>
                      <a:ext uri="{28A0092B-C50C-407E-A947-70E740481C1C}">
                        <a14:useLocalDpi xmlns:a14="http://schemas.microsoft.com/office/drawing/2010/main" val="0"/>
                      </a:ext>
                    </a:extLst>
                  </a:blip>
                  <a:srcRect/>
                  <a:stretch>
                    <a:fillRect/>
                  </a:stretch>
                </p:blipFill>
                <p:spPr bwMode="auto">
                  <a:xfrm rot="10307229" flipV="1">
                    <a:off x="3843338" y="6589713"/>
                    <a:ext cx="2332037"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7" name="Picture 43" descr="0101">
                    <a:extLst>
                      <a:ext uri="{FF2B5EF4-FFF2-40B4-BE49-F238E27FC236}">
                        <a16:creationId xmlns:a16="http://schemas.microsoft.com/office/drawing/2014/main" id="{9C8F372C-6035-D746-A38B-86BD27B9BC0A}"/>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7700823" flipV="1">
                    <a:off x="6180932" y="5638006"/>
                    <a:ext cx="165100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8" name="Picture 43" descr="0101">
                    <a:extLst>
                      <a:ext uri="{FF2B5EF4-FFF2-40B4-BE49-F238E27FC236}">
                        <a16:creationId xmlns:a16="http://schemas.microsoft.com/office/drawing/2014/main" id="{3B31720E-F515-B54C-9BAE-2CCB8FC25051}"/>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8145370" flipV="1">
                    <a:off x="4705350" y="4422775"/>
                    <a:ext cx="1455738"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0" name="图片 259" descr="20130708173351.jpg">
                    <a:extLst>
                      <a:ext uri="{FF2B5EF4-FFF2-40B4-BE49-F238E27FC236}">
                        <a16:creationId xmlns:a16="http://schemas.microsoft.com/office/drawing/2014/main" id="{B3DC0326-186C-5041-87A9-35DB24E26591}"/>
                      </a:ext>
                    </a:extLst>
                  </p:cNvPr>
                  <p:cNvPicPr>
                    <a:picLocks noChangeAspect="1"/>
                  </p:cNvPicPr>
                  <p:nvPr/>
                </p:nvPicPr>
                <p:blipFill>
                  <a:blip r:embed="rId40"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940300" y="4724400"/>
                    <a:ext cx="1944688"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2" name="图片 77" descr="10388626_155051051319_2.jpg">
                    <a:extLst>
                      <a:ext uri="{FF2B5EF4-FFF2-40B4-BE49-F238E27FC236}">
                        <a16:creationId xmlns:a16="http://schemas.microsoft.com/office/drawing/2014/main" id="{733CC744-4EF3-8847-94C0-64417F2AD183}"/>
                      </a:ext>
                    </a:extLst>
                  </p:cNvPr>
                  <p:cNvPicPr>
                    <a:picLocks noChangeAspect="1"/>
                  </p:cNvPicPr>
                  <p:nvPr/>
                </p:nvPicPr>
                <p:blipFill>
                  <a:blip r:embed="rId4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45125" y="2752725"/>
                    <a:ext cx="14128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 name="Picture 43" descr="0101">
                    <a:extLst>
                      <a:ext uri="{FF2B5EF4-FFF2-40B4-BE49-F238E27FC236}">
                        <a16:creationId xmlns:a16="http://schemas.microsoft.com/office/drawing/2014/main" id="{41BC3C64-E48B-7840-9686-369C3CD9B59D}"/>
                      </a:ext>
                    </a:extLst>
                  </p:cNvPr>
                  <p:cNvPicPr>
                    <a:picLocks noChangeAspect="1" noChangeArrowheads="1" noCrop="1"/>
                  </p:cNvPicPr>
                  <p:nvPr/>
                </p:nvPicPr>
                <p:blipFill>
                  <a:blip r:embed="rId39">
                    <a:extLst>
                      <a:ext uri="{28A0092B-C50C-407E-A947-70E740481C1C}">
                        <a14:useLocalDpi xmlns:a14="http://schemas.microsoft.com/office/drawing/2010/main" val="0"/>
                      </a:ext>
                    </a:extLst>
                  </a:blip>
                  <a:srcRect/>
                  <a:stretch>
                    <a:fillRect/>
                  </a:stretch>
                </p:blipFill>
                <p:spPr bwMode="auto">
                  <a:xfrm rot="7402989" flipV="1">
                    <a:off x="3336925" y="5784850"/>
                    <a:ext cx="19431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0" name="Picture 43" descr="0101">
                    <a:extLst>
                      <a:ext uri="{FF2B5EF4-FFF2-40B4-BE49-F238E27FC236}">
                        <a16:creationId xmlns:a16="http://schemas.microsoft.com/office/drawing/2014/main" id="{96DC9731-D115-FC44-9AD9-54FEB6EB4C40}"/>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2907409" flipV="1">
                    <a:off x="3328988" y="4481513"/>
                    <a:ext cx="1439862" cy="10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 name="Picture 43" descr="0101">
                    <a:extLst>
                      <a:ext uri="{FF2B5EF4-FFF2-40B4-BE49-F238E27FC236}">
                        <a16:creationId xmlns:a16="http://schemas.microsoft.com/office/drawing/2014/main" id="{F2DAF11A-9708-1640-B7CC-FC2B8105C950}"/>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3395641" flipV="1">
                    <a:off x="4654550" y="5589588"/>
                    <a:ext cx="1951038" cy="15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 name="Picture 43" descr="0101">
                    <a:extLst>
                      <a:ext uri="{FF2B5EF4-FFF2-40B4-BE49-F238E27FC236}">
                        <a16:creationId xmlns:a16="http://schemas.microsoft.com/office/drawing/2014/main" id="{BBDD61DF-FEF8-BB4A-932A-27A0D7E07AF1}"/>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3062608" flipV="1">
                    <a:off x="6054725" y="4457700"/>
                    <a:ext cx="1517650"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 name="Picture 43" descr="0101">
                    <a:extLst>
                      <a:ext uri="{FF2B5EF4-FFF2-40B4-BE49-F238E27FC236}">
                        <a16:creationId xmlns:a16="http://schemas.microsoft.com/office/drawing/2014/main" id="{90501093-31C4-AA4C-946F-160C4247E300}"/>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6789250" flipV="1">
                    <a:off x="7272338" y="4440238"/>
                    <a:ext cx="9874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 name="Picture 43" descr="0101">
                    <a:extLst>
                      <a:ext uri="{FF2B5EF4-FFF2-40B4-BE49-F238E27FC236}">
                        <a16:creationId xmlns:a16="http://schemas.microsoft.com/office/drawing/2014/main" id="{76FD9C63-7253-EC41-B7D5-1B05D9BDD576}"/>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8862687" flipV="1">
                    <a:off x="1517650" y="4506913"/>
                    <a:ext cx="1928813" cy="16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0" name="Picture 43" descr="0101">
                    <a:extLst>
                      <a:ext uri="{FF2B5EF4-FFF2-40B4-BE49-F238E27FC236}">
                        <a16:creationId xmlns:a16="http://schemas.microsoft.com/office/drawing/2014/main" id="{81E203C9-9B75-4746-A290-84AF65F436B0}"/>
                      </a:ext>
                    </a:extLst>
                  </p:cNvPr>
                  <p:cNvPicPr>
                    <a:picLocks noChangeAspect="1" noChangeArrowheads="1" noCrop="1"/>
                  </p:cNvPicPr>
                  <p:nvPr/>
                </p:nvPicPr>
                <p:blipFill>
                  <a:blip r:embed="rId39">
                    <a:extLst>
                      <a:ext uri="{28A0092B-C50C-407E-A947-70E740481C1C}">
                        <a14:useLocalDpi xmlns:a14="http://schemas.microsoft.com/office/drawing/2010/main" val="0"/>
                      </a:ext>
                    </a:extLst>
                  </a:blip>
                  <a:srcRect/>
                  <a:stretch>
                    <a:fillRect/>
                  </a:stretch>
                </p:blipFill>
                <p:spPr bwMode="auto">
                  <a:xfrm rot="9319313" flipV="1">
                    <a:off x="3414407" y="3601028"/>
                    <a:ext cx="1373188" cy="24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 name="Picture 43" descr="0101">
                    <a:extLst>
                      <a:ext uri="{FF2B5EF4-FFF2-40B4-BE49-F238E27FC236}">
                        <a16:creationId xmlns:a16="http://schemas.microsoft.com/office/drawing/2014/main" id="{F6D9975C-948D-0149-A58A-441111EBF1F4}"/>
                      </a:ext>
                    </a:extLst>
                  </p:cNvPr>
                  <p:cNvPicPr>
                    <a:picLocks noChangeAspect="1" noChangeArrowheads="1" noCrop="1"/>
                  </p:cNvPicPr>
                  <p:nvPr/>
                </p:nvPicPr>
                <p:blipFill>
                  <a:blip r:embed="rId42" cstate="print">
                    <a:extLst>
                      <a:ext uri="{28A0092B-C50C-407E-A947-70E740481C1C}">
                        <a14:useLocalDpi xmlns:a14="http://schemas.microsoft.com/office/drawing/2010/main" val="0"/>
                      </a:ext>
                    </a:extLst>
                  </a:blip>
                  <a:srcRect/>
                  <a:stretch>
                    <a:fillRect/>
                  </a:stretch>
                </p:blipFill>
                <p:spPr bwMode="auto">
                  <a:xfrm rot="12495680" flipV="1">
                    <a:off x="4833938" y="3597275"/>
                    <a:ext cx="1087437"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2" name="Picture 43" descr="0101">
                    <a:extLst>
                      <a:ext uri="{FF2B5EF4-FFF2-40B4-BE49-F238E27FC236}">
                        <a16:creationId xmlns:a16="http://schemas.microsoft.com/office/drawing/2014/main" id="{F5C9512D-7E08-EE4C-9AEE-35DBF66ECED8}"/>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1184289" flipV="1">
                    <a:off x="1558925" y="3695700"/>
                    <a:ext cx="165100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3" name="Picture 43" descr="0101">
                    <a:extLst>
                      <a:ext uri="{FF2B5EF4-FFF2-40B4-BE49-F238E27FC236}">
                        <a16:creationId xmlns:a16="http://schemas.microsoft.com/office/drawing/2014/main" id="{B7F0C331-13DE-6A46-A1D6-1F6519CB015A}"/>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5818369" flipV="1">
                    <a:off x="751682" y="4385468"/>
                    <a:ext cx="1447800"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4" name="Picture 43" descr="0101">
                    <a:extLst>
                      <a:ext uri="{FF2B5EF4-FFF2-40B4-BE49-F238E27FC236}">
                        <a16:creationId xmlns:a16="http://schemas.microsoft.com/office/drawing/2014/main" id="{780F7483-8BD4-F84C-BAC0-97B8363DB6C6}"/>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9840619" flipV="1">
                    <a:off x="1454150" y="3154363"/>
                    <a:ext cx="2276475"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5" name="Picture 43" descr="0101">
                    <a:extLst>
                      <a:ext uri="{FF2B5EF4-FFF2-40B4-BE49-F238E27FC236}">
                        <a16:creationId xmlns:a16="http://schemas.microsoft.com/office/drawing/2014/main" id="{EE9A0A49-52E6-114A-AD37-8EAE1C7CD010}"/>
                      </a:ext>
                    </a:extLst>
                  </p:cNvPr>
                  <p:cNvPicPr>
                    <a:picLocks noChangeAspect="1" noChangeArrowheads="1" noCrop="1"/>
                  </p:cNvPicPr>
                  <p:nvPr/>
                </p:nvPicPr>
                <p:blipFill>
                  <a:blip r:embed="rId43" cstate="print">
                    <a:extLst>
                      <a:ext uri="{28A0092B-C50C-407E-A947-70E740481C1C}">
                        <a14:useLocalDpi xmlns:a14="http://schemas.microsoft.com/office/drawing/2010/main" val="0"/>
                      </a:ext>
                    </a:extLst>
                  </a:blip>
                  <a:srcRect/>
                  <a:stretch>
                    <a:fillRect/>
                  </a:stretch>
                </p:blipFill>
                <p:spPr bwMode="auto">
                  <a:xfrm rot="12399863" flipV="1">
                    <a:off x="3775075" y="3051175"/>
                    <a:ext cx="922338"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 name="Picture 43" descr="0101">
                    <a:extLst>
                      <a:ext uri="{FF2B5EF4-FFF2-40B4-BE49-F238E27FC236}">
                        <a16:creationId xmlns:a16="http://schemas.microsoft.com/office/drawing/2014/main" id="{AE3B773F-15AA-6049-9F5C-8CEE8F3B586D}"/>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9239923" flipV="1">
                    <a:off x="6132513" y="3681413"/>
                    <a:ext cx="1019175"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 name="Picture 43" descr="0101">
                    <a:extLst>
                      <a:ext uri="{FF2B5EF4-FFF2-40B4-BE49-F238E27FC236}">
                        <a16:creationId xmlns:a16="http://schemas.microsoft.com/office/drawing/2014/main" id="{CB39FE48-657F-8040-838F-F87904A4428E}"/>
                      </a:ext>
                    </a:extLst>
                  </p:cNvPr>
                  <p:cNvPicPr>
                    <a:picLocks noChangeAspect="1" noChangeArrowheads="1" noCrop="1"/>
                  </p:cNvPicPr>
                  <p:nvPr/>
                </p:nvPicPr>
                <p:blipFill>
                  <a:blip r:embed="rId44" cstate="print">
                    <a:extLst>
                      <a:ext uri="{28A0092B-C50C-407E-A947-70E740481C1C}">
                        <a14:useLocalDpi xmlns:a14="http://schemas.microsoft.com/office/drawing/2010/main" val="0"/>
                      </a:ext>
                    </a:extLst>
                  </a:blip>
                  <a:srcRect/>
                  <a:stretch>
                    <a:fillRect/>
                  </a:stretch>
                </p:blipFill>
                <p:spPr bwMode="auto">
                  <a:xfrm rot="12381473" flipV="1">
                    <a:off x="7186613" y="3603625"/>
                    <a:ext cx="777875"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8" name="Picture 43" descr="0101">
                    <a:extLst>
                      <a:ext uri="{FF2B5EF4-FFF2-40B4-BE49-F238E27FC236}">
                        <a16:creationId xmlns:a16="http://schemas.microsoft.com/office/drawing/2014/main" id="{765AA2AB-CC5F-1C43-AC23-DC11423A8C65}"/>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0800000" flipV="1">
                    <a:off x="3932238" y="2835275"/>
                    <a:ext cx="1871662"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9" name="Picture 43" descr="0101">
                    <a:extLst>
                      <a:ext uri="{FF2B5EF4-FFF2-40B4-BE49-F238E27FC236}">
                        <a16:creationId xmlns:a16="http://schemas.microsoft.com/office/drawing/2014/main" id="{3DEB8157-D6DA-8F47-A0B4-BE135EA42BA0}"/>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9319313" flipV="1">
                    <a:off x="4835525" y="3033713"/>
                    <a:ext cx="11684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0" name="Picture 43" descr="0101">
                    <a:extLst>
                      <a:ext uri="{FF2B5EF4-FFF2-40B4-BE49-F238E27FC236}">
                        <a16:creationId xmlns:a16="http://schemas.microsoft.com/office/drawing/2014/main" id="{FE17CFF0-C5F7-8841-8B7B-CB8AEB1947FD}"/>
                      </a:ext>
                    </a:extLst>
                  </p:cNvPr>
                  <p:cNvPicPr>
                    <a:picLocks noChangeAspect="1" noChangeArrowheads="1" noCrop="1"/>
                  </p:cNvPicPr>
                  <p:nvPr/>
                </p:nvPicPr>
                <p:blipFill>
                  <a:blip r:embed="rId39" cstate="print">
                    <a:extLst>
                      <a:ext uri="{28A0092B-C50C-407E-A947-70E740481C1C}">
                        <a14:useLocalDpi xmlns:a14="http://schemas.microsoft.com/office/drawing/2010/main" val="0"/>
                      </a:ext>
                    </a:extLst>
                  </a:blip>
                  <a:srcRect/>
                  <a:stretch>
                    <a:fillRect/>
                  </a:stretch>
                </p:blipFill>
                <p:spPr bwMode="auto">
                  <a:xfrm rot="12296248" flipV="1">
                    <a:off x="5915025" y="3078163"/>
                    <a:ext cx="1087438" cy="8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2" name="图片 76" descr="200831102323273_2.jpg">
                    <a:extLst>
                      <a:ext uri="{FF2B5EF4-FFF2-40B4-BE49-F238E27FC236}">
                        <a16:creationId xmlns:a16="http://schemas.microsoft.com/office/drawing/2014/main" id="{F763576A-2155-F04A-86D0-300E04DCE0DC}"/>
                      </a:ext>
                    </a:extLst>
                  </p:cNvPr>
                  <p:cNvPicPr>
                    <a:picLocks noChangeAspect="1"/>
                  </p:cNvPicPr>
                  <p:nvPr/>
                </p:nvPicPr>
                <p:blipFill>
                  <a:blip r:embed="rId45" cstate="print">
                    <a:clrChange>
                      <a:clrFrom>
                        <a:srgbClr val="FFFFFF"/>
                      </a:clrFrom>
                      <a:clrTo>
                        <a:srgbClr val="FFFFFF">
                          <a:alpha val="0"/>
                        </a:srgbClr>
                      </a:clrTo>
                    </a:clrChange>
                    <a:extLst>
                      <a:ext uri="{28A0092B-C50C-407E-A947-70E740481C1C}">
                        <a14:useLocalDpi xmlns:a14="http://schemas.microsoft.com/office/drawing/2010/main" val="0"/>
                      </a:ext>
                    </a:extLst>
                  </a:blip>
                  <a:srcRect t="3801"/>
                  <a:stretch>
                    <a:fillRect/>
                  </a:stretch>
                </p:blipFill>
                <p:spPr bwMode="auto">
                  <a:xfrm>
                    <a:off x="2625725" y="2686050"/>
                    <a:ext cx="1065213"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3" name="Picture 33" descr="http://www.love014.com/dir/UploadPic/2012-9/201291821914845.jpg">
                    <a:extLst>
                      <a:ext uri="{FF2B5EF4-FFF2-40B4-BE49-F238E27FC236}">
                        <a16:creationId xmlns:a16="http://schemas.microsoft.com/office/drawing/2014/main" id="{6A2E098D-F4A2-C749-8641-3D064C6E276A}"/>
                      </a:ext>
                    </a:extLst>
                  </p:cNvPr>
                  <p:cNvPicPr>
                    <a:picLocks noChangeAspect="1" noChangeArrowheads="1"/>
                  </p:cNvPicPr>
                  <p:nvPr/>
                </p:nvPicPr>
                <p:blipFill>
                  <a:blip r:embed="rId46" cstate="print">
                    <a:clrChange>
                      <a:clrFrom>
                        <a:srgbClr val="FFF6FF"/>
                      </a:clrFrom>
                      <a:clrTo>
                        <a:srgbClr val="FFF6FF">
                          <a:alpha val="0"/>
                        </a:srgbClr>
                      </a:clrTo>
                    </a:clrChange>
                    <a:extLst>
                      <a:ext uri="{28A0092B-C50C-407E-A947-70E740481C1C}">
                        <a14:useLocalDpi xmlns:a14="http://schemas.microsoft.com/office/drawing/2010/main" val="0"/>
                      </a:ext>
                    </a:extLst>
                  </a:blip>
                  <a:srcRect/>
                  <a:stretch>
                    <a:fillRect/>
                  </a:stretch>
                </p:blipFill>
                <p:spPr bwMode="auto">
                  <a:xfrm>
                    <a:off x="4076700" y="3429000"/>
                    <a:ext cx="135255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4" name="Picture 2" descr="生活百科  医疗保健">
                    <a:extLst>
                      <a:ext uri="{FF2B5EF4-FFF2-40B4-BE49-F238E27FC236}">
                        <a16:creationId xmlns:a16="http://schemas.microsoft.com/office/drawing/2014/main" id="{69F3F16C-F3D0-F340-B009-0F67097FCAD8}"/>
                      </a:ext>
                    </a:extLst>
                  </p:cNvPr>
                  <p:cNvPicPr>
                    <a:picLocks noChangeAspect="1" noChangeArrowheads="1"/>
                  </p:cNvPicPr>
                  <p:nvPr/>
                </p:nvPicPr>
                <p:blipFill>
                  <a:blip r:embed="rId47" cstate="print">
                    <a:clrChange>
                      <a:clrFrom>
                        <a:srgbClr val="FFFFFF"/>
                      </a:clrFrom>
                      <a:clrTo>
                        <a:srgbClr val="FFFFFF">
                          <a:alpha val="0"/>
                        </a:srgbClr>
                      </a:clrTo>
                    </a:clrChange>
                    <a:extLst>
                      <a:ext uri="{28A0092B-C50C-407E-A947-70E740481C1C}">
                        <a14:useLocalDpi xmlns:a14="http://schemas.microsoft.com/office/drawing/2010/main" val="0"/>
                      </a:ext>
                    </a:extLst>
                  </a:blip>
                  <a:srcRect t="4755"/>
                  <a:stretch>
                    <a:fillRect/>
                  </a:stretch>
                </p:blipFill>
                <p:spPr bwMode="auto">
                  <a:xfrm>
                    <a:off x="6669088" y="3644900"/>
                    <a:ext cx="1079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41" name="图片 63" descr="blue-pantone-car-th.png">
                  <a:extLst>
                    <a:ext uri="{FF2B5EF4-FFF2-40B4-BE49-F238E27FC236}">
                      <a16:creationId xmlns:a16="http://schemas.microsoft.com/office/drawing/2014/main" id="{E7F7DDAA-F4E2-B345-97F8-BEAC6EA1EC00}"/>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5008724" y="3569224"/>
                  <a:ext cx="172913" cy="14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2" name="图片 63" descr="blue-pantone-car-th.png">
                  <a:extLst>
                    <a:ext uri="{FF2B5EF4-FFF2-40B4-BE49-F238E27FC236}">
                      <a16:creationId xmlns:a16="http://schemas.microsoft.com/office/drawing/2014/main" id="{25CE42E5-B684-E743-B227-B6F3FDB86B9D}"/>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3903731" y="4083531"/>
                  <a:ext cx="248835" cy="24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图片 63" descr="blue-pantone-car-th.png">
                  <a:extLst>
                    <a:ext uri="{FF2B5EF4-FFF2-40B4-BE49-F238E27FC236}">
                      <a16:creationId xmlns:a16="http://schemas.microsoft.com/office/drawing/2014/main" id="{B98D1D2F-1240-7B4D-96AA-2DF990449E82}"/>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6479924" y="4754695"/>
                  <a:ext cx="248835" cy="24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 name="图片 63" descr="blue-pantone-car-th.png">
                  <a:extLst>
                    <a:ext uri="{FF2B5EF4-FFF2-40B4-BE49-F238E27FC236}">
                      <a16:creationId xmlns:a16="http://schemas.microsoft.com/office/drawing/2014/main" id="{72C97025-8A67-B947-8381-2CC9945C6E13}"/>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7608407" y="4019347"/>
                  <a:ext cx="248835" cy="24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7" name="图片 63" descr="blue-pantone-car-th.png">
                  <a:extLst>
                    <a:ext uri="{FF2B5EF4-FFF2-40B4-BE49-F238E27FC236}">
                      <a16:creationId xmlns:a16="http://schemas.microsoft.com/office/drawing/2014/main" id="{862568FF-F973-9247-9CBE-DD42573137F5}"/>
                    </a:ext>
                  </a:extLst>
                </p:cNvPr>
                <p:cNvPicPr>
                  <a:picLocks noChangeAspect="1"/>
                </p:cNvPicPr>
                <p:nvPr/>
              </p:nvPicPr>
              <p:blipFill>
                <a:blip r:embed="rId29" cstate="print">
                  <a:extLst>
                    <a:ext uri="{28A0092B-C50C-407E-A947-70E740481C1C}">
                      <a14:useLocalDpi xmlns:a14="http://schemas.microsoft.com/office/drawing/2010/main" val="0"/>
                    </a:ext>
                  </a:extLst>
                </a:blip>
                <a:srcRect r="14285" b="14285"/>
                <a:stretch>
                  <a:fillRect/>
                </a:stretch>
              </p:blipFill>
              <p:spPr bwMode="auto">
                <a:xfrm>
                  <a:off x="7502653" y="3562172"/>
                  <a:ext cx="176941" cy="17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 name="图片 42" descr="blue-pantone-car-th.png">
                  <a:extLst>
                    <a:ext uri="{FF2B5EF4-FFF2-40B4-BE49-F238E27FC236}">
                      <a16:creationId xmlns:a16="http://schemas.microsoft.com/office/drawing/2014/main" id="{0016007F-EF3A-4048-922B-4228C25C69CC}"/>
                    </a:ext>
                  </a:extLst>
                </p:cNvPr>
                <p:cNvPicPr>
                  <a:picLocks noChangeAspect="1"/>
                </p:cNvPicPr>
                <p:nvPr/>
              </p:nvPicPr>
              <p:blipFill>
                <a:blip r:embed="rId35" cstate="print">
                  <a:extLst>
                    <a:ext uri="{28A0092B-C50C-407E-A947-70E740481C1C}">
                      <a14:useLocalDpi xmlns:a14="http://schemas.microsoft.com/office/drawing/2010/main" val="0"/>
                    </a:ext>
                  </a:extLst>
                </a:blip>
                <a:srcRect r="14285" b="14285"/>
                <a:stretch>
                  <a:fillRect/>
                </a:stretch>
              </p:blipFill>
              <p:spPr bwMode="auto">
                <a:xfrm>
                  <a:off x="5317266" y="3004842"/>
                  <a:ext cx="129860" cy="12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9" name="图片 42" descr="blue-pantone-car-th.png">
                  <a:extLst>
                    <a:ext uri="{FF2B5EF4-FFF2-40B4-BE49-F238E27FC236}">
                      <a16:creationId xmlns:a16="http://schemas.microsoft.com/office/drawing/2014/main" id="{B0774026-67E0-834B-A17F-5A8389BF4840}"/>
                    </a:ext>
                  </a:extLst>
                </p:cNvPr>
                <p:cNvPicPr>
                  <a:picLocks noChangeAspect="1"/>
                </p:cNvPicPr>
                <p:nvPr/>
              </p:nvPicPr>
              <p:blipFill>
                <a:blip r:embed="rId35" cstate="print">
                  <a:extLst>
                    <a:ext uri="{28A0092B-C50C-407E-A947-70E740481C1C}">
                      <a14:useLocalDpi xmlns:a14="http://schemas.microsoft.com/office/drawing/2010/main" val="0"/>
                    </a:ext>
                  </a:extLst>
                </a:blip>
                <a:srcRect r="14285" b="14285"/>
                <a:stretch>
                  <a:fillRect/>
                </a:stretch>
              </p:blipFill>
              <p:spPr bwMode="auto">
                <a:xfrm>
                  <a:off x="5806841" y="3251157"/>
                  <a:ext cx="129860" cy="12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2" name="箭头: 下 1">
                <a:extLst>
                  <a:ext uri="{FF2B5EF4-FFF2-40B4-BE49-F238E27FC236}">
                    <a16:creationId xmlns:a16="http://schemas.microsoft.com/office/drawing/2014/main" id="{AAC57D5D-0AFE-134D-9449-C32C7A3EA8A0}"/>
                  </a:ext>
                </a:extLst>
              </p:cNvPr>
              <p:cNvSpPr/>
              <p:nvPr/>
            </p:nvSpPr>
            <p:spPr>
              <a:xfrm rot="16200000">
                <a:off x="6073418" y="3836342"/>
                <a:ext cx="211121" cy="245911"/>
              </a:xfrm>
              <a:prstGeom prst="downArrow">
                <a:avLst/>
              </a:prstGeom>
              <a:solidFill>
                <a:srgbClr val="00218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箭头: 下 1">
                <a:extLst>
                  <a:ext uri="{FF2B5EF4-FFF2-40B4-BE49-F238E27FC236}">
                    <a16:creationId xmlns:a16="http://schemas.microsoft.com/office/drawing/2014/main" id="{0A3AF017-CBA1-1A4C-90AD-BCB5892C8261}"/>
                  </a:ext>
                </a:extLst>
              </p:cNvPr>
              <p:cNvSpPr/>
              <p:nvPr/>
            </p:nvSpPr>
            <p:spPr>
              <a:xfrm>
                <a:off x="6729561" y="2754755"/>
                <a:ext cx="240575" cy="189677"/>
              </a:xfrm>
              <a:prstGeom prst="downArrow">
                <a:avLst/>
              </a:prstGeom>
              <a:solidFill>
                <a:srgbClr val="00218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9" name="Rectangle 197">
              <a:extLst>
                <a:ext uri="{FF2B5EF4-FFF2-40B4-BE49-F238E27FC236}">
                  <a16:creationId xmlns:a16="http://schemas.microsoft.com/office/drawing/2014/main" id="{0780FBC0-1E18-4440-A3B5-0799A6B0880F}"/>
                </a:ext>
              </a:extLst>
            </p:cNvPr>
            <p:cNvSpPr/>
            <p:nvPr/>
          </p:nvSpPr>
          <p:spPr>
            <a:xfrm>
              <a:off x="4456999" y="3067823"/>
              <a:ext cx="2128808" cy="276999"/>
            </a:xfrm>
            <a:prstGeom prst="rect">
              <a:avLst/>
            </a:prstGeom>
          </p:spPr>
          <p:txBody>
            <a:bodyPr wrap="square">
              <a:spAutoFit/>
            </a:bodyPr>
            <a:lstStyle/>
            <a:p>
              <a:pPr algn="ctr"/>
              <a:r>
                <a:rPr lang="ja-JP" altLang="en-US" sz="1200" b="1">
                  <a:solidFill>
                    <a:srgbClr val="333333"/>
                  </a:solidFill>
                  <a:latin typeface="黑体" panose="02010609060101010101" pitchFamily="49" charset="-122"/>
                  <a:ea typeface="黑体" panose="02010609060101010101" pitchFamily="49" charset="-122"/>
                </a:rPr>
                <a:t>大量普通用户</a:t>
              </a:r>
              <a:endParaRPr lang="en-US" sz="1200" b="1" dirty="0">
                <a:solidFill>
                  <a:srgbClr val="333333"/>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44329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linds(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xit" presetSubtype="0" fill="hold" nodeType="clickEffect">
                                  <p:stCondLst>
                                    <p:cond delay="0"/>
                                  </p:stCondLst>
                                  <p:childTnLst>
                                    <p:animEffect transition="out" filter="fade">
                                      <p:cBhvr>
                                        <p:cTn id="16" dur="1000"/>
                                        <p:tgtEl>
                                          <p:spTgt spid="214"/>
                                        </p:tgtEl>
                                      </p:cBhvr>
                                    </p:animEffect>
                                    <p:anim calcmode="lin" valueType="num">
                                      <p:cBhvr>
                                        <p:cTn id="17" dur="1000"/>
                                        <p:tgtEl>
                                          <p:spTgt spid="214"/>
                                        </p:tgtEl>
                                        <p:attrNameLst>
                                          <p:attrName>ppt_x</p:attrName>
                                        </p:attrNameLst>
                                      </p:cBhvr>
                                      <p:tavLst>
                                        <p:tav tm="0">
                                          <p:val>
                                            <p:strVal val="ppt_x"/>
                                          </p:val>
                                        </p:tav>
                                        <p:tav tm="100000">
                                          <p:val>
                                            <p:strVal val="ppt_x"/>
                                          </p:val>
                                        </p:tav>
                                      </p:tavLst>
                                    </p:anim>
                                    <p:anim calcmode="lin" valueType="num">
                                      <p:cBhvr>
                                        <p:cTn id="18" dur="1000"/>
                                        <p:tgtEl>
                                          <p:spTgt spid="214"/>
                                        </p:tgtEl>
                                        <p:attrNameLst>
                                          <p:attrName>ppt_y</p:attrName>
                                        </p:attrNameLst>
                                      </p:cBhvr>
                                      <p:tavLst>
                                        <p:tav tm="0">
                                          <p:val>
                                            <p:strVal val="ppt_y"/>
                                          </p:val>
                                        </p:tav>
                                        <p:tav tm="100000">
                                          <p:val>
                                            <p:strVal val="ppt_y+.1"/>
                                          </p:val>
                                        </p:tav>
                                      </p:tavLst>
                                    </p:anim>
                                    <p:set>
                                      <p:cBhvr>
                                        <p:cTn id="19" dur="1" fill="hold">
                                          <p:stCondLst>
                                            <p:cond delay="999"/>
                                          </p:stCondLst>
                                        </p:cTn>
                                        <p:tgtEl>
                                          <p:spTgt spid="214"/>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p:cTn id="24" dur="500" fill="hold"/>
                                        <p:tgtEl>
                                          <p:spTgt spid="216"/>
                                        </p:tgtEl>
                                        <p:attrNameLst>
                                          <p:attrName>ppt_w</p:attrName>
                                        </p:attrNameLst>
                                      </p:cBhvr>
                                      <p:tavLst>
                                        <p:tav tm="0">
                                          <p:val>
                                            <p:fltVal val="0"/>
                                          </p:val>
                                        </p:tav>
                                        <p:tav tm="100000">
                                          <p:val>
                                            <p:strVal val="#ppt_w"/>
                                          </p:val>
                                        </p:tav>
                                      </p:tavLst>
                                    </p:anim>
                                    <p:anim calcmode="lin" valueType="num">
                                      <p:cBhvr>
                                        <p:cTn id="25" dur="500" fill="hold"/>
                                        <p:tgtEl>
                                          <p:spTgt spid="216"/>
                                        </p:tgtEl>
                                        <p:attrNameLst>
                                          <p:attrName>ppt_h</p:attrName>
                                        </p:attrNameLst>
                                      </p:cBhvr>
                                      <p:tavLst>
                                        <p:tav tm="0">
                                          <p:val>
                                            <p:fltVal val="0"/>
                                          </p:val>
                                        </p:tav>
                                        <p:tav tm="100000">
                                          <p:val>
                                            <p:strVal val="#ppt_h"/>
                                          </p:val>
                                        </p:tav>
                                      </p:tavLst>
                                    </p:anim>
                                    <p:animEffect transition="in" filter="fade">
                                      <p:cBhvr>
                                        <p:cTn id="26" dur="500"/>
                                        <p:tgtEl>
                                          <p:spTgt spid="2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1" nodeType="withEffect">
                                  <p:stCondLst>
                                    <p:cond delay="0"/>
                                  </p:stCondLst>
                                  <p:childTnLst>
                                    <p:set>
                                      <p:cBhvr>
                                        <p:cTn id="33" dur="1" fill="hold">
                                          <p:stCondLst>
                                            <p:cond delay="0"/>
                                          </p:stCondLst>
                                        </p:cTn>
                                        <p:tgtEl>
                                          <p:spTgt spid="193"/>
                                        </p:tgtEl>
                                        <p:attrNameLst>
                                          <p:attrName>style.visibility</p:attrName>
                                        </p:attrNameLst>
                                      </p:cBhvr>
                                      <p:to>
                                        <p:strVal val="visible"/>
                                      </p:to>
                                    </p:set>
                                    <p:anim calcmode="lin" valueType="num">
                                      <p:cBhvr>
                                        <p:cTn id="34" dur="500" fill="hold"/>
                                        <p:tgtEl>
                                          <p:spTgt spid="193"/>
                                        </p:tgtEl>
                                        <p:attrNameLst>
                                          <p:attrName>ppt_w</p:attrName>
                                        </p:attrNameLst>
                                      </p:cBhvr>
                                      <p:tavLst>
                                        <p:tav tm="0">
                                          <p:val>
                                            <p:fltVal val="0"/>
                                          </p:val>
                                        </p:tav>
                                        <p:tav tm="100000">
                                          <p:val>
                                            <p:strVal val="#ppt_w"/>
                                          </p:val>
                                        </p:tav>
                                      </p:tavLst>
                                    </p:anim>
                                    <p:anim calcmode="lin" valueType="num">
                                      <p:cBhvr>
                                        <p:cTn id="35" dur="500" fill="hold"/>
                                        <p:tgtEl>
                                          <p:spTgt spid="193"/>
                                        </p:tgtEl>
                                        <p:attrNameLst>
                                          <p:attrName>ppt_h</p:attrName>
                                        </p:attrNameLst>
                                      </p:cBhvr>
                                      <p:tavLst>
                                        <p:tav tm="0">
                                          <p:val>
                                            <p:fltVal val="0"/>
                                          </p:val>
                                        </p:tav>
                                        <p:tav tm="100000">
                                          <p:val>
                                            <p:strVal val="#ppt_h"/>
                                          </p:val>
                                        </p:tav>
                                      </p:tavLst>
                                    </p:anim>
                                    <p:animEffect transition="in" filter="fade">
                                      <p:cBhvr>
                                        <p:cTn id="36" dur="500"/>
                                        <p:tgtEl>
                                          <p:spTgt spid="193"/>
                                        </p:tgtEl>
                                      </p:cBhvr>
                                    </p:animEffect>
                                  </p:childTnLst>
                                </p:cTn>
                              </p:par>
                              <p:par>
                                <p:cTn id="37" presetID="53" presetClass="entr" presetSubtype="16" fill="hold" nodeType="withEffect">
                                  <p:stCondLst>
                                    <p:cond delay="0"/>
                                  </p:stCondLst>
                                  <p:childTnLst>
                                    <p:set>
                                      <p:cBhvr>
                                        <p:cTn id="38" dur="1" fill="hold">
                                          <p:stCondLst>
                                            <p:cond delay="0"/>
                                          </p:stCondLst>
                                        </p:cTn>
                                        <p:tgtEl>
                                          <p:spTgt spid="202"/>
                                        </p:tgtEl>
                                        <p:attrNameLst>
                                          <p:attrName>style.visibility</p:attrName>
                                        </p:attrNameLst>
                                      </p:cBhvr>
                                      <p:to>
                                        <p:strVal val="visible"/>
                                      </p:to>
                                    </p:set>
                                    <p:anim calcmode="lin" valueType="num">
                                      <p:cBhvr>
                                        <p:cTn id="39" dur="500" fill="hold"/>
                                        <p:tgtEl>
                                          <p:spTgt spid="202"/>
                                        </p:tgtEl>
                                        <p:attrNameLst>
                                          <p:attrName>ppt_w</p:attrName>
                                        </p:attrNameLst>
                                      </p:cBhvr>
                                      <p:tavLst>
                                        <p:tav tm="0">
                                          <p:val>
                                            <p:fltVal val="0"/>
                                          </p:val>
                                        </p:tav>
                                        <p:tav tm="100000">
                                          <p:val>
                                            <p:strVal val="#ppt_w"/>
                                          </p:val>
                                        </p:tav>
                                      </p:tavLst>
                                    </p:anim>
                                    <p:anim calcmode="lin" valueType="num">
                                      <p:cBhvr>
                                        <p:cTn id="40" dur="500" fill="hold"/>
                                        <p:tgtEl>
                                          <p:spTgt spid="202"/>
                                        </p:tgtEl>
                                        <p:attrNameLst>
                                          <p:attrName>ppt_h</p:attrName>
                                        </p:attrNameLst>
                                      </p:cBhvr>
                                      <p:tavLst>
                                        <p:tav tm="0">
                                          <p:val>
                                            <p:fltVal val="0"/>
                                          </p:val>
                                        </p:tav>
                                        <p:tav tm="100000">
                                          <p:val>
                                            <p:strVal val="#ppt_h"/>
                                          </p:val>
                                        </p:tav>
                                      </p:tavLst>
                                    </p:anim>
                                    <p:animEffect transition="in" filter="fade">
                                      <p:cBhvr>
                                        <p:cTn id="41" dur="500"/>
                                        <p:tgtEl>
                                          <p:spTgt spid="20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39"/>
                                        </p:tgtEl>
                                        <p:attrNameLst>
                                          <p:attrName>style.visibility</p:attrName>
                                        </p:attrNameLst>
                                      </p:cBhvr>
                                      <p:to>
                                        <p:strVal val="visible"/>
                                      </p:to>
                                    </p:set>
                                    <p:anim calcmode="lin" valueType="num">
                                      <p:cBhvr>
                                        <p:cTn id="44" dur="500" fill="hold"/>
                                        <p:tgtEl>
                                          <p:spTgt spid="239"/>
                                        </p:tgtEl>
                                        <p:attrNameLst>
                                          <p:attrName>ppt_w</p:attrName>
                                        </p:attrNameLst>
                                      </p:cBhvr>
                                      <p:tavLst>
                                        <p:tav tm="0">
                                          <p:val>
                                            <p:fltVal val="0"/>
                                          </p:val>
                                        </p:tav>
                                        <p:tav tm="100000">
                                          <p:val>
                                            <p:strVal val="#ppt_w"/>
                                          </p:val>
                                        </p:tav>
                                      </p:tavLst>
                                    </p:anim>
                                    <p:anim calcmode="lin" valueType="num">
                                      <p:cBhvr>
                                        <p:cTn id="45" dur="500" fill="hold"/>
                                        <p:tgtEl>
                                          <p:spTgt spid="239"/>
                                        </p:tgtEl>
                                        <p:attrNameLst>
                                          <p:attrName>ppt_h</p:attrName>
                                        </p:attrNameLst>
                                      </p:cBhvr>
                                      <p:tavLst>
                                        <p:tav tm="0">
                                          <p:val>
                                            <p:fltVal val="0"/>
                                          </p:val>
                                        </p:tav>
                                        <p:tav tm="100000">
                                          <p:val>
                                            <p:strVal val="#ppt_h"/>
                                          </p:val>
                                        </p:tav>
                                      </p:tavLst>
                                    </p:anim>
                                    <p:animEffect transition="in" filter="fade">
                                      <p:cBhvr>
                                        <p:cTn id="46" dur="500"/>
                                        <p:tgtEl>
                                          <p:spTgt spid="239"/>
                                        </p:tgtEl>
                                      </p:cBhvr>
                                    </p:animEffect>
                                  </p:childTnLst>
                                </p:cTn>
                              </p:par>
                              <p:par>
                                <p:cTn id="47" presetID="53" presetClass="entr" presetSubtype="16"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230"/>
                                        </p:tgtEl>
                                        <p:attrNameLst>
                                          <p:attrName>style.visibility</p:attrName>
                                        </p:attrNameLst>
                                      </p:cBhvr>
                                      <p:to>
                                        <p:strVal val="visible"/>
                                      </p:to>
                                    </p:set>
                                    <p:anim calcmode="lin" valueType="num">
                                      <p:cBhvr>
                                        <p:cTn id="54" dur="500" fill="hold"/>
                                        <p:tgtEl>
                                          <p:spTgt spid="230"/>
                                        </p:tgtEl>
                                        <p:attrNameLst>
                                          <p:attrName>ppt_w</p:attrName>
                                        </p:attrNameLst>
                                      </p:cBhvr>
                                      <p:tavLst>
                                        <p:tav tm="0">
                                          <p:val>
                                            <p:fltVal val="0"/>
                                          </p:val>
                                        </p:tav>
                                        <p:tav tm="100000">
                                          <p:val>
                                            <p:strVal val="#ppt_w"/>
                                          </p:val>
                                        </p:tav>
                                      </p:tavLst>
                                    </p:anim>
                                    <p:anim calcmode="lin" valueType="num">
                                      <p:cBhvr>
                                        <p:cTn id="55" dur="500" fill="hold"/>
                                        <p:tgtEl>
                                          <p:spTgt spid="230"/>
                                        </p:tgtEl>
                                        <p:attrNameLst>
                                          <p:attrName>ppt_h</p:attrName>
                                        </p:attrNameLst>
                                      </p:cBhvr>
                                      <p:tavLst>
                                        <p:tav tm="0">
                                          <p:val>
                                            <p:fltVal val="0"/>
                                          </p:val>
                                        </p:tav>
                                        <p:tav tm="100000">
                                          <p:val>
                                            <p:strVal val="#ppt_h"/>
                                          </p:val>
                                        </p:tav>
                                      </p:tavLst>
                                    </p:anim>
                                    <p:animEffect transition="in" filter="fade">
                                      <p:cBhvr>
                                        <p:cTn id="56" dur="500"/>
                                        <p:tgtEl>
                                          <p:spTgt spid="230"/>
                                        </p:tgtEl>
                                      </p:cBhvr>
                                    </p:animEffect>
                                  </p:childTnLst>
                                </p:cTn>
                              </p:par>
                              <p:par>
                                <p:cTn id="57" presetID="53" presetClass="entr" presetSubtype="16" fill="hold" nodeType="withEffect">
                                  <p:stCondLst>
                                    <p:cond delay="0"/>
                                  </p:stCondLst>
                                  <p:childTnLst>
                                    <p:set>
                                      <p:cBhvr>
                                        <p:cTn id="58" dur="1" fill="hold">
                                          <p:stCondLst>
                                            <p:cond delay="0"/>
                                          </p:stCondLst>
                                        </p:cTn>
                                        <p:tgtEl>
                                          <p:spTgt spid="231"/>
                                        </p:tgtEl>
                                        <p:attrNameLst>
                                          <p:attrName>style.visibility</p:attrName>
                                        </p:attrNameLst>
                                      </p:cBhvr>
                                      <p:to>
                                        <p:strVal val="visible"/>
                                      </p:to>
                                    </p:set>
                                    <p:anim calcmode="lin" valueType="num">
                                      <p:cBhvr>
                                        <p:cTn id="59" dur="500" fill="hold"/>
                                        <p:tgtEl>
                                          <p:spTgt spid="231"/>
                                        </p:tgtEl>
                                        <p:attrNameLst>
                                          <p:attrName>ppt_w</p:attrName>
                                        </p:attrNameLst>
                                      </p:cBhvr>
                                      <p:tavLst>
                                        <p:tav tm="0">
                                          <p:val>
                                            <p:fltVal val="0"/>
                                          </p:val>
                                        </p:tav>
                                        <p:tav tm="100000">
                                          <p:val>
                                            <p:strVal val="#ppt_w"/>
                                          </p:val>
                                        </p:tav>
                                      </p:tavLst>
                                    </p:anim>
                                    <p:anim calcmode="lin" valueType="num">
                                      <p:cBhvr>
                                        <p:cTn id="60" dur="500" fill="hold"/>
                                        <p:tgtEl>
                                          <p:spTgt spid="231"/>
                                        </p:tgtEl>
                                        <p:attrNameLst>
                                          <p:attrName>ppt_h</p:attrName>
                                        </p:attrNameLst>
                                      </p:cBhvr>
                                      <p:tavLst>
                                        <p:tav tm="0">
                                          <p:val>
                                            <p:fltVal val="0"/>
                                          </p:val>
                                        </p:tav>
                                        <p:tav tm="100000">
                                          <p:val>
                                            <p:strVal val="#ppt_h"/>
                                          </p:val>
                                        </p:tav>
                                      </p:tavLst>
                                    </p:anim>
                                    <p:animEffect transition="in" filter="fade">
                                      <p:cBhvr>
                                        <p:cTn id="61" dur="500"/>
                                        <p:tgtEl>
                                          <p:spTgt spid="23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ppt_w</p:attrName>
                                        </p:attrNameLst>
                                      </p:cBhvr>
                                      <p:tavLst>
                                        <p:tav tm="0">
                                          <p:val>
                                            <p:fltVal val="0"/>
                                          </p:val>
                                        </p:tav>
                                        <p:tav tm="100000">
                                          <p:val>
                                            <p:strVal val="#ppt_w"/>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animEffect transition="in" filter="fade">
                                      <p:cBhvr>
                                        <p:cTn id="66" dur="500"/>
                                        <p:tgtEl>
                                          <p:spTgt spid="2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35"/>
                                        </p:tgtEl>
                                        <p:attrNameLst>
                                          <p:attrName>style.visibility</p:attrName>
                                        </p:attrNameLst>
                                      </p:cBhvr>
                                      <p:to>
                                        <p:strVal val="visible"/>
                                      </p:to>
                                    </p:set>
                                    <p:anim calcmode="lin" valueType="num">
                                      <p:cBhvr>
                                        <p:cTn id="69" dur="500" fill="hold"/>
                                        <p:tgtEl>
                                          <p:spTgt spid="235"/>
                                        </p:tgtEl>
                                        <p:attrNameLst>
                                          <p:attrName>ppt_w</p:attrName>
                                        </p:attrNameLst>
                                      </p:cBhvr>
                                      <p:tavLst>
                                        <p:tav tm="0">
                                          <p:val>
                                            <p:fltVal val="0"/>
                                          </p:val>
                                        </p:tav>
                                        <p:tav tm="100000">
                                          <p:val>
                                            <p:strVal val="#ppt_w"/>
                                          </p:val>
                                        </p:tav>
                                      </p:tavLst>
                                    </p:anim>
                                    <p:anim calcmode="lin" valueType="num">
                                      <p:cBhvr>
                                        <p:cTn id="70" dur="500" fill="hold"/>
                                        <p:tgtEl>
                                          <p:spTgt spid="235"/>
                                        </p:tgtEl>
                                        <p:attrNameLst>
                                          <p:attrName>ppt_h</p:attrName>
                                        </p:attrNameLst>
                                      </p:cBhvr>
                                      <p:tavLst>
                                        <p:tav tm="0">
                                          <p:val>
                                            <p:fltVal val="0"/>
                                          </p:val>
                                        </p:tav>
                                        <p:tav tm="100000">
                                          <p:val>
                                            <p:strVal val="#ppt_h"/>
                                          </p:val>
                                        </p:tav>
                                      </p:tavLst>
                                    </p:anim>
                                    <p:animEffect transition="in" filter="fade">
                                      <p:cBhvr>
                                        <p:cTn id="71" dur="500"/>
                                        <p:tgtEl>
                                          <p:spTgt spid="23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36"/>
                                        </p:tgtEl>
                                        <p:attrNameLst>
                                          <p:attrName>style.visibility</p:attrName>
                                        </p:attrNameLst>
                                      </p:cBhvr>
                                      <p:to>
                                        <p:strVal val="visible"/>
                                      </p:to>
                                    </p:set>
                                    <p:anim calcmode="lin" valueType="num">
                                      <p:cBhvr>
                                        <p:cTn id="74" dur="500" fill="hold"/>
                                        <p:tgtEl>
                                          <p:spTgt spid="236"/>
                                        </p:tgtEl>
                                        <p:attrNameLst>
                                          <p:attrName>ppt_w</p:attrName>
                                        </p:attrNameLst>
                                      </p:cBhvr>
                                      <p:tavLst>
                                        <p:tav tm="0">
                                          <p:val>
                                            <p:fltVal val="0"/>
                                          </p:val>
                                        </p:tav>
                                        <p:tav tm="100000">
                                          <p:val>
                                            <p:strVal val="#ppt_w"/>
                                          </p:val>
                                        </p:tav>
                                      </p:tavLst>
                                    </p:anim>
                                    <p:anim calcmode="lin" valueType="num">
                                      <p:cBhvr>
                                        <p:cTn id="75" dur="500" fill="hold"/>
                                        <p:tgtEl>
                                          <p:spTgt spid="236"/>
                                        </p:tgtEl>
                                        <p:attrNameLst>
                                          <p:attrName>ppt_h</p:attrName>
                                        </p:attrNameLst>
                                      </p:cBhvr>
                                      <p:tavLst>
                                        <p:tav tm="0">
                                          <p:val>
                                            <p:fltVal val="0"/>
                                          </p:val>
                                        </p:tav>
                                        <p:tav tm="100000">
                                          <p:val>
                                            <p:strVal val="#ppt_h"/>
                                          </p:val>
                                        </p:tav>
                                      </p:tavLst>
                                    </p:anim>
                                    <p:animEffect transition="in" filter="fade">
                                      <p:cBhvr>
                                        <p:cTn id="76" dur="500"/>
                                        <p:tgtEl>
                                          <p:spTgt spid="23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37"/>
                                        </p:tgtEl>
                                        <p:attrNameLst>
                                          <p:attrName>style.visibility</p:attrName>
                                        </p:attrNameLst>
                                      </p:cBhvr>
                                      <p:to>
                                        <p:strVal val="visible"/>
                                      </p:to>
                                    </p:set>
                                    <p:anim calcmode="lin" valueType="num">
                                      <p:cBhvr>
                                        <p:cTn id="79" dur="500" fill="hold"/>
                                        <p:tgtEl>
                                          <p:spTgt spid="237"/>
                                        </p:tgtEl>
                                        <p:attrNameLst>
                                          <p:attrName>ppt_w</p:attrName>
                                        </p:attrNameLst>
                                      </p:cBhvr>
                                      <p:tavLst>
                                        <p:tav tm="0">
                                          <p:val>
                                            <p:fltVal val="0"/>
                                          </p:val>
                                        </p:tav>
                                        <p:tav tm="100000">
                                          <p:val>
                                            <p:strVal val="#ppt_w"/>
                                          </p:val>
                                        </p:tav>
                                      </p:tavLst>
                                    </p:anim>
                                    <p:anim calcmode="lin" valueType="num">
                                      <p:cBhvr>
                                        <p:cTn id="80" dur="500" fill="hold"/>
                                        <p:tgtEl>
                                          <p:spTgt spid="237"/>
                                        </p:tgtEl>
                                        <p:attrNameLst>
                                          <p:attrName>ppt_h</p:attrName>
                                        </p:attrNameLst>
                                      </p:cBhvr>
                                      <p:tavLst>
                                        <p:tav tm="0">
                                          <p:val>
                                            <p:fltVal val="0"/>
                                          </p:val>
                                        </p:tav>
                                        <p:tav tm="100000">
                                          <p:val>
                                            <p:strVal val="#ppt_h"/>
                                          </p:val>
                                        </p:tav>
                                      </p:tavLst>
                                    </p:anim>
                                    <p:animEffect transition="in" filter="fade">
                                      <p:cBhvr>
                                        <p:cTn id="81" dur="500"/>
                                        <p:tgtEl>
                                          <p:spTgt spid="237"/>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38"/>
                                        </p:tgtEl>
                                        <p:attrNameLst>
                                          <p:attrName>style.visibility</p:attrName>
                                        </p:attrNameLst>
                                      </p:cBhvr>
                                      <p:to>
                                        <p:strVal val="visible"/>
                                      </p:to>
                                    </p:set>
                                    <p:anim calcmode="lin" valueType="num">
                                      <p:cBhvr>
                                        <p:cTn id="84" dur="500" fill="hold"/>
                                        <p:tgtEl>
                                          <p:spTgt spid="238"/>
                                        </p:tgtEl>
                                        <p:attrNameLst>
                                          <p:attrName>ppt_w</p:attrName>
                                        </p:attrNameLst>
                                      </p:cBhvr>
                                      <p:tavLst>
                                        <p:tav tm="0">
                                          <p:val>
                                            <p:fltVal val="0"/>
                                          </p:val>
                                        </p:tav>
                                        <p:tav tm="100000">
                                          <p:val>
                                            <p:strVal val="#ppt_w"/>
                                          </p:val>
                                        </p:tav>
                                      </p:tavLst>
                                    </p:anim>
                                    <p:anim calcmode="lin" valueType="num">
                                      <p:cBhvr>
                                        <p:cTn id="85" dur="500" fill="hold"/>
                                        <p:tgtEl>
                                          <p:spTgt spid="238"/>
                                        </p:tgtEl>
                                        <p:attrNameLst>
                                          <p:attrName>ppt_h</p:attrName>
                                        </p:attrNameLst>
                                      </p:cBhvr>
                                      <p:tavLst>
                                        <p:tav tm="0">
                                          <p:val>
                                            <p:fltVal val="0"/>
                                          </p:val>
                                        </p:tav>
                                        <p:tav tm="100000">
                                          <p:val>
                                            <p:strVal val="#ppt_h"/>
                                          </p:val>
                                        </p:tav>
                                      </p:tavLst>
                                    </p:anim>
                                    <p:animEffect transition="in" filter="fade">
                                      <p:cBhvr>
                                        <p:cTn id="86" dur="500"/>
                                        <p:tgtEl>
                                          <p:spTgt spid="238"/>
                                        </p:tgtEl>
                                      </p:cBhvr>
                                    </p:animEffect>
                                  </p:childTnLst>
                                </p:cTn>
                              </p:par>
                              <p:par>
                                <p:cTn id="87" presetID="53" presetClass="entr" presetSubtype="16"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 calcmode="lin" valueType="num">
                                      <p:cBhvr>
                                        <p:cTn id="89" dur="500" fill="hold"/>
                                        <p:tgtEl>
                                          <p:spTgt spid="9"/>
                                        </p:tgtEl>
                                        <p:attrNameLst>
                                          <p:attrName>ppt_w</p:attrName>
                                        </p:attrNameLst>
                                      </p:cBhvr>
                                      <p:tavLst>
                                        <p:tav tm="0">
                                          <p:val>
                                            <p:fltVal val="0"/>
                                          </p:val>
                                        </p:tav>
                                        <p:tav tm="100000">
                                          <p:val>
                                            <p:strVal val="#ppt_w"/>
                                          </p:val>
                                        </p:tav>
                                      </p:tavLst>
                                    </p:anim>
                                    <p:anim calcmode="lin" valueType="num">
                                      <p:cBhvr>
                                        <p:cTn id="90" dur="500" fill="hold"/>
                                        <p:tgtEl>
                                          <p:spTgt spid="9"/>
                                        </p:tgtEl>
                                        <p:attrNameLst>
                                          <p:attrName>ppt_h</p:attrName>
                                        </p:attrNameLst>
                                      </p:cBhvr>
                                      <p:tavLst>
                                        <p:tav tm="0">
                                          <p:val>
                                            <p:fltVal val="0"/>
                                          </p:val>
                                        </p:tav>
                                        <p:tav tm="100000">
                                          <p:val>
                                            <p:strVal val="#ppt_h"/>
                                          </p:val>
                                        </p:tav>
                                      </p:tavLst>
                                    </p:anim>
                                    <p:animEffect transition="in" filter="fade">
                                      <p:cBhvr>
                                        <p:cTn id="91" dur="500"/>
                                        <p:tgtEl>
                                          <p:spTgt spid="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34"/>
                                        </p:tgtEl>
                                        <p:attrNameLst>
                                          <p:attrName>style.visibility</p:attrName>
                                        </p:attrNameLst>
                                      </p:cBhvr>
                                      <p:to>
                                        <p:strVal val="visible"/>
                                      </p:to>
                                    </p:set>
                                    <p:anim calcmode="lin" valueType="num">
                                      <p:cBhvr>
                                        <p:cTn id="94" dur="500" fill="hold"/>
                                        <p:tgtEl>
                                          <p:spTgt spid="234"/>
                                        </p:tgtEl>
                                        <p:attrNameLst>
                                          <p:attrName>ppt_w</p:attrName>
                                        </p:attrNameLst>
                                      </p:cBhvr>
                                      <p:tavLst>
                                        <p:tav tm="0">
                                          <p:val>
                                            <p:fltVal val="0"/>
                                          </p:val>
                                        </p:tav>
                                        <p:tav tm="100000">
                                          <p:val>
                                            <p:strVal val="#ppt_w"/>
                                          </p:val>
                                        </p:tav>
                                      </p:tavLst>
                                    </p:anim>
                                    <p:anim calcmode="lin" valueType="num">
                                      <p:cBhvr>
                                        <p:cTn id="95" dur="500" fill="hold"/>
                                        <p:tgtEl>
                                          <p:spTgt spid="234"/>
                                        </p:tgtEl>
                                        <p:attrNameLst>
                                          <p:attrName>ppt_h</p:attrName>
                                        </p:attrNameLst>
                                      </p:cBhvr>
                                      <p:tavLst>
                                        <p:tav tm="0">
                                          <p:val>
                                            <p:fltVal val="0"/>
                                          </p:val>
                                        </p:tav>
                                        <p:tav tm="100000">
                                          <p:val>
                                            <p:strVal val="#ppt_h"/>
                                          </p:val>
                                        </p:tav>
                                      </p:tavLst>
                                    </p:anim>
                                    <p:animEffect transition="in" filter="fade">
                                      <p:cBhvr>
                                        <p:cTn id="96" dur="500"/>
                                        <p:tgtEl>
                                          <p:spTgt spid="234"/>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77"/>
                                        </p:tgtEl>
                                        <p:attrNameLst>
                                          <p:attrName>style.visibility</p:attrName>
                                        </p:attrNameLst>
                                      </p:cBhvr>
                                      <p:to>
                                        <p:strVal val="visible"/>
                                      </p:to>
                                    </p:set>
                                    <p:anim calcmode="lin" valueType="num">
                                      <p:cBhvr>
                                        <p:cTn id="99" dur="500" fill="hold"/>
                                        <p:tgtEl>
                                          <p:spTgt spid="277"/>
                                        </p:tgtEl>
                                        <p:attrNameLst>
                                          <p:attrName>ppt_w</p:attrName>
                                        </p:attrNameLst>
                                      </p:cBhvr>
                                      <p:tavLst>
                                        <p:tav tm="0">
                                          <p:val>
                                            <p:fltVal val="0"/>
                                          </p:val>
                                        </p:tav>
                                        <p:tav tm="100000">
                                          <p:val>
                                            <p:strVal val="#ppt_w"/>
                                          </p:val>
                                        </p:tav>
                                      </p:tavLst>
                                    </p:anim>
                                    <p:anim calcmode="lin" valueType="num">
                                      <p:cBhvr>
                                        <p:cTn id="100" dur="500" fill="hold"/>
                                        <p:tgtEl>
                                          <p:spTgt spid="277"/>
                                        </p:tgtEl>
                                        <p:attrNameLst>
                                          <p:attrName>ppt_h</p:attrName>
                                        </p:attrNameLst>
                                      </p:cBhvr>
                                      <p:tavLst>
                                        <p:tav tm="0">
                                          <p:val>
                                            <p:fltVal val="0"/>
                                          </p:val>
                                        </p:tav>
                                        <p:tav tm="100000">
                                          <p:val>
                                            <p:strVal val="#ppt_h"/>
                                          </p:val>
                                        </p:tav>
                                      </p:tavLst>
                                    </p:anim>
                                    <p:animEffect transition="in" filter="fade">
                                      <p:cBhvr>
                                        <p:cTn id="101" dur="500"/>
                                        <p:tgtEl>
                                          <p:spTgt spid="277"/>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3.33333E-6 1.11111E-6 L -0.08889 0.07106 " pathEditMode="relative" rAng="0" ptsTypes="AA">
                                      <p:cBhvr>
                                        <p:cTn id="105" dur="2000" fill="hold"/>
                                        <p:tgtEl>
                                          <p:spTgt spid="202"/>
                                        </p:tgtEl>
                                        <p:attrNameLst>
                                          <p:attrName>ppt_x</p:attrName>
                                          <p:attrName>ppt_y</p:attrName>
                                        </p:attrNameLst>
                                      </p:cBhvr>
                                      <p:rCtr x="-4444" y="3542"/>
                                    </p:animMotion>
                                  </p:childTnLst>
                                </p:cTn>
                              </p:par>
                              <p:par>
                                <p:cTn id="106" presetID="42" presetClass="path" presetSubtype="0" accel="50000" decel="50000" fill="hold" grpId="0" nodeType="withEffect">
                                  <p:stCondLst>
                                    <p:cond delay="0"/>
                                  </p:stCondLst>
                                  <p:childTnLst>
                                    <p:animMotion origin="layout" path="M -3.88889E-6 -1.11111E-6 L -0.08576 0.06852 " pathEditMode="relative" rAng="0" ptsTypes="AA">
                                      <p:cBhvr>
                                        <p:cTn id="107" dur="2000" fill="hold"/>
                                        <p:tgtEl>
                                          <p:spTgt spid="193"/>
                                        </p:tgtEl>
                                        <p:attrNameLst>
                                          <p:attrName>ppt_x</p:attrName>
                                          <p:attrName>ppt_y</p:attrName>
                                        </p:attrNameLst>
                                      </p:cBhvr>
                                      <p:rCtr x="-4288" y="3426"/>
                                    </p:animMotion>
                                  </p:childTnLst>
                                </p:cTn>
                              </p:par>
                              <p:par>
                                <p:cTn id="108" presetID="42" presetClass="path" presetSubtype="0" accel="50000" decel="50000" fill="hold" nodeType="withEffect">
                                  <p:stCondLst>
                                    <p:cond delay="0"/>
                                  </p:stCondLst>
                                  <p:childTnLst>
                                    <p:animMotion origin="layout" path="M -4.72222E-6 -2.96296E-6 L -0.19843 -0.09722 " pathEditMode="relative" rAng="0" ptsTypes="AA">
                                      <p:cBhvr>
                                        <p:cTn id="109" dur="2000" fill="hold"/>
                                        <p:tgtEl>
                                          <p:spTgt spid="9"/>
                                        </p:tgtEl>
                                        <p:attrNameLst>
                                          <p:attrName>ppt_x</p:attrName>
                                          <p:attrName>ppt_y</p:attrName>
                                        </p:attrNameLst>
                                      </p:cBhvr>
                                      <p:rCtr x="-9931" y="-4861"/>
                                    </p:animMotion>
                                  </p:childTnLst>
                                </p:cTn>
                              </p:par>
                              <p:par>
                                <p:cTn id="110" presetID="42" presetClass="path" presetSubtype="0" accel="50000" decel="50000" fill="hold" nodeType="withEffect">
                                  <p:stCondLst>
                                    <p:cond delay="0"/>
                                  </p:stCondLst>
                                  <p:childTnLst>
                                    <p:animMotion origin="layout" path="M -2.77778E-7 1.11111E-6 L -0.1408 -0.06551 " pathEditMode="relative" rAng="0" ptsTypes="AA">
                                      <p:cBhvr>
                                        <p:cTn id="111" dur="2000" fill="hold"/>
                                        <p:tgtEl>
                                          <p:spTgt spid="20"/>
                                        </p:tgtEl>
                                        <p:attrNameLst>
                                          <p:attrName>ppt_x</p:attrName>
                                          <p:attrName>ppt_y</p:attrName>
                                        </p:attrNameLst>
                                      </p:cBhvr>
                                      <p:rCtr x="-7049" y="-3287"/>
                                    </p:animMotion>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nodeType="clickEffect">
                                  <p:stCondLst>
                                    <p:cond delay="0"/>
                                  </p:stCondLst>
                                  <p:childTnLst>
                                    <p:set>
                                      <p:cBhvr>
                                        <p:cTn id="115" dur="1" fill="hold">
                                          <p:stCondLst>
                                            <p:cond delay="0"/>
                                          </p:stCondLst>
                                        </p:cTn>
                                        <p:tgtEl>
                                          <p:spTgt spid="251"/>
                                        </p:tgtEl>
                                        <p:attrNameLst>
                                          <p:attrName>style.visibility</p:attrName>
                                        </p:attrNameLst>
                                      </p:cBhvr>
                                      <p:to>
                                        <p:strVal val="visible"/>
                                      </p:to>
                                    </p:set>
                                    <p:animEffect transition="in" filter="wipe(down)">
                                      <p:cBhvr>
                                        <p:cTn id="116" dur="500"/>
                                        <p:tgtEl>
                                          <p:spTgt spid="251"/>
                                        </p:tgtEl>
                                      </p:cBhvr>
                                    </p:animEffect>
                                  </p:childTnLst>
                                </p:cTn>
                              </p:par>
                              <p:par>
                                <p:cTn id="117" presetID="22" presetClass="entr" presetSubtype="4" fill="hold" nodeType="withEffect">
                                  <p:stCondLst>
                                    <p:cond delay="0"/>
                                  </p:stCondLst>
                                  <p:childTnLst>
                                    <p:set>
                                      <p:cBhvr>
                                        <p:cTn id="118" dur="1" fill="hold">
                                          <p:stCondLst>
                                            <p:cond delay="0"/>
                                          </p:stCondLst>
                                        </p:cTn>
                                        <p:tgtEl>
                                          <p:spTgt spid="246"/>
                                        </p:tgtEl>
                                        <p:attrNameLst>
                                          <p:attrName>style.visibility</p:attrName>
                                        </p:attrNameLst>
                                      </p:cBhvr>
                                      <p:to>
                                        <p:strVal val="visible"/>
                                      </p:to>
                                    </p:set>
                                    <p:animEffect transition="in" filter="wipe(down)">
                                      <p:cBhvr>
                                        <p:cTn id="119" dur="500"/>
                                        <p:tgtEl>
                                          <p:spTgt spid="246"/>
                                        </p:tgtEl>
                                      </p:cBhvr>
                                    </p:animEffect>
                                  </p:childTnLst>
                                </p:cTn>
                              </p:par>
                              <p:par>
                                <p:cTn id="120" presetID="22" presetClass="entr" presetSubtype="4" fill="hold" nodeType="withEffect">
                                  <p:stCondLst>
                                    <p:cond delay="0"/>
                                  </p:stCondLst>
                                  <p:childTnLst>
                                    <p:set>
                                      <p:cBhvr>
                                        <p:cTn id="121" dur="1" fill="hold">
                                          <p:stCondLst>
                                            <p:cond delay="0"/>
                                          </p:stCondLst>
                                        </p:cTn>
                                        <p:tgtEl>
                                          <p:spTgt spid="243"/>
                                        </p:tgtEl>
                                        <p:attrNameLst>
                                          <p:attrName>style.visibility</p:attrName>
                                        </p:attrNameLst>
                                      </p:cBhvr>
                                      <p:to>
                                        <p:strVal val="visible"/>
                                      </p:to>
                                    </p:set>
                                    <p:animEffect transition="in" filter="wipe(down)">
                                      <p:cBhvr>
                                        <p:cTn id="122" dur="500"/>
                                        <p:tgtEl>
                                          <p:spTgt spid="243"/>
                                        </p:tgtEl>
                                      </p:cBhvr>
                                    </p:animEffect>
                                  </p:childTnLst>
                                </p:cTn>
                              </p:par>
                            </p:childTnLst>
                          </p:cTn>
                        </p:par>
                        <p:par>
                          <p:cTn id="123" fill="hold">
                            <p:stCondLst>
                              <p:cond delay="500"/>
                            </p:stCondLst>
                            <p:childTnLst>
                              <p:par>
                                <p:cTn id="124" presetID="10" presetClass="entr" presetSubtype="0" fill="hold" grpId="0" nodeType="afterEffect">
                                  <p:stCondLst>
                                    <p:cond delay="0"/>
                                  </p:stCondLst>
                                  <p:childTnLst>
                                    <p:set>
                                      <p:cBhvr>
                                        <p:cTn id="125" dur="1" fill="hold">
                                          <p:stCondLst>
                                            <p:cond delay="0"/>
                                          </p:stCondLst>
                                        </p:cTn>
                                        <p:tgtEl>
                                          <p:spTgt spid="272"/>
                                        </p:tgtEl>
                                        <p:attrNameLst>
                                          <p:attrName>style.visibility</p:attrName>
                                        </p:attrNameLst>
                                      </p:cBhvr>
                                      <p:to>
                                        <p:strVal val="visible"/>
                                      </p:to>
                                    </p:set>
                                    <p:animEffect transition="in" filter="fade">
                                      <p:cBhvr>
                                        <p:cTn id="126" dur="700"/>
                                        <p:tgtEl>
                                          <p:spTgt spid="272"/>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71"/>
                                        </p:tgtEl>
                                        <p:attrNameLst>
                                          <p:attrName>style.visibility</p:attrName>
                                        </p:attrNameLst>
                                      </p:cBhvr>
                                      <p:to>
                                        <p:strVal val="visible"/>
                                      </p:to>
                                    </p:set>
                                    <p:animEffect transition="in" filter="fade">
                                      <p:cBhvr>
                                        <p:cTn id="129" dur="700"/>
                                        <p:tgtEl>
                                          <p:spTgt spid="271"/>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73"/>
                                        </p:tgtEl>
                                        <p:attrNameLst>
                                          <p:attrName>style.visibility</p:attrName>
                                        </p:attrNameLst>
                                      </p:cBhvr>
                                      <p:to>
                                        <p:strVal val="visible"/>
                                      </p:to>
                                    </p:set>
                                    <p:animEffect transition="in" filter="fade">
                                      <p:cBhvr>
                                        <p:cTn id="132" dur="700"/>
                                        <p:tgtEl>
                                          <p:spTgt spid="273"/>
                                        </p:tgtEl>
                                      </p:cBhvr>
                                    </p:animEffect>
                                  </p:childTnLst>
                                </p:cTn>
                              </p:par>
                            </p:childTnLst>
                          </p:cTn>
                        </p:par>
                        <p:par>
                          <p:cTn id="133" fill="hold">
                            <p:stCondLst>
                              <p:cond delay="1200"/>
                            </p:stCondLst>
                            <p:childTnLst>
                              <p:par>
                                <p:cTn id="134" presetID="10" presetClass="entr" presetSubtype="0" fill="hold" grpId="0" nodeType="afterEffect">
                                  <p:stCondLst>
                                    <p:cond delay="0"/>
                                  </p:stCondLst>
                                  <p:childTnLst>
                                    <p:set>
                                      <p:cBhvr>
                                        <p:cTn id="135" dur="1" fill="hold">
                                          <p:stCondLst>
                                            <p:cond delay="0"/>
                                          </p:stCondLst>
                                        </p:cTn>
                                        <p:tgtEl>
                                          <p:spTgt spid="259"/>
                                        </p:tgtEl>
                                        <p:attrNameLst>
                                          <p:attrName>style.visibility</p:attrName>
                                        </p:attrNameLst>
                                      </p:cBhvr>
                                      <p:to>
                                        <p:strVal val="visible"/>
                                      </p:to>
                                    </p:set>
                                    <p:animEffect transition="in" filter="fade">
                                      <p:cBhvr>
                                        <p:cTn id="136" dur="700"/>
                                        <p:tgtEl>
                                          <p:spTgt spid="259"/>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64"/>
                                        </p:tgtEl>
                                        <p:attrNameLst>
                                          <p:attrName>style.visibility</p:attrName>
                                        </p:attrNameLst>
                                      </p:cBhvr>
                                      <p:to>
                                        <p:strVal val="visible"/>
                                      </p:to>
                                    </p:set>
                                    <p:animEffect transition="in" filter="fade">
                                      <p:cBhvr>
                                        <p:cTn id="139" dur="700"/>
                                        <p:tgtEl>
                                          <p:spTgt spid="264"/>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267"/>
                                        </p:tgtEl>
                                        <p:attrNameLst>
                                          <p:attrName>style.visibility</p:attrName>
                                        </p:attrNameLst>
                                      </p:cBhvr>
                                      <p:to>
                                        <p:strVal val="visible"/>
                                      </p:to>
                                    </p:set>
                                    <p:animEffect transition="in" filter="fade">
                                      <p:cBhvr>
                                        <p:cTn id="142" dur="700"/>
                                        <p:tgtEl>
                                          <p:spTgt spid="267"/>
                                        </p:tgtEl>
                                      </p:cBhvr>
                                    </p:animEffect>
                                  </p:childTnLst>
                                </p:cTn>
                              </p:par>
                            </p:childTnLst>
                          </p:cTn>
                        </p:par>
                        <p:par>
                          <p:cTn id="143" fill="hold">
                            <p:stCondLst>
                              <p:cond delay="1900"/>
                            </p:stCondLst>
                            <p:childTnLst>
                              <p:par>
                                <p:cTn id="144" presetID="10" presetClass="entr" presetSubtype="0" fill="hold" grpId="0" nodeType="afterEffect">
                                  <p:stCondLst>
                                    <p:cond delay="0"/>
                                  </p:stCondLst>
                                  <p:childTnLst>
                                    <p:set>
                                      <p:cBhvr>
                                        <p:cTn id="145" dur="1" fill="hold">
                                          <p:stCondLst>
                                            <p:cond delay="0"/>
                                          </p:stCondLst>
                                        </p:cTn>
                                        <p:tgtEl>
                                          <p:spTgt spid="263"/>
                                        </p:tgtEl>
                                        <p:attrNameLst>
                                          <p:attrName>style.visibility</p:attrName>
                                        </p:attrNameLst>
                                      </p:cBhvr>
                                      <p:to>
                                        <p:strVal val="visible"/>
                                      </p:to>
                                    </p:set>
                                    <p:animEffect transition="in" filter="fade">
                                      <p:cBhvr>
                                        <p:cTn id="146" dur="700"/>
                                        <p:tgtEl>
                                          <p:spTgt spid="26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40961"/>
                                        </p:tgtEl>
                                        <p:attrNameLst>
                                          <p:attrName>style.visibility</p:attrName>
                                        </p:attrNameLst>
                                      </p:cBhvr>
                                      <p:to>
                                        <p:strVal val="visible"/>
                                      </p:to>
                                    </p:set>
                                    <p:animEffect transition="in" filter="fade">
                                      <p:cBhvr>
                                        <p:cTn id="149" dur="700"/>
                                        <p:tgtEl>
                                          <p:spTgt spid="40961"/>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266"/>
                                        </p:tgtEl>
                                        <p:attrNameLst>
                                          <p:attrName>style.visibility</p:attrName>
                                        </p:attrNameLst>
                                      </p:cBhvr>
                                      <p:to>
                                        <p:strVal val="visible"/>
                                      </p:to>
                                    </p:set>
                                    <p:animEffect transition="in" filter="fade">
                                      <p:cBhvr>
                                        <p:cTn id="152" dur="700"/>
                                        <p:tgtEl>
                                          <p:spTgt spid="266"/>
                                        </p:tgtEl>
                                      </p:cBhvr>
                                    </p:animEffect>
                                  </p:childTnLst>
                                </p:cTn>
                              </p:par>
                            </p:childTnLst>
                          </p:cTn>
                        </p:par>
                        <p:par>
                          <p:cTn id="153" fill="hold">
                            <p:stCondLst>
                              <p:cond delay="2600"/>
                            </p:stCondLst>
                            <p:childTnLst>
                              <p:par>
                                <p:cTn id="154" presetID="10" presetClass="entr" presetSubtype="0" fill="hold" grpId="0" nodeType="afterEffect">
                                  <p:stCondLst>
                                    <p:cond delay="0"/>
                                  </p:stCondLst>
                                  <p:childTnLst>
                                    <p:set>
                                      <p:cBhvr>
                                        <p:cTn id="155" dur="1" fill="hold">
                                          <p:stCondLst>
                                            <p:cond delay="0"/>
                                          </p:stCondLst>
                                        </p:cTn>
                                        <p:tgtEl>
                                          <p:spTgt spid="265"/>
                                        </p:tgtEl>
                                        <p:attrNameLst>
                                          <p:attrName>style.visibility</p:attrName>
                                        </p:attrNameLst>
                                      </p:cBhvr>
                                      <p:to>
                                        <p:strVal val="visible"/>
                                      </p:to>
                                    </p:set>
                                    <p:animEffect transition="in" filter="fade">
                                      <p:cBhvr>
                                        <p:cTn id="156" dur="700"/>
                                        <p:tgtEl>
                                          <p:spTgt spid="265"/>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61"/>
                                        </p:tgtEl>
                                        <p:attrNameLst>
                                          <p:attrName>style.visibility</p:attrName>
                                        </p:attrNameLst>
                                      </p:cBhvr>
                                      <p:to>
                                        <p:strVal val="visible"/>
                                      </p:to>
                                    </p:set>
                                    <p:animEffect transition="in" filter="fade">
                                      <p:cBhvr>
                                        <p:cTn id="159" dur="700"/>
                                        <p:tgtEl>
                                          <p:spTgt spid="261"/>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8"/>
                                        </p:tgtEl>
                                        <p:attrNameLst>
                                          <p:attrName>style.visibility</p:attrName>
                                        </p:attrNameLst>
                                      </p:cBhvr>
                                      <p:to>
                                        <p:strVal val="visible"/>
                                      </p:to>
                                    </p:set>
                                    <p:animEffect transition="in" filter="fade">
                                      <p:cBhvr>
                                        <p:cTn id="162" dur="700"/>
                                        <p:tgtEl>
                                          <p:spTgt spid="268"/>
                                        </p:tgtEl>
                                      </p:cBhvr>
                                    </p:animEffect>
                                  </p:childTnLst>
                                </p:cTn>
                              </p:par>
                            </p:childTnLst>
                          </p:cTn>
                        </p:par>
                        <p:par>
                          <p:cTn id="163" fill="hold">
                            <p:stCondLst>
                              <p:cond delay="3300"/>
                            </p:stCondLst>
                            <p:childTnLst>
                              <p:par>
                                <p:cTn id="164" presetID="1" presetClass="exit" presetSubtype="0" fill="hold" grpId="0" nodeType="afterEffect">
                                  <p:stCondLst>
                                    <p:cond delay="0"/>
                                  </p:stCondLst>
                                  <p:childTnLst>
                                    <p:set>
                                      <p:cBhvr>
                                        <p:cTn id="165" dur="1" fill="hold">
                                          <p:stCondLst>
                                            <p:cond delay="0"/>
                                          </p:stCondLst>
                                        </p:cTn>
                                        <p:tgtEl>
                                          <p:spTgt spid="274"/>
                                        </p:tgtEl>
                                        <p:attrNameLst>
                                          <p:attrName>style.visibility</p:attrName>
                                        </p:attrNameLst>
                                      </p:cBhvr>
                                      <p:to>
                                        <p:strVal val="hidden"/>
                                      </p:to>
                                    </p:set>
                                  </p:childTnLst>
                                </p:cTn>
                              </p:par>
                              <p:par>
                                <p:cTn id="166" presetID="17" presetClass="entr" presetSubtype="10" fill="hold" grpId="0" nodeType="withEffect">
                                  <p:stCondLst>
                                    <p:cond delay="0"/>
                                  </p:stCondLst>
                                  <p:childTnLst>
                                    <p:set>
                                      <p:cBhvr>
                                        <p:cTn id="167" dur="1" fill="hold">
                                          <p:stCondLst>
                                            <p:cond delay="0"/>
                                          </p:stCondLst>
                                        </p:cTn>
                                        <p:tgtEl>
                                          <p:spTgt spid="50"/>
                                        </p:tgtEl>
                                        <p:attrNameLst>
                                          <p:attrName>style.visibility</p:attrName>
                                        </p:attrNameLst>
                                      </p:cBhvr>
                                      <p:to>
                                        <p:strVal val="visible"/>
                                      </p:to>
                                    </p:set>
                                    <p:anim calcmode="lin" valueType="num">
                                      <p:cBhvr>
                                        <p:cTn id="168" dur="500" fill="hold"/>
                                        <p:tgtEl>
                                          <p:spTgt spid="50"/>
                                        </p:tgtEl>
                                        <p:attrNameLst>
                                          <p:attrName>ppt_w</p:attrName>
                                        </p:attrNameLst>
                                      </p:cBhvr>
                                      <p:tavLst>
                                        <p:tav tm="0">
                                          <p:val>
                                            <p:fltVal val="0"/>
                                          </p:val>
                                        </p:tav>
                                        <p:tav tm="100000">
                                          <p:val>
                                            <p:strVal val="#ppt_w"/>
                                          </p:val>
                                        </p:tav>
                                      </p:tavLst>
                                    </p:anim>
                                    <p:anim calcmode="lin" valueType="num">
                                      <p:cBhvr>
                                        <p:cTn id="169" dur="500" fill="hold"/>
                                        <p:tgtEl>
                                          <p:spTgt spid="50"/>
                                        </p:tgtEl>
                                        <p:attrNameLst>
                                          <p:attrName>ppt_h</p:attrName>
                                        </p:attrNameLst>
                                      </p:cBhvr>
                                      <p:tavLst>
                                        <p:tav tm="0">
                                          <p:val>
                                            <p:strVal val="#ppt_h"/>
                                          </p:val>
                                        </p:tav>
                                        <p:tav tm="100000">
                                          <p:val>
                                            <p:strVal val="#ppt_h"/>
                                          </p:val>
                                        </p:tav>
                                      </p:tavLst>
                                    </p:anim>
                                  </p:childTnLst>
                                </p:cTn>
                              </p:par>
                            </p:childTnLst>
                          </p:cTn>
                        </p:par>
                        <p:par>
                          <p:cTn id="170" fill="hold">
                            <p:stCondLst>
                              <p:cond delay="3800"/>
                            </p:stCondLst>
                            <p:childTnLst>
                              <p:par>
                                <p:cTn id="171" presetID="17" presetClass="entr" presetSubtype="10" fill="hold" grpId="1" nodeType="afterEffect">
                                  <p:stCondLst>
                                    <p:cond delay="0"/>
                                  </p:stCondLst>
                                  <p:childTnLst>
                                    <p:set>
                                      <p:cBhvr>
                                        <p:cTn id="172" dur="1" fill="hold">
                                          <p:stCondLst>
                                            <p:cond delay="0"/>
                                          </p:stCondLst>
                                        </p:cTn>
                                        <p:tgtEl>
                                          <p:spTgt spid="50"/>
                                        </p:tgtEl>
                                        <p:attrNameLst>
                                          <p:attrName>style.visibility</p:attrName>
                                        </p:attrNameLst>
                                      </p:cBhvr>
                                      <p:to>
                                        <p:strVal val="visible"/>
                                      </p:to>
                                    </p:set>
                                    <p:anim calcmode="lin" valueType="num">
                                      <p:cBhvr>
                                        <p:cTn id="173" dur="500" fill="hold"/>
                                        <p:tgtEl>
                                          <p:spTgt spid="50"/>
                                        </p:tgtEl>
                                        <p:attrNameLst>
                                          <p:attrName>ppt_w</p:attrName>
                                        </p:attrNameLst>
                                      </p:cBhvr>
                                      <p:tavLst>
                                        <p:tav tm="0">
                                          <p:val>
                                            <p:fltVal val="0"/>
                                          </p:val>
                                        </p:tav>
                                        <p:tav tm="100000">
                                          <p:val>
                                            <p:strVal val="#ppt_w"/>
                                          </p:val>
                                        </p:tav>
                                      </p:tavLst>
                                    </p:anim>
                                    <p:anim calcmode="lin" valueType="num">
                                      <p:cBhvr>
                                        <p:cTn id="174" dur="500" fill="hold"/>
                                        <p:tgtEl>
                                          <p:spTgt spid="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4" grpId="0" animBg="1"/>
      <p:bldP spid="25" grpId="0" animBg="1"/>
      <p:bldP spid="50" grpId="0"/>
      <p:bldP spid="50" grpId="1"/>
      <p:bldP spid="185" grpId="0" animBg="1"/>
      <p:bldP spid="193" grpId="0" animBg="1"/>
      <p:bldP spid="193" grpId="1" animBg="1"/>
      <p:bldP spid="239" grpId="0" animBg="1"/>
      <p:bldP spid="21" grpId="0" animBg="1"/>
      <p:bldP spid="235" grpId="0" animBg="1"/>
      <p:bldP spid="236" grpId="0" animBg="1"/>
      <p:bldP spid="237" grpId="0" animBg="1"/>
      <p:bldP spid="238" grpId="0" animBg="1"/>
      <p:bldP spid="234" grpId="0" animBg="1"/>
      <p:bldP spid="40961" grpId="0" animBg="1"/>
      <p:bldP spid="259" grpId="0" animBg="1"/>
      <p:bldP spid="261" grpId="0" animBg="1"/>
      <p:bldP spid="263" grpId="0" animBg="1"/>
      <p:bldP spid="264" grpId="0" animBg="1"/>
      <p:bldP spid="265" grpId="0" animBg="1"/>
      <p:bldP spid="266" grpId="0" animBg="1"/>
      <p:bldP spid="267" grpId="0" animBg="1"/>
      <p:bldP spid="268" grpId="0" animBg="1"/>
      <p:bldP spid="271" grpId="0" animBg="1"/>
      <p:bldP spid="272" grpId="0" animBg="1"/>
      <p:bldP spid="273" grpId="0" animBg="1"/>
      <p:bldP spid="274" grpId="0"/>
      <p:bldP spid="27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371600"/>
            <a:ext cx="8077200" cy="4876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Platform’s overall cost decomposition </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图片 7">
            <a:extLst>
              <a:ext uri="{FF2B5EF4-FFF2-40B4-BE49-F238E27FC236}">
                <a16:creationId xmlns:a16="http://schemas.microsoft.com/office/drawing/2014/main" id="{E7E5C160-D55C-D842-8950-B9B1EED8AF97}"/>
              </a:ext>
            </a:extLst>
          </p:cNvPr>
          <p:cNvPicPr>
            <a:picLocks noChangeAspect="1"/>
          </p:cNvPicPr>
          <p:nvPr/>
        </p:nvPicPr>
        <p:blipFill>
          <a:blip r:embed="rId3"/>
          <a:stretch>
            <a:fillRect/>
          </a:stretch>
        </p:blipFill>
        <p:spPr>
          <a:xfrm>
            <a:off x="268564" y="2130915"/>
            <a:ext cx="3919771" cy="3355485"/>
          </a:xfrm>
          <a:prstGeom prst="rect">
            <a:avLst/>
          </a:prstGeom>
        </p:spPr>
      </p:pic>
      <p:pic>
        <p:nvPicPr>
          <p:cNvPr id="3" name="图片 2">
            <a:extLst>
              <a:ext uri="{FF2B5EF4-FFF2-40B4-BE49-F238E27FC236}">
                <a16:creationId xmlns:a16="http://schemas.microsoft.com/office/drawing/2014/main" id="{5E0CE382-14F3-144E-A8E7-1FE31827D3D6}"/>
              </a:ext>
            </a:extLst>
          </p:cNvPr>
          <p:cNvPicPr>
            <a:picLocks noChangeAspect="1"/>
          </p:cNvPicPr>
          <p:nvPr/>
        </p:nvPicPr>
        <p:blipFill>
          <a:blip r:embed="rId4"/>
          <a:stretch>
            <a:fillRect/>
          </a:stretch>
        </p:blipFill>
        <p:spPr>
          <a:xfrm>
            <a:off x="4397219" y="2115459"/>
            <a:ext cx="3851564" cy="3340029"/>
          </a:xfrm>
          <a:prstGeom prst="rect">
            <a:avLst/>
          </a:prstGeom>
        </p:spPr>
      </p:pic>
      <p:pic>
        <p:nvPicPr>
          <p:cNvPr id="10" name="图片 9">
            <a:extLst>
              <a:ext uri="{FF2B5EF4-FFF2-40B4-BE49-F238E27FC236}">
                <a16:creationId xmlns:a16="http://schemas.microsoft.com/office/drawing/2014/main" id="{C0BABC27-2E34-1047-AF58-7EED4BA5C3B2}"/>
              </a:ext>
            </a:extLst>
          </p:cNvPr>
          <p:cNvPicPr>
            <a:picLocks noChangeAspect="1"/>
          </p:cNvPicPr>
          <p:nvPr/>
        </p:nvPicPr>
        <p:blipFill>
          <a:blip r:embed="rId5"/>
          <a:stretch>
            <a:fillRect/>
          </a:stretch>
        </p:blipFill>
        <p:spPr>
          <a:xfrm>
            <a:off x="1301128" y="5671299"/>
            <a:ext cx="6541743" cy="470546"/>
          </a:xfrm>
          <a:prstGeom prst="rect">
            <a:avLst/>
          </a:prstGeom>
        </p:spPr>
      </p:pic>
      <p:sp>
        <p:nvSpPr>
          <p:cNvPr id="9" name="矩形 8">
            <a:extLst>
              <a:ext uri="{FF2B5EF4-FFF2-40B4-BE49-F238E27FC236}">
                <a16:creationId xmlns:a16="http://schemas.microsoft.com/office/drawing/2014/main" id="{EF49E064-FC68-014A-A658-A8F386CB6B8E}"/>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5">
            <a:extLst>
              <a:ext uri="{FF2B5EF4-FFF2-40B4-BE49-F238E27FC236}">
                <a16:creationId xmlns:a16="http://schemas.microsoft.com/office/drawing/2014/main" id="{040CE4BF-6EF4-C34C-8780-8923678CCA63}"/>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灯片编号占位符 1">
            <a:extLst>
              <a:ext uri="{FF2B5EF4-FFF2-40B4-BE49-F238E27FC236}">
                <a16:creationId xmlns:a16="http://schemas.microsoft.com/office/drawing/2014/main" id="{67428868-D590-A44F-98F3-95A623077E20}"/>
              </a:ext>
            </a:extLst>
          </p:cNvPr>
          <p:cNvSpPr txBox="1">
            <a:spLocks/>
          </p:cNvSpPr>
          <p:nvPr/>
        </p:nvSpPr>
        <p:spPr>
          <a:xfrm>
            <a:off x="8398410" y="209344"/>
            <a:ext cx="555674"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40</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3" name="文本框 11">
            <a:extLst>
              <a:ext uri="{FF2B5EF4-FFF2-40B4-BE49-F238E27FC236}">
                <a16:creationId xmlns:a16="http://schemas.microsoft.com/office/drawing/2014/main" id="{EC42924F-95D5-C947-A1A1-16E9BCF8A775}"/>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矩形: 圆角 6">
            <a:extLst>
              <a:ext uri="{FF2B5EF4-FFF2-40B4-BE49-F238E27FC236}">
                <a16:creationId xmlns:a16="http://schemas.microsoft.com/office/drawing/2014/main" id="{3FBEE533-2CEA-6147-AEEA-D59EA27B9079}"/>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6">
            <a:extLst>
              <a:ext uri="{FF2B5EF4-FFF2-40B4-BE49-F238E27FC236}">
                <a16:creationId xmlns:a16="http://schemas.microsoft.com/office/drawing/2014/main" id="{FDF80177-5132-3E4A-9D98-38AE15E84563}"/>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700407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B5F38184-EF2D-2C41-9A77-E30E8FA95CA9}"/>
              </a:ext>
            </a:extLst>
          </p:cNvPr>
          <p:cNvSpPr txBox="1">
            <a:spLocks/>
          </p:cNvSpPr>
          <p:nvPr/>
        </p:nvSpPr>
        <p:spPr>
          <a:xfrm>
            <a:off x="392837" y="4949119"/>
            <a:ext cx="8467677" cy="1772362"/>
          </a:xfrm>
          <a:prstGeom prst="rect">
            <a:avLst/>
          </a:prstGeom>
          <a:effectLst/>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Wingdings" pitchFamily="2" charset="2"/>
              <a:buChar char="Ø"/>
            </a:pPr>
            <a:r>
              <a:rPr lang="en-US" sz="2000" dirty="0">
                <a:latin typeface="Times New Roman" pitchFamily="18" charset="0"/>
                <a:cs typeface="Times New Roman" pitchFamily="18" charset="0"/>
              </a:rPr>
              <a:t>A</a:t>
            </a:r>
            <a:r>
              <a:rPr lang="zh-CN" altLang="en-US" sz="2000" dirty="0">
                <a:latin typeface="Times New Roman" pitchFamily="18" charset="0"/>
                <a:cs typeface="Times New Roman" pitchFamily="18" charset="0"/>
              </a:rPr>
              <a:t> </a:t>
            </a:r>
            <a:r>
              <a:rPr lang="en-US" sz="2000" dirty="0">
                <a:latin typeface="Times New Roman" pitchFamily="18" charset="0"/>
                <a:cs typeface="Times New Roman" pitchFamily="18" charset="0"/>
              </a:rPr>
              <a:t>darker color to represent a higher penalty, and show the results of four representative time slots. </a:t>
            </a:r>
          </a:p>
          <a:p>
            <a:pPr marL="342900" lvl="1" indent="-342900">
              <a:buFont typeface="Wingdings" pitchFamily="2" charset="2"/>
              <a:buChar char="Ø"/>
            </a:pPr>
            <a:r>
              <a:rPr lang="en-US" sz="2000" dirty="0">
                <a:latin typeface="Times New Roman" pitchFamily="18" charset="0"/>
                <a:cs typeface="Times New Roman" pitchFamily="18" charset="0"/>
              </a:rPr>
              <a:t>From these figures, we can easily observe that our long-term approach offers </a:t>
            </a:r>
            <a:r>
              <a:rPr lang="en-US" sz="2000" dirty="0">
                <a:solidFill>
                  <a:srgbClr val="0432FF"/>
                </a:solidFill>
                <a:latin typeface="Times New Roman" pitchFamily="18" charset="0"/>
                <a:cs typeface="Times New Roman" pitchFamily="18" charset="0"/>
              </a:rPr>
              <a:t>a much more satisfactory </a:t>
            </a:r>
            <a:r>
              <a:rPr lang="en-US" sz="2000" dirty="0" err="1">
                <a:solidFill>
                  <a:srgbClr val="0432FF"/>
                </a:solidFill>
                <a:latin typeface="Times New Roman" pitchFamily="18" charset="0"/>
                <a:cs typeface="Times New Roman" pitchFamily="18" charset="0"/>
              </a:rPr>
              <a:t>spatio</a:t>
            </a:r>
            <a:r>
              <a:rPr lang="en-US" sz="2000" dirty="0">
                <a:solidFill>
                  <a:srgbClr val="0432FF"/>
                </a:solidFill>
                <a:latin typeface="Times New Roman" pitchFamily="18" charset="0"/>
                <a:cs typeface="Times New Roman" pitchFamily="18" charset="0"/>
              </a:rPr>
              <a:t>-temporal sensing coverage </a:t>
            </a:r>
            <a:r>
              <a:rPr lang="en-US" sz="2000" dirty="0">
                <a:latin typeface="Times New Roman" pitchFamily="18" charset="0"/>
                <a:cs typeface="Times New Roman" pitchFamily="18" charset="0"/>
              </a:rPr>
              <a:t>than DFN and MVP. </a:t>
            </a:r>
          </a:p>
          <a:p>
            <a:pPr marL="0" lvl="1" indent="0">
              <a:buNone/>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矩形 8">
            <a:extLst>
              <a:ext uri="{FF2B5EF4-FFF2-40B4-BE49-F238E27FC236}">
                <a16:creationId xmlns:a16="http://schemas.microsoft.com/office/drawing/2014/main" id="{70E385A6-70D6-0746-98D3-2C41C1B06735}"/>
              </a:ext>
            </a:extLst>
          </p:cNvPr>
          <p:cNvSpPr/>
          <p:nvPr/>
        </p:nvSpPr>
        <p:spPr>
          <a:xfrm>
            <a:off x="183047" y="2141384"/>
            <a:ext cx="8666810" cy="275145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ntent Placeholder 2"/>
          <p:cNvSpPr txBox="1">
            <a:spLocks/>
          </p:cNvSpPr>
          <p:nvPr/>
        </p:nvSpPr>
        <p:spPr>
          <a:xfrm>
            <a:off x="303201" y="1252761"/>
            <a:ext cx="8077200" cy="57229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Wingdings" pitchFamily="2" charset="2"/>
              <a:buChar char="Ø"/>
            </a:pPr>
            <a:r>
              <a:rPr lang="en-US" sz="2400" b="1" dirty="0">
                <a:effectLst>
                  <a:outerShdw blurRad="38100" dist="38100" dir="2700000" algn="tl">
                    <a:srgbClr val="000000">
                      <a:alpha val="43137"/>
                    </a:srgbClr>
                  </a:outerShdw>
                </a:effectLst>
                <a:latin typeface="Times New Roman" pitchFamily="18" charset="0"/>
                <a:cs typeface="Times New Roman" pitchFamily="18" charset="0"/>
              </a:rPr>
              <a:t>Visualize the heat maps of the unserved demand penalty </a:t>
            </a: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marL="342900" lvl="1" indent="-342900">
              <a:buFont typeface="Arial" pitchFamily="34" charset="0"/>
              <a:buChar char="•"/>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图片 8">
            <a:extLst>
              <a:ext uri="{FF2B5EF4-FFF2-40B4-BE49-F238E27FC236}">
                <a16:creationId xmlns:a16="http://schemas.microsoft.com/office/drawing/2014/main" id="{90B456E4-47AA-6646-8008-3104269F0C3C}"/>
              </a:ext>
            </a:extLst>
          </p:cNvPr>
          <p:cNvPicPr>
            <a:picLocks noChangeAspect="1"/>
          </p:cNvPicPr>
          <p:nvPr/>
        </p:nvPicPr>
        <p:blipFill>
          <a:blip r:embed="rId3"/>
          <a:stretch>
            <a:fillRect/>
          </a:stretch>
        </p:blipFill>
        <p:spPr>
          <a:xfrm>
            <a:off x="252580" y="2319318"/>
            <a:ext cx="2702550" cy="1832237"/>
          </a:xfrm>
          <a:prstGeom prst="rect">
            <a:avLst/>
          </a:prstGeom>
        </p:spPr>
      </p:pic>
      <p:pic>
        <p:nvPicPr>
          <p:cNvPr id="7" name="图片 6">
            <a:extLst>
              <a:ext uri="{FF2B5EF4-FFF2-40B4-BE49-F238E27FC236}">
                <a16:creationId xmlns:a16="http://schemas.microsoft.com/office/drawing/2014/main" id="{0CE7F193-898F-0540-9FD2-E0D0CC776C5E}"/>
              </a:ext>
            </a:extLst>
          </p:cNvPr>
          <p:cNvPicPr>
            <a:picLocks noChangeAspect="1"/>
          </p:cNvPicPr>
          <p:nvPr/>
        </p:nvPicPr>
        <p:blipFill>
          <a:blip r:embed="rId4"/>
          <a:stretch>
            <a:fillRect/>
          </a:stretch>
        </p:blipFill>
        <p:spPr>
          <a:xfrm>
            <a:off x="3031332" y="2319317"/>
            <a:ext cx="2778896" cy="1832239"/>
          </a:xfrm>
          <a:prstGeom prst="rect">
            <a:avLst/>
          </a:prstGeom>
        </p:spPr>
      </p:pic>
      <p:pic>
        <p:nvPicPr>
          <p:cNvPr id="12" name="图片 11">
            <a:extLst>
              <a:ext uri="{FF2B5EF4-FFF2-40B4-BE49-F238E27FC236}">
                <a16:creationId xmlns:a16="http://schemas.microsoft.com/office/drawing/2014/main" id="{6716AD49-9B34-E446-8C45-DADC175A8041}"/>
              </a:ext>
            </a:extLst>
          </p:cNvPr>
          <p:cNvPicPr>
            <a:picLocks noChangeAspect="1"/>
          </p:cNvPicPr>
          <p:nvPr/>
        </p:nvPicPr>
        <p:blipFill>
          <a:blip r:embed="rId5"/>
          <a:stretch>
            <a:fillRect/>
          </a:stretch>
        </p:blipFill>
        <p:spPr>
          <a:xfrm>
            <a:off x="5958752" y="2319316"/>
            <a:ext cx="2763627" cy="1832239"/>
          </a:xfrm>
          <a:prstGeom prst="rect">
            <a:avLst/>
          </a:prstGeom>
        </p:spPr>
      </p:pic>
      <p:sp>
        <p:nvSpPr>
          <p:cNvPr id="10" name="Rectangle 24">
            <a:extLst>
              <a:ext uri="{FF2B5EF4-FFF2-40B4-BE49-F238E27FC236}">
                <a16:creationId xmlns:a16="http://schemas.microsoft.com/office/drawing/2014/main" id="{1FF63958-A01B-AC44-AA69-007FC9B38D2C}"/>
              </a:ext>
            </a:extLst>
          </p:cNvPr>
          <p:cNvSpPr/>
          <p:nvPr/>
        </p:nvSpPr>
        <p:spPr>
          <a:xfrm>
            <a:off x="1138046" y="4283504"/>
            <a:ext cx="684803" cy="369332"/>
          </a:xfrm>
          <a:prstGeom prst="rect">
            <a:avLst/>
          </a:prstGeom>
        </p:spPr>
        <p:txBody>
          <a:bodyPr wrap="none">
            <a:spAutoFit/>
          </a:bodyPr>
          <a:lstStyle/>
          <a:p>
            <a:pPr algn="ctr"/>
            <a:r>
              <a:rPr lang="en-US" altLang="zh-CN"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Ours</a:t>
            </a:r>
            <a:endParaRPr lang="zh-CN" altLang="en-US"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Rectangle 10">
            <a:extLst>
              <a:ext uri="{FF2B5EF4-FFF2-40B4-BE49-F238E27FC236}">
                <a16:creationId xmlns:a16="http://schemas.microsoft.com/office/drawing/2014/main" id="{95A061B1-FCEC-B744-AD9A-F3D0003F26B0}"/>
              </a:ext>
            </a:extLst>
          </p:cNvPr>
          <p:cNvSpPr/>
          <p:nvPr/>
        </p:nvSpPr>
        <p:spPr>
          <a:xfrm>
            <a:off x="3956550" y="4329197"/>
            <a:ext cx="928460" cy="369332"/>
          </a:xfrm>
          <a:prstGeom prst="rect">
            <a:avLst/>
          </a:prstGeom>
        </p:spPr>
        <p:txBody>
          <a:bodyPr wrap="none">
            <a:spAutoFit/>
          </a:bodyPr>
          <a:lstStyle/>
          <a:p>
            <a:pPr algn="ctr"/>
            <a:r>
              <a:rPr lang="en-US" altLang="zh-CN"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Myopic</a:t>
            </a:r>
            <a:endParaRPr lang="zh-CN" altLang="en-US"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Rectangle 10">
            <a:extLst>
              <a:ext uri="{FF2B5EF4-FFF2-40B4-BE49-F238E27FC236}">
                <a16:creationId xmlns:a16="http://schemas.microsoft.com/office/drawing/2014/main" id="{C527D942-7AB2-4D43-AAE3-DD75E3BC76DF}"/>
              </a:ext>
            </a:extLst>
          </p:cNvPr>
          <p:cNvSpPr/>
          <p:nvPr/>
        </p:nvSpPr>
        <p:spPr>
          <a:xfrm>
            <a:off x="7346799" y="4279992"/>
            <a:ext cx="659155" cy="369332"/>
          </a:xfrm>
          <a:prstGeom prst="rect">
            <a:avLst/>
          </a:prstGeom>
        </p:spPr>
        <p:txBody>
          <a:bodyPr wrap="none">
            <a:spAutoFit/>
          </a:bodyPr>
          <a:lstStyle/>
          <a:p>
            <a:pPr algn="ctr"/>
            <a:r>
              <a:rPr lang="en-US" altLang="zh-CN"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DFN</a:t>
            </a:r>
            <a:endParaRPr lang="zh-CN" altLang="en-US"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6" name="矩形 15">
            <a:extLst>
              <a:ext uri="{FF2B5EF4-FFF2-40B4-BE49-F238E27FC236}">
                <a16:creationId xmlns:a16="http://schemas.microsoft.com/office/drawing/2014/main" id="{ECD0219D-C62C-D942-8EA0-85F8A2DEA092}"/>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5">
            <a:extLst>
              <a:ext uri="{FF2B5EF4-FFF2-40B4-BE49-F238E27FC236}">
                <a16:creationId xmlns:a16="http://schemas.microsoft.com/office/drawing/2014/main" id="{2F7AA671-0B12-A74F-B9F2-6800CB42973B}"/>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8" name="灯片编号占位符 1">
            <a:extLst>
              <a:ext uri="{FF2B5EF4-FFF2-40B4-BE49-F238E27FC236}">
                <a16:creationId xmlns:a16="http://schemas.microsoft.com/office/drawing/2014/main" id="{B2F4F0A0-E851-F441-9081-83FB93EC8268}"/>
              </a:ext>
            </a:extLst>
          </p:cNvPr>
          <p:cNvSpPr txBox="1">
            <a:spLocks/>
          </p:cNvSpPr>
          <p:nvPr/>
        </p:nvSpPr>
        <p:spPr>
          <a:xfrm>
            <a:off x="8398410" y="209344"/>
            <a:ext cx="555674"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41</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9" name="文本框 11">
            <a:extLst>
              <a:ext uri="{FF2B5EF4-FFF2-40B4-BE49-F238E27FC236}">
                <a16:creationId xmlns:a16="http://schemas.microsoft.com/office/drawing/2014/main" id="{6AE53C2D-9C3A-5D47-B643-3236727E910F}"/>
              </a:ext>
            </a:extLst>
          </p:cNvPr>
          <p:cNvSpPr txBox="1"/>
          <p:nvPr/>
        </p:nvSpPr>
        <p:spPr>
          <a:xfrm>
            <a:off x="300249" y="192695"/>
            <a:ext cx="62384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Experiment-Results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 name="矩形: 圆角 6">
            <a:extLst>
              <a:ext uri="{FF2B5EF4-FFF2-40B4-BE49-F238E27FC236}">
                <a16:creationId xmlns:a16="http://schemas.microsoft.com/office/drawing/2014/main" id="{3880B1FE-6B90-C940-927F-B7B8349CA631}"/>
              </a:ext>
            </a:extLst>
          </p:cNvPr>
          <p:cNvSpPr/>
          <p:nvPr/>
        </p:nvSpPr>
        <p:spPr>
          <a:xfrm>
            <a:off x="300250" y="752976"/>
            <a:ext cx="3229532"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6">
            <a:extLst>
              <a:ext uri="{FF2B5EF4-FFF2-40B4-BE49-F238E27FC236}">
                <a16:creationId xmlns:a16="http://schemas.microsoft.com/office/drawing/2014/main" id="{D6AA6AC8-8D96-154B-9830-5C0DA08D45E7}"/>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550543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42</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1">
            <a:extLst>
              <a:ext uri="{FF2B5EF4-FFF2-40B4-BE49-F238E27FC236}">
                <a16:creationId xmlns:a16="http://schemas.microsoft.com/office/drawing/2014/main" id="{9747FC79-3285-794D-B05D-2FEDBCA006CE}"/>
              </a:ext>
            </a:extLst>
          </p:cNvPr>
          <p:cNvSpPr txBox="1"/>
          <p:nvPr/>
        </p:nvSpPr>
        <p:spPr>
          <a:xfrm>
            <a:off x="300249" y="192695"/>
            <a:ext cx="4446680"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Summary of Part 2</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6">
            <a:extLst>
              <a:ext uri="{FF2B5EF4-FFF2-40B4-BE49-F238E27FC236}">
                <a16:creationId xmlns:a16="http://schemas.microsoft.com/office/drawing/2014/main" id="{40C1180B-96EC-9D4E-91FF-6F7122E2848F}"/>
              </a:ext>
            </a:extLst>
          </p:cNvPr>
          <p:cNvSpPr/>
          <p:nvPr/>
        </p:nvSpPr>
        <p:spPr>
          <a:xfrm>
            <a:off x="300251" y="752976"/>
            <a:ext cx="3055200"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6">
            <a:extLst>
              <a:ext uri="{FF2B5EF4-FFF2-40B4-BE49-F238E27FC236}">
                <a16:creationId xmlns:a16="http://schemas.microsoft.com/office/drawing/2014/main" id="{D22E156C-7BF9-DE4F-83A7-D5D30F4298A4}"/>
              </a:ext>
            </a:extLst>
          </p:cNvPr>
          <p:cNvSpPr/>
          <p:nvPr/>
        </p:nvSpPr>
        <p:spPr>
          <a:xfrm>
            <a:off x="339317" y="991674"/>
            <a:ext cx="8532744" cy="5324535"/>
          </a:xfrm>
          <a:prstGeom prst="rect">
            <a:avLst/>
          </a:prstGeom>
        </p:spPr>
        <p:txBody>
          <a:bodyPr wrap="square">
            <a:spAutoFit/>
          </a:bodyPr>
          <a:lstStyle/>
          <a:p>
            <a:pPr marL="285750" indent="-285750">
              <a:buFont typeface="Wingdings" pitchFamily="2" charset="2"/>
              <a:buChar char="q"/>
            </a:pPr>
            <a:r>
              <a:rPr lang="en-US" sz="2000" b="1" dirty="0">
                <a:solidFill>
                  <a:srgbClr val="0000FF"/>
                </a:solidFill>
                <a:latin typeface="Times New Roman" panose="02020603050405020304" pitchFamily="18" charset="0"/>
                <a:cs typeface="Times New Roman" panose="02020603050405020304" pitchFamily="18" charset="0"/>
              </a:rPr>
              <a:t>Problem: </a:t>
            </a:r>
          </a:p>
          <a:p>
            <a:pPr marL="293688" indent="-293688"/>
            <a:r>
              <a:rPr lang="en-US" sz="2000" b="1" dirty="0">
                <a:solidFill>
                  <a:srgbClr val="C00000"/>
                </a:solidFill>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We propose a novel VUS system framework which</a:t>
            </a:r>
            <a:r>
              <a:rPr lang="en-US" sz="2000" b="1" dirty="0">
                <a:solidFill>
                  <a:srgbClr val="C00000"/>
                </a:solidFill>
                <a:latin typeface="Times New Roman" panose="02020603050405020304" pitchFamily="18" charset="0"/>
                <a:cs typeface="Times New Roman" panose="02020603050405020304" pitchFamily="18" charset="0"/>
              </a:rPr>
              <a:t> makes up the intrinsic </a:t>
            </a:r>
            <a:r>
              <a:rPr lang="en-US" sz="2000" b="1" dirty="0" err="1">
                <a:solidFill>
                  <a:srgbClr val="C00000"/>
                </a:solidFill>
                <a:latin typeface="Times New Roman" panose="02020603050405020304" pitchFamily="18" charset="0"/>
                <a:cs typeface="Times New Roman" panose="02020603050405020304" pitchFamily="18" charset="0"/>
              </a:rPr>
              <a:t>spatio</a:t>
            </a:r>
            <a:r>
              <a:rPr lang="en-US" sz="2000" b="1" dirty="0">
                <a:solidFill>
                  <a:srgbClr val="C00000"/>
                </a:solidFill>
                <a:latin typeface="Times New Roman" panose="02020603050405020304" pitchFamily="18" charset="0"/>
                <a:cs typeface="Times New Roman" panose="02020603050405020304" pitchFamily="18" charset="0"/>
              </a:rPr>
              <a:t>-temporal distribution bias </a:t>
            </a:r>
            <a:r>
              <a:rPr lang="en-US" sz="2000" dirty="0">
                <a:latin typeface="Times New Roman" panose="02020603050405020304" pitchFamily="18" charset="0"/>
                <a:cs typeface="Times New Roman" panose="02020603050405020304" pitchFamily="18" charset="0"/>
              </a:rPr>
              <a:t>of FHVs and enables </a:t>
            </a:r>
            <a:r>
              <a:rPr lang="en-US" sz="2000" b="1" dirty="0">
                <a:solidFill>
                  <a:srgbClr val="C00000"/>
                </a:solidFill>
                <a:latin typeface="Times New Roman" panose="02020603050405020304" pitchFamily="18" charset="0"/>
                <a:cs typeface="Times New Roman" panose="02020603050405020304" pitchFamily="18" charset="0"/>
              </a:rPr>
              <a:t>fine-grained </a:t>
            </a:r>
            <a:r>
              <a:rPr lang="en-US" sz="2000" b="1" dirty="0" err="1">
                <a:solidFill>
                  <a:srgbClr val="C00000"/>
                </a:solidFill>
                <a:latin typeface="Times New Roman" panose="02020603050405020304" pitchFamily="18" charset="0"/>
                <a:cs typeface="Times New Roman" panose="02020603050405020304" pitchFamily="18" charset="0"/>
              </a:rPr>
              <a:t>spatio</a:t>
            </a:r>
            <a:r>
              <a:rPr lang="en-US" sz="2000" b="1" dirty="0">
                <a:solidFill>
                  <a:srgbClr val="C00000"/>
                </a:solidFill>
                <a:latin typeface="Times New Roman" panose="02020603050405020304" pitchFamily="18" charset="0"/>
                <a:cs typeface="Times New Roman" panose="02020603050405020304" pitchFamily="18" charset="0"/>
              </a:rPr>
              <a:t>-temporal sensing coverage </a:t>
            </a:r>
            <a:r>
              <a:rPr lang="en-US" sz="2000" dirty="0">
                <a:latin typeface="Times New Roman" panose="02020603050405020304" pitchFamily="18" charset="0"/>
                <a:cs typeface="Times New Roman" panose="02020603050405020304" pitchFamily="18" charset="0"/>
              </a:rPr>
              <a:t>with </a:t>
            </a:r>
            <a:r>
              <a:rPr lang="en-US" sz="2000" b="1" dirty="0">
                <a:solidFill>
                  <a:srgbClr val="C00000"/>
                </a:solidFill>
                <a:latin typeface="Times New Roman" panose="02020603050405020304" pitchFamily="18" charset="0"/>
                <a:cs typeface="Times New Roman" panose="02020603050405020304" pitchFamily="18" charset="0"/>
              </a:rPr>
              <a:t>minimum long-term operational cost </a:t>
            </a:r>
            <a:r>
              <a:rPr lang="en-US" sz="2000" dirty="0">
                <a:latin typeface="Times New Roman" panose="02020603050405020304" pitchFamily="18" charset="0"/>
                <a:cs typeface="Times New Roman" panose="02020603050405020304" pitchFamily="18" charset="0"/>
              </a:rPr>
              <a:t>by optimizing the repositioning policy for DSVs. </a:t>
            </a:r>
          </a:p>
          <a:p>
            <a:pPr marL="285750" indent="-285750">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285750" indent="-285750">
              <a:buFont typeface="Wingdings" pitchFamily="2" charset="2"/>
              <a:buChar char="q"/>
            </a:pPr>
            <a:r>
              <a:rPr lang="en-US" sz="2000" b="1" dirty="0">
                <a:solidFill>
                  <a:srgbClr val="0000FF"/>
                </a:solidFill>
                <a:latin typeface="Times New Roman" panose="02020603050405020304" pitchFamily="18" charset="0"/>
                <a:cs typeface="Times New Roman" panose="02020603050405020304" pitchFamily="18" charset="0"/>
              </a:rPr>
              <a:t>Methodology: </a:t>
            </a:r>
          </a:p>
          <a:p>
            <a:pPr marL="293688"/>
            <a:r>
              <a:rPr lang="en-US" sz="2000">
                <a:latin typeface="Times New Roman" panose="02020603050405020304" pitchFamily="18" charset="0"/>
                <a:cs typeface="Times New Roman" panose="02020603050405020304" pitchFamily="18" charset="0"/>
              </a:rPr>
              <a:t>We solve </a:t>
            </a:r>
            <a:r>
              <a:rPr lang="en-US" sz="2000" dirty="0">
                <a:latin typeface="Times New Roman" panose="02020603050405020304" pitchFamily="18" charset="0"/>
                <a:cs typeface="Times New Roman" panose="02020603050405020304" pitchFamily="18" charset="0"/>
              </a:rPr>
              <a:t>the formulated stochastic dynamic program by integrating </a:t>
            </a:r>
            <a:r>
              <a:rPr lang="en-US" sz="2000" b="1" dirty="0" err="1">
                <a:solidFill>
                  <a:srgbClr val="C00000"/>
                </a:solidFill>
                <a:latin typeface="Times New Roman" panose="02020603050405020304" pitchFamily="18" charset="0"/>
                <a:cs typeface="Times New Roman" panose="02020603050405020304" pitchFamily="18" charset="0"/>
              </a:rPr>
              <a:t>distributionally</a:t>
            </a:r>
            <a:r>
              <a:rPr lang="en-US" sz="2000" b="1" dirty="0">
                <a:solidFill>
                  <a:srgbClr val="C00000"/>
                </a:solidFill>
                <a:latin typeface="Times New Roman" panose="02020603050405020304" pitchFamily="18" charset="0"/>
                <a:cs typeface="Times New Roman" panose="02020603050405020304" pitchFamily="18" charset="0"/>
              </a:rPr>
              <a:t> robust optimization</a:t>
            </a:r>
            <a:r>
              <a:rPr lang="en-US" sz="2000" dirty="0">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primal-dual transformation</a:t>
            </a:r>
            <a:r>
              <a:rPr lang="en-US" sz="2000" dirty="0">
                <a:latin typeface="Times New Roman" panose="02020603050405020304" pitchFamily="18" charset="0"/>
                <a:cs typeface="Times New Roman" panose="02020603050405020304" pitchFamily="18" charset="0"/>
              </a:rPr>
              <a:t>, and </a:t>
            </a:r>
            <a:r>
              <a:rPr lang="en-US" sz="2000" b="1" dirty="0">
                <a:solidFill>
                  <a:srgbClr val="C00000"/>
                </a:solidFill>
                <a:latin typeface="Times New Roman" panose="02020603050405020304" pitchFamily="18" charset="0"/>
                <a:cs typeface="Times New Roman" panose="02020603050405020304" pitchFamily="18" charset="0"/>
              </a:rPr>
              <a:t>second order conic programming </a:t>
            </a:r>
            <a:r>
              <a:rPr lang="en-US" sz="2000" dirty="0">
                <a:latin typeface="Times New Roman" panose="02020603050405020304" pitchFamily="18" charset="0"/>
                <a:cs typeface="Times New Roman" panose="02020603050405020304" pitchFamily="18" charset="0"/>
              </a:rPr>
              <a:t>methods. </a:t>
            </a:r>
          </a:p>
          <a:p>
            <a:pPr marL="293688"/>
            <a:endParaRPr lang="en-US" sz="2000" dirty="0">
              <a:latin typeface="Times New Roman" panose="02020603050405020304" pitchFamily="18" charset="0"/>
              <a:cs typeface="Times New Roman" panose="02020603050405020304" pitchFamily="18" charset="0"/>
            </a:endParaRPr>
          </a:p>
          <a:p>
            <a:pPr marL="285750" indent="-285750">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285750" indent="-285750">
              <a:buFont typeface="Wingdings" pitchFamily="2" charset="2"/>
              <a:buChar char="q"/>
            </a:pPr>
            <a:r>
              <a:rPr lang="en-US" sz="2000" b="1" dirty="0">
                <a:solidFill>
                  <a:srgbClr val="0000FF"/>
                </a:solidFill>
                <a:latin typeface="Times New Roman" panose="02020603050405020304" pitchFamily="18" charset="0"/>
                <a:cs typeface="Times New Roman" panose="02020603050405020304" pitchFamily="18" charset="0"/>
              </a:rPr>
              <a:t>Experiment: </a:t>
            </a:r>
          </a:p>
          <a:p>
            <a:pPr marL="293688"/>
            <a:r>
              <a:rPr lang="en-US" sz="2000" dirty="0">
                <a:latin typeface="Times New Roman" panose="02020603050405020304" pitchFamily="18" charset="0"/>
                <a:cs typeface="Times New Roman" panose="02020603050405020304" pitchFamily="18" charset="0"/>
              </a:rPr>
              <a:t>We validate the effectiveness of our proposed approaches by performing extensive experiments using a </a:t>
            </a:r>
            <a:r>
              <a:rPr lang="en-US" sz="2000" b="1" dirty="0">
                <a:solidFill>
                  <a:srgbClr val="C00000"/>
                </a:solidFill>
                <a:latin typeface="Times New Roman" panose="02020603050405020304" pitchFamily="18" charset="0"/>
                <a:cs typeface="Times New Roman" panose="02020603050405020304" pitchFamily="18" charset="0"/>
              </a:rPr>
              <a:t>large-scale UVS system dataset </a:t>
            </a:r>
            <a:r>
              <a:rPr lang="en-US" sz="2000" dirty="0">
                <a:latin typeface="Times New Roman" panose="02020603050405020304" pitchFamily="18" charset="0"/>
                <a:cs typeface="Times New Roman" panose="02020603050405020304" pitchFamily="18" charset="0"/>
              </a:rPr>
              <a:t>that contains the trajectories of 726,000 orders of 3848 taxis from June 1st to 30th, 2017, in Shenzhen, China. </a:t>
            </a:r>
            <a:endParaRPr lang="en-US"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30628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8">
            <a:extLst>
              <a:ext uri="{FF2B5EF4-FFF2-40B4-BE49-F238E27FC236}">
                <a16:creationId xmlns:a16="http://schemas.microsoft.com/office/drawing/2014/main" id="{08D569D4-13CF-8B49-BA96-5B9B878626D1}"/>
              </a:ext>
            </a:extLst>
          </p:cNvPr>
          <p:cNvSpPr/>
          <p:nvPr/>
        </p:nvSpPr>
        <p:spPr>
          <a:xfrm>
            <a:off x="4597748" y="1593980"/>
            <a:ext cx="4403822" cy="389233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8">
            <a:extLst>
              <a:ext uri="{FF2B5EF4-FFF2-40B4-BE49-F238E27FC236}">
                <a16:creationId xmlns:a16="http://schemas.microsoft.com/office/drawing/2014/main" id="{EC4F8401-49C5-CE44-AEBD-79DF08FE4DEB}"/>
              </a:ext>
            </a:extLst>
          </p:cNvPr>
          <p:cNvSpPr/>
          <p:nvPr/>
        </p:nvSpPr>
        <p:spPr>
          <a:xfrm>
            <a:off x="112889" y="1540878"/>
            <a:ext cx="4403822" cy="394544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Outline</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43</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 name="矩形: 圆角 21">
            <a:extLst>
              <a:ext uri="{FF2B5EF4-FFF2-40B4-BE49-F238E27FC236}">
                <a16:creationId xmlns:a16="http://schemas.microsoft.com/office/drawing/2014/main" id="{6EB7C0C9-F5DB-414C-80CA-19C49A172389}"/>
              </a:ext>
            </a:extLst>
          </p:cNvPr>
          <p:cNvSpPr/>
          <p:nvPr/>
        </p:nvSpPr>
        <p:spPr>
          <a:xfrm>
            <a:off x="112889" y="5539424"/>
            <a:ext cx="8908711" cy="980736"/>
          </a:xfrm>
          <a:prstGeom prst="roundRect">
            <a:avLst>
              <a:gd name="adj" fmla="val 0"/>
            </a:avLst>
          </a:prstGeom>
          <a:solidFill>
            <a:schemeClr val="bg1"/>
          </a:soli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3" name="矩形 23">
            <a:extLst>
              <a:ext uri="{FF2B5EF4-FFF2-40B4-BE49-F238E27FC236}">
                <a16:creationId xmlns:a16="http://schemas.microsoft.com/office/drawing/2014/main" id="{B8F27AD1-54F2-F24D-9DB6-7FCA28D9C8BF}"/>
              </a:ext>
            </a:extLst>
          </p:cNvPr>
          <p:cNvSpPr/>
          <p:nvPr/>
        </p:nvSpPr>
        <p:spPr>
          <a:xfrm>
            <a:off x="59423" y="5566053"/>
            <a:ext cx="8996901" cy="954107"/>
          </a:xfrm>
          <a:prstGeom prst="rect">
            <a:avLst/>
          </a:prstGeom>
        </p:spPr>
        <p:txBody>
          <a:bodyPr wrap="square">
            <a:spAutoFit/>
          </a:bodyPr>
          <a:lstStyle/>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R. Ding, Z. Yang, Y. Wei,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Wang, “Multi-Agent Reinforcement Learning for Urban</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Crowd Sensing with For-Hire Vehicles ”,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p>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[2] G. Fan, Y. Zhao, Z. Guo,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Gan, X. Wang, “</a:t>
            </a:r>
            <a:r>
              <a:rPr lang="en-US" sz="1400" dirty="0">
                <a:latin typeface="Times New Roman" panose="02020603050405020304" pitchFamily="18" charset="0"/>
                <a:cs typeface="Times New Roman" panose="02020603050405020304" pitchFamily="18" charset="0"/>
              </a:rPr>
              <a:t>Towards Fine-Grained </a:t>
            </a:r>
            <a:r>
              <a:rPr lang="en-US" sz="1400" dirty="0" err="1">
                <a:latin typeface="Times New Roman" panose="02020603050405020304" pitchFamily="18" charset="0"/>
                <a:cs typeface="Times New Roman" panose="02020603050405020304" pitchFamily="18" charset="0"/>
              </a:rPr>
              <a:t>Spatio</a:t>
            </a:r>
            <a:r>
              <a:rPr lang="en-US" sz="1400" dirty="0">
                <a:latin typeface="Times New Roman" panose="02020603050405020304" pitchFamily="18" charset="0"/>
                <a:cs typeface="Times New Roman" panose="02020603050405020304" pitchFamily="18" charset="0"/>
              </a:rPr>
              <a:t>-Temporal Coverage for Vehicular Urban Sensing Systems</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7" name="矩形 14">
            <a:extLst>
              <a:ext uri="{FF2B5EF4-FFF2-40B4-BE49-F238E27FC236}">
                <a16:creationId xmlns:a16="http://schemas.microsoft.com/office/drawing/2014/main" id="{A7D5926B-E47E-844A-B205-274E50FA761F}"/>
              </a:ext>
            </a:extLst>
          </p:cNvPr>
          <p:cNvSpPr/>
          <p:nvPr/>
        </p:nvSpPr>
        <p:spPr>
          <a:xfrm>
            <a:off x="4600801" y="895746"/>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Fine-Grained </a:t>
            </a:r>
            <a:r>
              <a:rPr lang="en-US" altLang="zh-CN"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-Temporal Coverage for Vehicular Sensing Systems [2]</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3" name="矩形 14">
            <a:extLst>
              <a:ext uri="{FF2B5EF4-FFF2-40B4-BE49-F238E27FC236}">
                <a16:creationId xmlns:a16="http://schemas.microsoft.com/office/drawing/2014/main" id="{9C8DD0C9-A0D5-D942-BE78-918EA66B1EE8}"/>
              </a:ext>
            </a:extLst>
          </p:cNvPr>
          <p:cNvSpPr/>
          <p:nvPr/>
        </p:nvSpPr>
        <p:spPr>
          <a:xfrm>
            <a:off x="112889" y="891748"/>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Distributed</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Route</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for</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Vehicular Sensing with For-Hire Vehicles [1]</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6" name="矩形 15">
            <a:extLst>
              <a:ext uri="{FF2B5EF4-FFF2-40B4-BE49-F238E27FC236}">
                <a16:creationId xmlns:a16="http://schemas.microsoft.com/office/drawing/2014/main" id="{1C62ED73-43BA-6146-B634-BEAB10E12331}"/>
              </a:ext>
            </a:extLst>
          </p:cNvPr>
          <p:cNvSpPr/>
          <p:nvPr/>
        </p:nvSpPr>
        <p:spPr>
          <a:xfrm>
            <a:off x="112889"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Multi-Agent Reinforcement Learning</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8" name="矩形 15">
            <a:extLst>
              <a:ext uri="{FF2B5EF4-FFF2-40B4-BE49-F238E27FC236}">
                <a16:creationId xmlns:a16="http://schemas.microsoft.com/office/drawing/2014/main" id="{EC7DC408-C237-1445-8679-A2695D543519}"/>
              </a:ext>
            </a:extLst>
          </p:cNvPr>
          <p:cNvSpPr/>
          <p:nvPr/>
        </p:nvSpPr>
        <p:spPr>
          <a:xfrm>
            <a:off x="4600364"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Distributionally</a:t>
            </a: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 Robust Optimization</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9" name="箭头: 下 9">
            <a:extLst>
              <a:ext uri="{FF2B5EF4-FFF2-40B4-BE49-F238E27FC236}">
                <a16:creationId xmlns:a16="http://schemas.microsoft.com/office/drawing/2014/main" id="{9B0435C4-59CA-464D-A34B-8BAF92437A38}"/>
              </a:ext>
            </a:extLst>
          </p:cNvPr>
          <p:cNvSpPr/>
          <p:nvPr/>
        </p:nvSpPr>
        <p:spPr>
          <a:xfrm>
            <a:off x="2197064"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6">
            <a:extLst>
              <a:ext uri="{FF2B5EF4-FFF2-40B4-BE49-F238E27FC236}">
                <a16:creationId xmlns:a16="http://schemas.microsoft.com/office/drawing/2014/main" id="{6866CBC8-BE2B-9A48-AEFD-060B92444DAC}"/>
              </a:ext>
            </a:extLst>
          </p:cNvPr>
          <p:cNvSpPr/>
          <p:nvPr/>
        </p:nvSpPr>
        <p:spPr>
          <a:xfrm>
            <a:off x="300250" y="752976"/>
            <a:ext cx="1308552" cy="645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2" descr="C:\Users\Lenovo\Desktop\捕获.PNG">
            <a:extLst>
              <a:ext uri="{FF2B5EF4-FFF2-40B4-BE49-F238E27FC236}">
                <a16:creationId xmlns:a16="http://schemas.microsoft.com/office/drawing/2014/main" id="{4E21D4B7-6837-EC4A-B23C-15795D579E7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9965" y="1880436"/>
            <a:ext cx="2138462" cy="2082542"/>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2">
            <a:extLst>
              <a:ext uri="{FF2B5EF4-FFF2-40B4-BE49-F238E27FC236}">
                <a16:creationId xmlns:a16="http://schemas.microsoft.com/office/drawing/2014/main" id="{D4DB24F1-3A4C-F340-8601-B9514EE6AB27}"/>
              </a:ext>
            </a:extLst>
          </p:cNvPr>
          <p:cNvPicPr>
            <a:picLocks noChangeAspect="1"/>
          </p:cNvPicPr>
          <p:nvPr/>
        </p:nvPicPr>
        <p:blipFill>
          <a:blip r:embed="rId4"/>
          <a:stretch>
            <a:fillRect/>
          </a:stretch>
        </p:blipFill>
        <p:spPr>
          <a:xfrm>
            <a:off x="4907740" y="2575878"/>
            <a:ext cx="3986089" cy="1312494"/>
          </a:xfrm>
          <a:prstGeom prst="rect">
            <a:avLst/>
          </a:prstGeom>
        </p:spPr>
      </p:pic>
      <p:pic>
        <p:nvPicPr>
          <p:cNvPr id="38" name="图片 1">
            <a:extLst>
              <a:ext uri="{FF2B5EF4-FFF2-40B4-BE49-F238E27FC236}">
                <a16:creationId xmlns:a16="http://schemas.microsoft.com/office/drawing/2014/main" id="{D4F28712-4B21-DC41-BB6A-6FB1B923BE08}"/>
              </a:ext>
            </a:extLst>
          </p:cNvPr>
          <p:cNvPicPr>
            <a:picLocks noChangeAspect="1"/>
          </p:cNvPicPr>
          <p:nvPr/>
        </p:nvPicPr>
        <p:blipFill rotWithShape="1">
          <a:blip r:embed="rId5"/>
          <a:srcRect l="29190"/>
          <a:stretch/>
        </p:blipFill>
        <p:spPr>
          <a:xfrm>
            <a:off x="4907740" y="2013631"/>
            <a:ext cx="3839199" cy="583891"/>
          </a:xfrm>
          <a:prstGeom prst="rect">
            <a:avLst/>
          </a:prstGeom>
        </p:spPr>
      </p:pic>
      <p:sp>
        <p:nvSpPr>
          <p:cNvPr id="39" name="箭头: 下 9">
            <a:extLst>
              <a:ext uri="{FF2B5EF4-FFF2-40B4-BE49-F238E27FC236}">
                <a16:creationId xmlns:a16="http://schemas.microsoft.com/office/drawing/2014/main" id="{6A91A052-4297-BA48-8F3A-193D8E23D4D6}"/>
              </a:ext>
            </a:extLst>
          </p:cNvPr>
          <p:cNvSpPr/>
          <p:nvPr/>
        </p:nvSpPr>
        <p:spPr>
          <a:xfrm>
            <a:off x="6652195"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7">
            <a:extLst>
              <a:ext uri="{FF2B5EF4-FFF2-40B4-BE49-F238E27FC236}">
                <a16:creationId xmlns:a16="http://schemas.microsoft.com/office/drawing/2014/main" id="{38C8D048-9165-274C-B15A-1CC7C61CC7DC}"/>
              </a:ext>
            </a:extLst>
          </p:cNvPr>
          <p:cNvPicPr>
            <a:picLocks noChangeAspect="1"/>
          </p:cNvPicPr>
          <p:nvPr/>
        </p:nvPicPr>
        <p:blipFill rotWithShape="1">
          <a:blip r:embed="rId6">
            <a:extLst>
              <a:ext uri="{28A0092B-C50C-407E-A947-70E740481C1C}">
                <a14:useLocalDpi xmlns:a14="http://schemas.microsoft.com/office/drawing/2010/main" val="0"/>
              </a:ext>
            </a:extLst>
          </a:blip>
          <a:srcRect l="11712" t="23903" r="8895" b="23222"/>
          <a:stretch/>
        </p:blipFill>
        <p:spPr>
          <a:xfrm>
            <a:off x="413048" y="4229376"/>
            <a:ext cx="1814946" cy="1208724"/>
          </a:xfrm>
          <a:prstGeom prst="rect">
            <a:avLst/>
          </a:prstGeom>
        </p:spPr>
      </p:pic>
      <p:pic>
        <p:nvPicPr>
          <p:cNvPr id="11" name="Picture 10">
            <a:extLst>
              <a:ext uri="{FF2B5EF4-FFF2-40B4-BE49-F238E27FC236}">
                <a16:creationId xmlns:a16="http://schemas.microsoft.com/office/drawing/2014/main" id="{1C5B0E1D-D912-3D44-970A-F14AC32668F3}"/>
              </a:ext>
            </a:extLst>
          </p:cNvPr>
          <p:cNvPicPr>
            <a:picLocks noChangeAspect="1"/>
          </p:cNvPicPr>
          <p:nvPr/>
        </p:nvPicPr>
        <p:blipFill rotWithShape="1">
          <a:blip r:embed="rId7">
            <a:extLst>
              <a:ext uri="{28A0092B-C50C-407E-A947-70E740481C1C}">
                <a14:useLocalDpi xmlns:a14="http://schemas.microsoft.com/office/drawing/2010/main" val="0"/>
              </a:ext>
            </a:extLst>
          </a:blip>
          <a:srcRect l="11485" t="24413" r="9253" b="24039"/>
          <a:stretch/>
        </p:blipFill>
        <p:spPr>
          <a:xfrm>
            <a:off x="2497223" y="4229751"/>
            <a:ext cx="1814947" cy="1180354"/>
          </a:xfrm>
          <a:prstGeom prst="rect">
            <a:avLst/>
          </a:prstGeom>
        </p:spPr>
      </p:pic>
      <p:pic>
        <p:nvPicPr>
          <p:cNvPr id="15" name="Picture 14">
            <a:extLst>
              <a:ext uri="{FF2B5EF4-FFF2-40B4-BE49-F238E27FC236}">
                <a16:creationId xmlns:a16="http://schemas.microsoft.com/office/drawing/2014/main" id="{257D5A94-AEB6-DD41-87DE-55B74E3A23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44254" y="4394480"/>
            <a:ext cx="1422692" cy="950400"/>
          </a:xfrm>
          <a:prstGeom prst="rect">
            <a:avLst/>
          </a:prstGeom>
        </p:spPr>
      </p:pic>
      <p:pic>
        <p:nvPicPr>
          <p:cNvPr id="22" name="Picture 21">
            <a:extLst>
              <a:ext uri="{FF2B5EF4-FFF2-40B4-BE49-F238E27FC236}">
                <a16:creationId xmlns:a16="http://schemas.microsoft.com/office/drawing/2014/main" id="{E152DB0F-FD35-9641-B1E7-4B95590469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26154" y="4385278"/>
            <a:ext cx="1426310" cy="950095"/>
          </a:xfrm>
          <a:prstGeom prst="rect">
            <a:avLst/>
          </a:prstGeom>
        </p:spPr>
      </p:pic>
      <p:pic>
        <p:nvPicPr>
          <p:cNvPr id="24" name="Picture 23">
            <a:extLst>
              <a:ext uri="{FF2B5EF4-FFF2-40B4-BE49-F238E27FC236}">
                <a16:creationId xmlns:a16="http://schemas.microsoft.com/office/drawing/2014/main" id="{8C10D697-CE53-9A43-ABCF-1EB4A544EE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78333" y="4392650"/>
            <a:ext cx="1425141" cy="950094"/>
          </a:xfrm>
          <a:prstGeom prst="rect">
            <a:avLst/>
          </a:prstGeom>
        </p:spPr>
      </p:pic>
    </p:spTree>
    <p:extLst>
      <p:ext uri="{BB962C8B-B14F-4D97-AF65-F5344CB8AC3E}">
        <p14:creationId xmlns:p14="http://schemas.microsoft.com/office/powerpoint/2010/main" val="8682091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9832" y="1254433"/>
            <a:ext cx="9144000" cy="1972102"/>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4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Thank You!</a:t>
            </a:r>
            <a:endParaRPr lang="zh-CN" altLang="en-US" sz="4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矩形 6">
            <a:extLst>
              <a:ext uri="{FF2B5EF4-FFF2-40B4-BE49-F238E27FC236}">
                <a16:creationId xmlns:a16="http://schemas.microsoft.com/office/drawing/2014/main" id="{CD82C8C3-17DA-4790-984E-DDBD6CFFFFCC}"/>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6" name="图片 5">
            <a:extLst>
              <a:ext uri="{FF2B5EF4-FFF2-40B4-BE49-F238E27FC236}">
                <a16:creationId xmlns:a16="http://schemas.microsoft.com/office/drawing/2014/main" id="{7B647ED8-D8F1-4C63-9DAC-2F8537ADC990}"/>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2538484" cy="834505"/>
          </a:xfrm>
          <a:prstGeom prst="rect">
            <a:avLst/>
          </a:prstGeom>
        </p:spPr>
      </p:pic>
      <p:sp>
        <p:nvSpPr>
          <p:cNvPr id="11" name="平行四边形 10">
            <a:extLst>
              <a:ext uri="{FF2B5EF4-FFF2-40B4-BE49-F238E27FC236}">
                <a16:creationId xmlns:a16="http://schemas.microsoft.com/office/drawing/2014/main" id="{69909C33-0A12-4E6B-8A76-CFD6486C90D9}"/>
              </a:ext>
            </a:extLst>
          </p:cNvPr>
          <p:cNvSpPr/>
          <p:nvPr/>
        </p:nvSpPr>
        <p:spPr>
          <a:xfrm>
            <a:off x="-153133" y="3244752"/>
            <a:ext cx="5813946" cy="368496"/>
          </a:xfrm>
          <a:prstGeom prst="parallelogram">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a:extLst>
              <a:ext uri="{FF2B5EF4-FFF2-40B4-BE49-F238E27FC236}">
                <a16:creationId xmlns:a16="http://schemas.microsoft.com/office/drawing/2014/main" id="{3FCF565A-05FD-4D6C-B89A-1BE72D77F4B4}"/>
              </a:ext>
            </a:extLst>
          </p:cNvPr>
          <p:cNvSpPr/>
          <p:nvPr/>
        </p:nvSpPr>
        <p:spPr>
          <a:xfrm>
            <a:off x="5587435" y="3236804"/>
            <a:ext cx="3662740" cy="384391"/>
          </a:xfrm>
          <a:prstGeom prst="parallelogram">
            <a:avLst/>
          </a:prstGeom>
          <a:solidFill>
            <a:schemeClr val="accent5">
              <a:lumMod val="40000"/>
              <a:lumOff val="60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id="{268DCC37-C130-43C1-9CF6-64592B52B62D}"/>
              </a:ext>
            </a:extLst>
          </p:cNvPr>
          <p:cNvSpPr txBox="1"/>
          <p:nvPr/>
        </p:nvSpPr>
        <p:spPr>
          <a:xfrm>
            <a:off x="-9832" y="3773463"/>
            <a:ext cx="9144000" cy="2796920"/>
          </a:xfrm>
          <a:prstGeom prst="rect">
            <a:avLst/>
          </a:prstGeom>
          <a:noFill/>
        </p:spPr>
        <p:txBody>
          <a:bodyPr wrap="square" rtlCol="0">
            <a:spAutoFit/>
          </a:bodyPr>
          <a:lstStyle/>
          <a:p>
            <a:pPr algn="ctr">
              <a:lnSpc>
                <a:spcPct val="150000"/>
              </a:lnSpc>
            </a:pPr>
            <a:r>
              <a:rPr lang="en-US" altLang="zh-CN" sz="2400" b="1" dirty="0" err="1">
                <a:latin typeface="华文中宋" panose="02010600040101010101" pitchFamily="2" charset="-122"/>
                <a:ea typeface="华文中宋" panose="02010600040101010101" pitchFamily="2" charset="-122"/>
              </a:rPr>
              <a:t>Haiming</a:t>
            </a:r>
            <a:r>
              <a:rPr lang="zh-CN" altLang="en-US" sz="2400" b="1" dirty="0">
                <a:latin typeface="华文中宋" panose="02010600040101010101" pitchFamily="2" charset="-122"/>
                <a:ea typeface="华文中宋" panose="02010600040101010101" pitchFamily="2" charset="-122"/>
              </a:rPr>
              <a:t> </a:t>
            </a:r>
            <a:r>
              <a:rPr lang="en-US" altLang="zh-CN" sz="2400" b="1" dirty="0" err="1">
                <a:latin typeface="华文中宋" panose="02010600040101010101" pitchFamily="2" charset="-122"/>
                <a:ea typeface="华文中宋" panose="02010600040101010101" pitchFamily="2" charset="-122"/>
              </a:rPr>
              <a:t>Jin</a:t>
            </a:r>
            <a:endParaRPr lang="en-US" altLang="zh-CN" sz="2400" b="1" dirty="0">
              <a:latin typeface="华文中宋" panose="02010600040101010101" pitchFamily="2" charset="-122"/>
              <a:ea typeface="华文中宋" panose="02010600040101010101" pitchFamily="2" charset="-122"/>
            </a:endParaRPr>
          </a:p>
          <a:p>
            <a:pPr algn="ctr">
              <a:lnSpc>
                <a:spcPct val="150000"/>
              </a:lnSpc>
            </a:pP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John</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Hopcroft</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Center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for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Computer</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Science</a:t>
            </a:r>
          </a:p>
          <a:p>
            <a:pPr algn="ctr">
              <a:lnSpc>
                <a:spcPct val="150000"/>
              </a:lnSpc>
            </a:pPr>
            <a:r>
              <a:rPr lang="en-US" altLang="zh-CN" sz="2400" b="1" dirty="0">
                <a:latin typeface="华文中宋" panose="02010600040101010101" pitchFamily="2" charset="-122"/>
                <a:ea typeface="华文中宋" panose="02010600040101010101" pitchFamily="2" charset="-122"/>
              </a:rPr>
              <a:t>Shanghai</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Jiao</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Tong</a:t>
            </a:r>
            <a:r>
              <a:rPr lang="zh-CN" altLang="en-US" sz="2400" b="1" dirty="0">
                <a:latin typeface="华文中宋" panose="02010600040101010101" pitchFamily="2" charset="-122"/>
                <a:ea typeface="华文中宋" panose="02010600040101010101" pitchFamily="2" charset="-122"/>
              </a:rPr>
              <a:t> </a:t>
            </a:r>
            <a:r>
              <a:rPr lang="en-US" altLang="zh-CN" sz="2400" b="1" dirty="0">
                <a:latin typeface="华文中宋" panose="02010600040101010101" pitchFamily="2" charset="-122"/>
                <a:ea typeface="华文中宋" panose="02010600040101010101" pitchFamily="2" charset="-122"/>
              </a:rPr>
              <a:t>University</a:t>
            </a:r>
          </a:p>
          <a:p>
            <a:pPr algn="ctr">
              <a:lnSpc>
                <a:spcPct val="150000"/>
              </a:lnSpc>
            </a:pPr>
            <a:r>
              <a:rPr lang="zh-CN" altLang="en-US" sz="2400" b="1" dirty="0">
                <a:latin typeface="华文中宋" panose="02010600040101010101" pitchFamily="2" charset="-122"/>
                <a:ea typeface="华文中宋" panose="02010600040101010101" pitchFamily="2" charset="-122"/>
              </a:rPr>
              <a:t>江苏省研究生“智能网络计算与信息安全”暑期学校学术报告</a:t>
            </a:r>
            <a:endParaRPr lang="en-US" altLang="zh-CN" sz="2400" b="1" dirty="0">
              <a:latin typeface="华文中宋" panose="02010600040101010101" pitchFamily="2" charset="-122"/>
              <a:ea typeface="华文中宋" panose="02010600040101010101" pitchFamily="2" charset="-122"/>
            </a:endParaRPr>
          </a:p>
          <a:p>
            <a:pPr algn="ctr">
              <a:lnSpc>
                <a:spcPct val="150000"/>
              </a:lnSpc>
            </a:pPr>
            <a:r>
              <a:rPr lang="en-US" altLang="zh-CN" sz="2400" b="1" dirty="0">
                <a:latin typeface="华文中宋" panose="02010600040101010101" pitchFamily="2" charset="-122"/>
                <a:ea typeface="华文中宋" panose="02010600040101010101" pitchFamily="2" charset="-122"/>
              </a:rPr>
              <a:t>2021.08.20</a:t>
            </a:r>
            <a:endParaRPr lang="zh-CN" altLang="en-US" sz="2400" b="1" dirty="0">
              <a:latin typeface="华文中宋" panose="02010600040101010101" pitchFamily="2" charset="-122"/>
              <a:ea typeface="华文中宋" panose="02010600040101010101" pitchFamily="2" charset="-122"/>
            </a:endParaRPr>
          </a:p>
        </p:txBody>
      </p:sp>
      <p:cxnSp>
        <p:nvCxnSpPr>
          <p:cNvPr id="8" name="直接连接符 7">
            <a:extLst>
              <a:ext uri="{FF2B5EF4-FFF2-40B4-BE49-F238E27FC236}">
                <a16:creationId xmlns:a16="http://schemas.microsoft.com/office/drawing/2014/main" id="{6CA696F9-A9B6-4A58-94B9-306C96800461}"/>
              </a:ext>
            </a:extLst>
          </p:cNvPr>
          <p:cNvCxnSpPr/>
          <p:nvPr/>
        </p:nvCxnSpPr>
        <p:spPr>
          <a:xfrm>
            <a:off x="-9832" y="1347568"/>
            <a:ext cx="9144000" cy="0"/>
          </a:xfrm>
          <a:prstGeom prst="line">
            <a:avLst/>
          </a:prstGeom>
          <a:noFill/>
          <a:ln w="9525" cap="flat" cmpd="sng" algn="ctr">
            <a:solidFill>
              <a:sysClr val="window" lastClr="FFFFFF"/>
            </a:solidFill>
            <a:prstDash val="solid"/>
          </a:ln>
          <a:effectLst/>
        </p:spPr>
      </p:cxnSp>
      <p:cxnSp>
        <p:nvCxnSpPr>
          <p:cNvPr id="9" name="直接连接符 8">
            <a:extLst>
              <a:ext uri="{FF2B5EF4-FFF2-40B4-BE49-F238E27FC236}">
                <a16:creationId xmlns:a16="http://schemas.microsoft.com/office/drawing/2014/main" id="{7B7B2871-EA25-493E-A47F-94D3DE3B17FA}"/>
              </a:ext>
            </a:extLst>
          </p:cNvPr>
          <p:cNvCxnSpPr/>
          <p:nvPr/>
        </p:nvCxnSpPr>
        <p:spPr>
          <a:xfrm>
            <a:off x="-9832" y="3144834"/>
            <a:ext cx="9144000" cy="0"/>
          </a:xfrm>
          <a:prstGeom prst="line">
            <a:avLst/>
          </a:prstGeom>
          <a:noFill/>
          <a:ln w="9525" cap="flat" cmpd="sng" algn="ctr">
            <a:solidFill>
              <a:sysClr val="window" lastClr="FFFFFF"/>
            </a:solidFill>
            <a:prstDash val="solid"/>
          </a:ln>
          <a:effectLst/>
        </p:spPr>
      </p:cxnSp>
      <p:pic>
        <p:nvPicPr>
          <p:cNvPr id="3" name="图片 2">
            <a:extLst>
              <a:ext uri="{FF2B5EF4-FFF2-40B4-BE49-F238E27FC236}">
                <a16:creationId xmlns:a16="http://schemas.microsoft.com/office/drawing/2014/main" id="{CD95DCF0-C6D5-7C47-B6DA-D3DA116AD7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3536" y="148044"/>
            <a:ext cx="2328300" cy="540214"/>
          </a:xfrm>
          <a:prstGeom prst="rect">
            <a:avLst/>
          </a:prstGeom>
        </p:spPr>
      </p:pic>
    </p:spTree>
    <p:extLst>
      <p:ext uri="{BB962C8B-B14F-4D97-AF65-F5344CB8AC3E}">
        <p14:creationId xmlns:p14="http://schemas.microsoft.com/office/powerpoint/2010/main" val="332213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49" y="192695"/>
            <a:ext cx="6047388"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Vehicular Crowd Sensing</a:t>
            </a:r>
            <a:r>
              <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(VCS) </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5</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5" name="矩形: 圆角 6">
            <a:extLst>
              <a:ext uri="{FF2B5EF4-FFF2-40B4-BE49-F238E27FC236}">
                <a16:creationId xmlns:a16="http://schemas.microsoft.com/office/drawing/2014/main" id="{23658223-7810-E94B-B44A-C9B4D791F775}"/>
              </a:ext>
            </a:extLst>
          </p:cNvPr>
          <p:cNvSpPr/>
          <p:nvPr/>
        </p:nvSpPr>
        <p:spPr>
          <a:xfrm>
            <a:off x="300249" y="752976"/>
            <a:ext cx="5090458"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6">
            <a:extLst>
              <a:ext uri="{FF2B5EF4-FFF2-40B4-BE49-F238E27FC236}">
                <a16:creationId xmlns:a16="http://schemas.microsoft.com/office/drawing/2014/main" id="{05872A95-D6A7-8248-B64A-7BF5771CB4D6}"/>
              </a:ext>
            </a:extLst>
          </p:cNvPr>
          <p:cNvPicPr>
            <a:picLocks noChangeAspect="1"/>
          </p:cNvPicPr>
          <p:nvPr/>
        </p:nvPicPr>
        <p:blipFill>
          <a:blip r:embed="rId3"/>
          <a:stretch>
            <a:fillRect/>
          </a:stretch>
        </p:blipFill>
        <p:spPr>
          <a:xfrm>
            <a:off x="327337" y="1654380"/>
            <a:ext cx="3841693" cy="2404800"/>
          </a:xfrm>
          <a:prstGeom prst="rect">
            <a:avLst/>
          </a:prstGeom>
        </p:spPr>
      </p:pic>
      <p:pic>
        <p:nvPicPr>
          <p:cNvPr id="8" name="Picture 7">
            <a:extLst>
              <a:ext uri="{FF2B5EF4-FFF2-40B4-BE49-F238E27FC236}">
                <a16:creationId xmlns:a16="http://schemas.microsoft.com/office/drawing/2014/main" id="{5FF64223-50E3-484F-BCF4-647BF84608A0}"/>
              </a:ext>
            </a:extLst>
          </p:cNvPr>
          <p:cNvPicPr>
            <a:picLocks noChangeAspect="1"/>
          </p:cNvPicPr>
          <p:nvPr/>
        </p:nvPicPr>
        <p:blipFill>
          <a:blip r:embed="rId4"/>
          <a:stretch>
            <a:fillRect/>
          </a:stretch>
        </p:blipFill>
        <p:spPr>
          <a:xfrm>
            <a:off x="5070700" y="1697193"/>
            <a:ext cx="3635715" cy="2404800"/>
          </a:xfrm>
          <a:prstGeom prst="rect">
            <a:avLst/>
          </a:prstGeom>
        </p:spPr>
      </p:pic>
      <p:sp>
        <p:nvSpPr>
          <p:cNvPr id="16" name="矩形 90">
            <a:extLst>
              <a:ext uri="{FF2B5EF4-FFF2-40B4-BE49-F238E27FC236}">
                <a16:creationId xmlns:a16="http://schemas.microsoft.com/office/drawing/2014/main" id="{CCE2D65A-0B4F-4C4A-9BFB-FCDA41EDA768}"/>
              </a:ext>
            </a:extLst>
          </p:cNvPr>
          <p:cNvSpPr/>
          <p:nvPr/>
        </p:nvSpPr>
        <p:spPr>
          <a:xfrm>
            <a:off x="327336" y="1094241"/>
            <a:ext cx="3847452" cy="584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altLang="zh-CN"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Sensing Capable Vehicles</a:t>
            </a:r>
          </a:p>
        </p:txBody>
      </p:sp>
      <p:sp>
        <p:nvSpPr>
          <p:cNvPr id="17" name="矩形 90">
            <a:extLst>
              <a:ext uri="{FF2B5EF4-FFF2-40B4-BE49-F238E27FC236}">
                <a16:creationId xmlns:a16="http://schemas.microsoft.com/office/drawing/2014/main" id="{F888BA38-5533-D74B-8A39-4F91073D48BB}"/>
              </a:ext>
            </a:extLst>
          </p:cNvPr>
          <p:cNvSpPr/>
          <p:nvPr/>
        </p:nvSpPr>
        <p:spPr>
          <a:xfrm>
            <a:off x="5056990" y="1094241"/>
            <a:ext cx="3634500" cy="584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altLang="zh-CN"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Vehicular Crowd Sensing</a:t>
            </a:r>
          </a:p>
        </p:txBody>
      </p:sp>
      <p:pic>
        <p:nvPicPr>
          <p:cNvPr id="18" name="Picture 17">
            <a:extLst>
              <a:ext uri="{FF2B5EF4-FFF2-40B4-BE49-F238E27FC236}">
                <a16:creationId xmlns:a16="http://schemas.microsoft.com/office/drawing/2014/main" id="{2B925811-EFDA-3644-B0F8-149318E1E3F3}"/>
              </a:ext>
            </a:extLst>
          </p:cNvPr>
          <p:cNvPicPr>
            <a:picLocks noChangeAspect="1"/>
          </p:cNvPicPr>
          <p:nvPr/>
        </p:nvPicPr>
        <p:blipFill rotWithShape="1">
          <a:blip r:embed="rId5"/>
          <a:srcRect l="16005" t="6598" r="909" b="4306"/>
          <a:stretch/>
        </p:blipFill>
        <p:spPr>
          <a:xfrm>
            <a:off x="155676" y="4647910"/>
            <a:ext cx="2834303" cy="1648967"/>
          </a:xfrm>
          <a:prstGeom prst="rect">
            <a:avLst/>
          </a:prstGeom>
          <a:effectLst>
            <a:outerShdw blurRad="63500" sx="102000" sy="102000" algn="ctr" rotWithShape="0">
              <a:prstClr val="black">
                <a:alpha val="40000"/>
              </a:prstClr>
            </a:outerShdw>
          </a:effectLst>
        </p:spPr>
      </p:pic>
      <p:sp>
        <p:nvSpPr>
          <p:cNvPr id="19" name="Rounded Rectangle 18">
            <a:extLst>
              <a:ext uri="{FF2B5EF4-FFF2-40B4-BE49-F238E27FC236}">
                <a16:creationId xmlns:a16="http://schemas.microsoft.com/office/drawing/2014/main" id="{864DEDE3-A1E8-8B43-B907-18A558275E1C}"/>
              </a:ext>
            </a:extLst>
          </p:cNvPr>
          <p:cNvSpPr/>
          <p:nvPr/>
        </p:nvSpPr>
        <p:spPr>
          <a:xfrm>
            <a:off x="134194" y="5189680"/>
            <a:ext cx="2855785" cy="583866"/>
          </a:xfrm>
          <a:prstGeom prst="roundRect">
            <a:avLst>
              <a:gd name="adj" fmla="val 4930"/>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Environment Monitoring</a:t>
            </a:r>
          </a:p>
        </p:txBody>
      </p:sp>
      <p:pic>
        <p:nvPicPr>
          <p:cNvPr id="9" name="Picture 8">
            <a:extLst>
              <a:ext uri="{FF2B5EF4-FFF2-40B4-BE49-F238E27FC236}">
                <a16:creationId xmlns:a16="http://schemas.microsoft.com/office/drawing/2014/main" id="{B069DC97-27F2-BA46-BD68-0BE24A7CC20B}"/>
              </a:ext>
            </a:extLst>
          </p:cNvPr>
          <p:cNvPicPr>
            <a:picLocks/>
          </p:cNvPicPr>
          <p:nvPr/>
        </p:nvPicPr>
        <p:blipFill>
          <a:blip r:embed="rId6"/>
          <a:stretch>
            <a:fillRect/>
          </a:stretch>
        </p:blipFill>
        <p:spPr>
          <a:xfrm>
            <a:off x="3183332" y="4633467"/>
            <a:ext cx="2788699" cy="1648967"/>
          </a:xfrm>
          <a:prstGeom prst="rect">
            <a:avLst/>
          </a:prstGeom>
          <a:effectLst>
            <a:outerShdw blurRad="50800" dist="38100" dir="2700000" algn="tl" rotWithShape="0">
              <a:prstClr val="black">
                <a:alpha val="40000"/>
              </a:prstClr>
            </a:outerShdw>
          </a:effectLst>
        </p:spPr>
      </p:pic>
      <p:sp>
        <p:nvSpPr>
          <p:cNvPr id="21" name="Rounded Rectangle 20">
            <a:extLst>
              <a:ext uri="{FF2B5EF4-FFF2-40B4-BE49-F238E27FC236}">
                <a16:creationId xmlns:a16="http://schemas.microsoft.com/office/drawing/2014/main" id="{FEDCA7A0-4ACD-7649-90EB-146D10ADB200}"/>
              </a:ext>
            </a:extLst>
          </p:cNvPr>
          <p:cNvSpPr/>
          <p:nvPr/>
        </p:nvSpPr>
        <p:spPr>
          <a:xfrm>
            <a:off x="3184826" y="5196210"/>
            <a:ext cx="2787111" cy="583866"/>
          </a:xfrm>
          <a:prstGeom prst="roundRect">
            <a:avLst>
              <a:gd name="adj" fmla="val 4930"/>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Times New Roman" panose="02020603050405020304" pitchFamily="18" charset="0"/>
                <a:cs typeface="Times New Roman" panose="02020603050405020304" pitchFamily="18" charset="0"/>
              </a:rPr>
              <a:t>Road Speed</a:t>
            </a:r>
            <a:r>
              <a:rPr lang="zh-CN" altLang="en-US" sz="2000" b="1"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Estimation</a:t>
            </a:r>
            <a:endParaRPr lang="en-US" sz="2000" b="1"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204D9B6E-CB33-A440-89F0-07068C05EAEE}"/>
              </a:ext>
            </a:extLst>
          </p:cNvPr>
          <p:cNvPicPr>
            <a:picLocks/>
          </p:cNvPicPr>
          <p:nvPr/>
        </p:nvPicPr>
        <p:blipFill>
          <a:blip r:embed="rId7"/>
          <a:stretch>
            <a:fillRect/>
          </a:stretch>
        </p:blipFill>
        <p:spPr>
          <a:xfrm>
            <a:off x="6165385" y="4626937"/>
            <a:ext cx="2788699" cy="1649764"/>
          </a:xfrm>
          <a:prstGeom prst="rect">
            <a:avLst/>
          </a:prstGeom>
          <a:effectLst>
            <a:outerShdw blurRad="50800" dist="38100" dir="2700000" algn="tl" rotWithShape="0">
              <a:prstClr val="black">
                <a:alpha val="40000"/>
              </a:prstClr>
            </a:outerShdw>
          </a:effectLst>
        </p:spPr>
      </p:pic>
      <p:sp>
        <p:nvSpPr>
          <p:cNvPr id="23" name="Rounded Rectangle 22">
            <a:extLst>
              <a:ext uri="{FF2B5EF4-FFF2-40B4-BE49-F238E27FC236}">
                <a16:creationId xmlns:a16="http://schemas.microsoft.com/office/drawing/2014/main" id="{BB0C3A8F-B7D1-B143-B822-56FA54382538}"/>
              </a:ext>
            </a:extLst>
          </p:cNvPr>
          <p:cNvSpPr/>
          <p:nvPr/>
        </p:nvSpPr>
        <p:spPr>
          <a:xfrm>
            <a:off x="6166973" y="5204282"/>
            <a:ext cx="2787111" cy="583866"/>
          </a:xfrm>
          <a:prstGeom prst="roundRect">
            <a:avLst>
              <a:gd name="adj" fmla="val 4930"/>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Times New Roman" panose="02020603050405020304" pitchFamily="18" charset="0"/>
                <a:cs typeface="Times New Roman" panose="02020603050405020304" pitchFamily="18" charset="0"/>
              </a:rPr>
              <a:t>Traffic Accident Detection</a:t>
            </a:r>
            <a:endParaRPr lang="en-US" sz="2000" b="1" dirty="0">
              <a:latin typeface="Times New Roman" panose="02020603050405020304" pitchFamily="18" charset="0"/>
              <a:cs typeface="Times New Roman" panose="02020603050405020304" pitchFamily="18" charset="0"/>
            </a:endParaRPr>
          </a:p>
        </p:txBody>
      </p:sp>
      <p:sp>
        <p:nvSpPr>
          <p:cNvPr id="25" name="箭头: 下 9">
            <a:extLst>
              <a:ext uri="{FF2B5EF4-FFF2-40B4-BE49-F238E27FC236}">
                <a16:creationId xmlns:a16="http://schemas.microsoft.com/office/drawing/2014/main" id="{0CD68C58-FDE3-9047-8DFB-DDA44C63912C}"/>
              </a:ext>
            </a:extLst>
          </p:cNvPr>
          <p:cNvSpPr/>
          <p:nvPr/>
        </p:nvSpPr>
        <p:spPr>
          <a:xfrm rot="16200000">
            <a:off x="4469786" y="2536863"/>
            <a:ext cx="300159" cy="33967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4718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animBg="1"/>
      <p:bldP spid="21" grpId="0" animBg="1"/>
      <p:bldP spid="23"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4580094"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Uncertainties in VCS</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6</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6" name="矩形: 圆角 6">
            <a:extLst>
              <a:ext uri="{FF2B5EF4-FFF2-40B4-BE49-F238E27FC236}">
                <a16:creationId xmlns:a16="http://schemas.microsoft.com/office/drawing/2014/main" id="{886BAC64-7458-7745-923E-9F9C70767560}"/>
              </a:ext>
            </a:extLst>
          </p:cNvPr>
          <p:cNvSpPr/>
          <p:nvPr/>
        </p:nvSpPr>
        <p:spPr>
          <a:xfrm>
            <a:off x="300250" y="752976"/>
            <a:ext cx="3410514"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Content Placeholder 2">
            <a:extLst>
              <a:ext uri="{FF2B5EF4-FFF2-40B4-BE49-F238E27FC236}">
                <a16:creationId xmlns:a16="http://schemas.microsoft.com/office/drawing/2014/main" id="{9D365ECF-BAC2-7647-AE96-66B6D9D09C43}"/>
              </a:ext>
            </a:extLst>
          </p:cNvPr>
          <p:cNvSpPr txBox="1">
            <a:spLocks/>
          </p:cNvSpPr>
          <p:nvPr/>
        </p:nvSpPr>
        <p:spPr>
          <a:xfrm>
            <a:off x="0" y="1037394"/>
            <a:ext cx="9052559" cy="3670661"/>
          </a:xfrm>
          <a:prstGeom prst="rect">
            <a:avLst/>
          </a:prstGeom>
        </p:spPr>
        <p:txBody>
          <a:bodyPr vert="horz" lIns="91440" tIns="45720" rIns="91440" bIns="45720" rtlCol="0">
            <a:normAutofit/>
          </a:bodyPr>
          <a:lstStyle>
            <a:lvl1pPr marL="487672" indent="-487672" algn="l" defTabSz="1300460" rtl="0" eaLnBrk="1" latinLnBrk="0" hangingPunct="1">
              <a:spcBef>
                <a:spcPct val="20000"/>
              </a:spcBef>
              <a:buFont typeface="Arial" pitchFamily="34" charset="0"/>
              <a:buChar char="•"/>
              <a:defRPr sz="3982" kern="1200">
                <a:solidFill>
                  <a:schemeClr val="tx1"/>
                </a:solidFill>
                <a:latin typeface="+mn-lt"/>
                <a:ea typeface="+mn-ea"/>
                <a:cs typeface="+mn-cs"/>
              </a:defRPr>
            </a:lvl1pPr>
            <a:lvl2pPr marL="1056623" indent="-406394" algn="l" defTabSz="1300460" rtl="0" eaLnBrk="1" latinLnBrk="0" hangingPunct="1">
              <a:spcBef>
                <a:spcPct val="20000"/>
              </a:spcBef>
              <a:buFont typeface="Arial" pitchFamily="34" charset="0"/>
              <a:buChar char="–"/>
              <a:defRPr sz="3413" kern="1200">
                <a:solidFill>
                  <a:schemeClr val="tx1"/>
                </a:solidFill>
                <a:latin typeface="+mn-lt"/>
                <a:ea typeface="+mn-ea"/>
                <a:cs typeface="+mn-cs"/>
              </a:defRPr>
            </a:lvl2pPr>
            <a:lvl3pPr marL="1625575"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3pPr>
            <a:lvl4pPr marL="227580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4pPr>
            <a:lvl5pPr marL="292603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5pPr>
            <a:lvl6pPr marL="357626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6pPr>
            <a:lvl7pPr marL="422649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7pPr>
            <a:lvl8pPr marL="487672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8pPr>
            <a:lvl9pPr marL="5526954" indent="-325115" algn="l" defTabSz="1300460" rtl="0" eaLnBrk="1" latinLnBrk="0" hangingPunct="1">
              <a:spcBef>
                <a:spcPct val="20000"/>
              </a:spcBef>
              <a:buFont typeface="Arial" pitchFamily="34" charset="0"/>
              <a:buChar char="•"/>
              <a:defRPr sz="2560" kern="1200">
                <a:solidFill>
                  <a:schemeClr val="tx1"/>
                </a:solidFill>
                <a:latin typeface="+mn-lt"/>
                <a:ea typeface="+mn-ea"/>
                <a:cs typeface="+mn-cs"/>
              </a:defRPr>
            </a:lvl9pPr>
          </a:lstStyle>
          <a:p>
            <a:r>
              <a:rPr lang="en-US" sz="2800" b="1" dirty="0">
                <a:latin typeface="Times New Roman" panose="02020603050405020304" pitchFamily="18" charset="0"/>
                <a:ea typeface="黑体" panose="02010609060101010101" pitchFamily="49" charset="-122"/>
                <a:cs typeface="Times New Roman" panose="02020603050405020304" pitchFamily="18" charset="0"/>
              </a:rPr>
              <a:t>Vehicles face highly </a:t>
            </a:r>
            <a:r>
              <a:rPr lang="en-US" sz="28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uncertain</a:t>
            </a:r>
            <a:r>
              <a:rPr lang="en-US" sz="2800" b="1" dirty="0">
                <a:latin typeface="Times New Roman" panose="02020603050405020304" pitchFamily="18" charset="0"/>
                <a:ea typeface="黑体" panose="02010609060101010101" pitchFamily="49" charset="-122"/>
                <a:cs typeface="Times New Roman" panose="02020603050405020304" pitchFamily="18" charset="0"/>
              </a:rPr>
              <a:t> environments </a:t>
            </a:r>
          </a:p>
          <a:p>
            <a:pPr lvl="1"/>
            <a:r>
              <a:rPr lang="en-US" sz="2400" b="1" dirty="0">
                <a:latin typeface="Times New Roman" panose="02020603050405020304" pitchFamily="18" charset="0"/>
                <a:ea typeface="黑体" panose="02010609060101010101" pitchFamily="49" charset="-122"/>
                <a:cs typeface="Times New Roman" panose="02020603050405020304" pitchFamily="18" charset="0"/>
              </a:rPr>
              <a:t>Future</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s</a:t>
            </a:r>
            <a:r>
              <a:rPr lang="en-US" sz="2400" b="1" dirty="0">
                <a:latin typeface="Times New Roman" panose="02020603050405020304" pitchFamily="18" charset="0"/>
                <a:ea typeface="黑体" panose="02010609060101010101" pitchFamily="49" charset="-122"/>
                <a:cs typeface="Times New Roman" panose="02020603050405020304" pitchFamily="18" charset="0"/>
              </a:rPr>
              <a:t>ensing demands </a:t>
            </a:r>
          </a:p>
          <a:p>
            <a:pPr lvl="1"/>
            <a:r>
              <a:rPr lang="en-US" sz="2400" b="1" dirty="0">
                <a:latin typeface="Times New Roman" panose="02020603050405020304" pitchFamily="18" charset="0"/>
                <a:ea typeface="黑体" panose="02010609060101010101" pitchFamily="49" charset="-122"/>
                <a:cs typeface="Times New Roman" panose="02020603050405020304" pitchFamily="18" charset="0"/>
              </a:rPr>
              <a:t>Sensing</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b</a:t>
            </a:r>
            <a:r>
              <a:rPr lang="en-US" sz="2400" b="1" dirty="0">
                <a:latin typeface="Times New Roman" panose="02020603050405020304" pitchFamily="18" charset="0"/>
                <a:ea typeface="黑体" panose="02010609060101010101" pitchFamily="49" charset="-122"/>
                <a:cs typeface="Times New Roman" panose="02020603050405020304" pitchFamily="18" charset="0"/>
              </a:rPr>
              <a:t>ehaviors of other vehicles </a:t>
            </a:r>
          </a:p>
          <a:p>
            <a:pPr lvl="1"/>
            <a:r>
              <a:rPr lang="en-US" sz="2400" b="1" dirty="0">
                <a:latin typeface="Times New Roman" panose="02020603050405020304" pitchFamily="18" charset="0"/>
                <a:ea typeface="黑体" panose="02010609060101010101" pitchFamily="49" charset="-122"/>
                <a:cs typeface="Times New Roman" panose="02020603050405020304" pitchFamily="18" charset="0"/>
              </a:rPr>
              <a:t>Road</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t</a:t>
            </a:r>
            <a:r>
              <a:rPr lang="en-US" sz="2400" b="1" dirty="0">
                <a:latin typeface="Times New Roman" panose="02020603050405020304" pitchFamily="18" charset="0"/>
                <a:ea typeface="黑体" panose="02010609060101010101" pitchFamily="49" charset="-122"/>
                <a:cs typeface="Times New Roman" panose="02020603050405020304" pitchFamily="18" charset="0"/>
              </a:rPr>
              <a:t>raffic</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conditions</a:t>
            </a:r>
            <a:endParaRPr lang="en-US" sz="2400" b="1" dirty="0">
              <a:latin typeface="Times New Roman" panose="02020603050405020304" pitchFamily="18" charset="0"/>
              <a:ea typeface="黑体" panose="02010609060101010101" pitchFamily="49" charset="-122"/>
              <a:cs typeface="Times New Roman" panose="02020603050405020304" pitchFamily="18" charset="0"/>
            </a:endParaRPr>
          </a:p>
          <a:p>
            <a:pPr lvl="1"/>
            <a:r>
              <a:rPr lang="en-US" sz="2400" b="1" dirty="0">
                <a:latin typeface="Times New Roman" panose="02020603050405020304" pitchFamily="18" charset="0"/>
                <a:ea typeface="黑体" panose="02010609060101010101" pitchFamily="49" charset="-122"/>
                <a:cs typeface="Times New Roman" panose="02020603050405020304" pitchFamily="18" charset="0"/>
              </a:rPr>
              <a:t>Available network resources</a:t>
            </a:r>
          </a:p>
          <a:p>
            <a:pPr lvl="1"/>
            <a:r>
              <a:rPr lang="en-US" sz="2400" b="1" dirty="0">
                <a:latin typeface="Times New Roman" panose="02020603050405020304" pitchFamily="18" charset="0"/>
                <a:ea typeface="黑体" panose="02010609060101010101" pitchFamily="49" charset="-122"/>
                <a:cs typeface="Times New Roman" panose="02020603050405020304" pitchFamily="18" charset="0"/>
              </a:rPr>
              <a:t>…</a:t>
            </a:r>
          </a:p>
        </p:txBody>
      </p:sp>
      <p:pic>
        <p:nvPicPr>
          <p:cNvPr id="14" name="Picture 13">
            <a:extLst>
              <a:ext uri="{FF2B5EF4-FFF2-40B4-BE49-F238E27FC236}">
                <a16:creationId xmlns:a16="http://schemas.microsoft.com/office/drawing/2014/main" id="{3219FD11-210A-6648-99D7-6358C6F5E4D7}"/>
              </a:ext>
            </a:extLst>
          </p:cNvPr>
          <p:cNvPicPr>
            <a:picLocks noChangeAspect="1"/>
          </p:cNvPicPr>
          <p:nvPr/>
        </p:nvPicPr>
        <p:blipFill>
          <a:blip r:embed="rId3"/>
          <a:stretch>
            <a:fillRect/>
          </a:stretch>
        </p:blipFill>
        <p:spPr>
          <a:xfrm>
            <a:off x="6621780" y="1906495"/>
            <a:ext cx="1651000" cy="1231900"/>
          </a:xfrm>
          <a:prstGeom prst="rect">
            <a:avLst/>
          </a:prstGeom>
        </p:spPr>
      </p:pic>
      <p:sp>
        <p:nvSpPr>
          <p:cNvPr id="15" name="Rectangle 14">
            <a:extLst>
              <a:ext uri="{FF2B5EF4-FFF2-40B4-BE49-F238E27FC236}">
                <a16:creationId xmlns:a16="http://schemas.microsoft.com/office/drawing/2014/main" id="{5198E5CB-0F4A-FA4B-8F3C-95DB783C20A7}"/>
              </a:ext>
            </a:extLst>
          </p:cNvPr>
          <p:cNvSpPr/>
          <p:nvPr/>
        </p:nvSpPr>
        <p:spPr>
          <a:xfrm>
            <a:off x="0" y="4483831"/>
            <a:ext cx="9144000" cy="1569660"/>
          </a:xfrm>
          <a:prstGeom prst="rect">
            <a:avLst/>
          </a:prstGeom>
        </p:spPr>
        <p:txBody>
          <a:bodyPr wrap="square">
            <a:spAutoFit/>
          </a:bodyPr>
          <a:lstStyle/>
          <a:p>
            <a:pPr marL="15875" lvl="1" algn="ctr">
              <a:buNone/>
            </a:pPr>
            <a:r>
              <a:rPr lang="en-US" sz="3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Appropriate decision making for vehicles to optimize system-wide sensing performance under uncertainty! </a:t>
            </a:r>
          </a:p>
        </p:txBody>
      </p:sp>
    </p:spTree>
    <p:extLst>
      <p:ext uri="{BB962C8B-B14F-4D97-AF65-F5344CB8AC3E}">
        <p14:creationId xmlns:p14="http://schemas.microsoft.com/office/powerpoint/2010/main" val="313838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8">
            <a:extLst>
              <a:ext uri="{FF2B5EF4-FFF2-40B4-BE49-F238E27FC236}">
                <a16:creationId xmlns:a16="http://schemas.microsoft.com/office/drawing/2014/main" id="{08D569D4-13CF-8B49-BA96-5B9B878626D1}"/>
              </a:ext>
            </a:extLst>
          </p:cNvPr>
          <p:cNvSpPr/>
          <p:nvPr/>
        </p:nvSpPr>
        <p:spPr>
          <a:xfrm>
            <a:off x="4597748" y="1593980"/>
            <a:ext cx="4403822" cy="389233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8">
            <a:extLst>
              <a:ext uri="{FF2B5EF4-FFF2-40B4-BE49-F238E27FC236}">
                <a16:creationId xmlns:a16="http://schemas.microsoft.com/office/drawing/2014/main" id="{EC4F8401-49C5-CE44-AEBD-79DF08FE4DEB}"/>
              </a:ext>
            </a:extLst>
          </p:cNvPr>
          <p:cNvSpPr/>
          <p:nvPr/>
        </p:nvSpPr>
        <p:spPr>
          <a:xfrm>
            <a:off x="112889" y="1540878"/>
            <a:ext cx="4403822" cy="394544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Outline</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7</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 name="矩形: 圆角 21">
            <a:extLst>
              <a:ext uri="{FF2B5EF4-FFF2-40B4-BE49-F238E27FC236}">
                <a16:creationId xmlns:a16="http://schemas.microsoft.com/office/drawing/2014/main" id="{6EB7C0C9-F5DB-414C-80CA-19C49A172389}"/>
              </a:ext>
            </a:extLst>
          </p:cNvPr>
          <p:cNvSpPr/>
          <p:nvPr/>
        </p:nvSpPr>
        <p:spPr>
          <a:xfrm>
            <a:off x="112889" y="5539424"/>
            <a:ext cx="8908711" cy="980736"/>
          </a:xfrm>
          <a:prstGeom prst="roundRect">
            <a:avLst>
              <a:gd name="adj" fmla="val 0"/>
            </a:avLst>
          </a:prstGeom>
          <a:solidFill>
            <a:schemeClr val="bg1"/>
          </a:soli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3" name="矩形 23">
            <a:extLst>
              <a:ext uri="{FF2B5EF4-FFF2-40B4-BE49-F238E27FC236}">
                <a16:creationId xmlns:a16="http://schemas.microsoft.com/office/drawing/2014/main" id="{B8F27AD1-54F2-F24D-9DB6-7FCA28D9C8BF}"/>
              </a:ext>
            </a:extLst>
          </p:cNvPr>
          <p:cNvSpPr/>
          <p:nvPr/>
        </p:nvSpPr>
        <p:spPr>
          <a:xfrm>
            <a:off x="59423" y="5566053"/>
            <a:ext cx="8996901" cy="954107"/>
          </a:xfrm>
          <a:prstGeom prst="rect">
            <a:avLst/>
          </a:prstGeom>
        </p:spPr>
        <p:txBody>
          <a:bodyPr wrap="square">
            <a:spAutoFit/>
          </a:bodyPr>
          <a:lstStyle/>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R. Ding, Z. Yang, Y. Wei,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Wang, “Multi-Agent Reinforcement Learning for Urban</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Crowd Sensing with For-Hire Vehicles ”,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p>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[2] G. Fan, Y. Zhao, Z. Guo,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Gan, X. Wang, “</a:t>
            </a:r>
            <a:r>
              <a:rPr lang="en-US" sz="1400" dirty="0">
                <a:latin typeface="Times New Roman" panose="02020603050405020304" pitchFamily="18" charset="0"/>
                <a:cs typeface="Times New Roman" panose="02020603050405020304" pitchFamily="18" charset="0"/>
              </a:rPr>
              <a:t>Towards Fine-Grained </a:t>
            </a:r>
            <a:r>
              <a:rPr lang="en-US" sz="1400" dirty="0" err="1">
                <a:latin typeface="Times New Roman" panose="02020603050405020304" pitchFamily="18" charset="0"/>
                <a:cs typeface="Times New Roman" panose="02020603050405020304" pitchFamily="18" charset="0"/>
              </a:rPr>
              <a:t>Spatio</a:t>
            </a:r>
            <a:r>
              <a:rPr lang="en-US" sz="1400" dirty="0">
                <a:latin typeface="Times New Roman" panose="02020603050405020304" pitchFamily="18" charset="0"/>
                <a:cs typeface="Times New Roman" panose="02020603050405020304" pitchFamily="18" charset="0"/>
              </a:rPr>
              <a:t>-Temporal Coverage for Vehicular Urban Sensing Systems</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7" name="矩形 14">
            <a:extLst>
              <a:ext uri="{FF2B5EF4-FFF2-40B4-BE49-F238E27FC236}">
                <a16:creationId xmlns:a16="http://schemas.microsoft.com/office/drawing/2014/main" id="{A7D5926B-E47E-844A-B205-274E50FA761F}"/>
              </a:ext>
            </a:extLst>
          </p:cNvPr>
          <p:cNvSpPr/>
          <p:nvPr/>
        </p:nvSpPr>
        <p:spPr>
          <a:xfrm>
            <a:off x="4600801" y="895746"/>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Fine-Grained </a:t>
            </a:r>
            <a:r>
              <a:rPr lang="en-US" altLang="zh-CN"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-Temporal Coverage for Vehicular Sensing Systems [2]</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3" name="矩形 14">
            <a:extLst>
              <a:ext uri="{FF2B5EF4-FFF2-40B4-BE49-F238E27FC236}">
                <a16:creationId xmlns:a16="http://schemas.microsoft.com/office/drawing/2014/main" id="{9C8DD0C9-A0D5-D942-BE78-918EA66B1EE8}"/>
              </a:ext>
            </a:extLst>
          </p:cNvPr>
          <p:cNvSpPr/>
          <p:nvPr/>
        </p:nvSpPr>
        <p:spPr>
          <a:xfrm>
            <a:off x="112889" y="891748"/>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Distributed</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Route</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for</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Vehicular Sensing with For-Hire Vehicles [1]</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6" name="矩形 15">
            <a:extLst>
              <a:ext uri="{FF2B5EF4-FFF2-40B4-BE49-F238E27FC236}">
                <a16:creationId xmlns:a16="http://schemas.microsoft.com/office/drawing/2014/main" id="{1C62ED73-43BA-6146-B634-BEAB10E12331}"/>
              </a:ext>
            </a:extLst>
          </p:cNvPr>
          <p:cNvSpPr/>
          <p:nvPr/>
        </p:nvSpPr>
        <p:spPr>
          <a:xfrm>
            <a:off x="112889"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Multi-Agent Reinforcement Learning</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8" name="矩形 15">
            <a:extLst>
              <a:ext uri="{FF2B5EF4-FFF2-40B4-BE49-F238E27FC236}">
                <a16:creationId xmlns:a16="http://schemas.microsoft.com/office/drawing/2014/main" id="{EC7DC408-C237-1445-8679-A2695D543519}"/>
              </a:ext>
            </a:extLst>
          </p:cNvPr>
          <p:cNvSpPr/>
          <p:nvPr/>
        </p:nvSpPr>
        <p:spPr>
          <a:xfrm>
            <a:off x="4600364"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Distributionally</a:t>
            </a: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 Robust Optimization</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9" name="箭头: 下 9">
            <a:extLst>
              <a:ext uri="{FF2B5EF4-FFF2-40B4-BE49-F238E27FC236}">
                <a16:creationId xmlns:a16="http://schemas.microsoft.com/office/drawing/2014/main" id="{9B0435C4-59CA-464D-A34B-8BAF92437A38}"/>
              </a:ext>
            </a:extLst>
          </p:cNvPr>
          <p:cNvSpPr/>
          <p:nvPr/>
        </p:nvSpPr>
        <p:spPr>
          <a:xfrm>
            <a:off x="2197064"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6">
            <a:extLst>
              <a:ext uri="{FF2B5EF4-FFF2-40B4-BE49-F238E27FC236}">
                <a16:creationId xmlns:a16="http://schemas.microsoft.com/office/drawing/2014/main" id="{6866CBC8-BE2B-9A48-AEFD-060B92444DAC}"/>
              </a:ext>
            </a:extLst>
          </p:cNvPr>
          <p:cNvSpPr/>
          <p:nvPr/>
        </p:nvSpPr>
        <p:spPr>
          <a:xfrm>
            <a:off x="300250" y="752976"/>
            <a:ext cx="1308552" cy="645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2" descr="C:\Users\Lenovo\Desktop\捕获.PNG">
            <a:extLst>
              <a:ext uri="{FF2B5EF4-FFF2-40B4-BE49-F238E27FC236}">
                <a16:creationId xmlns:a16="http://schemas.microsoft.com/office/drawing/2014/main" id="{4E21D4B7-6837-EC4A-B23C-15795D579E7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9965" y="1880436"/>
            <a:ext cx="2138462" cy="2082542"/>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2">
            <a:extLst>
              <a:ext uri="{FF2B5EF4-FFF2-40B4-BE49-F238E27FC236}">
                <a16:creationId xmlns:a16="http://schemas.microsoft.com/office/drawing/2014/main" id="{D4DB24F1-3A4C-F340-8601-B9514EE6AB27}"/>
              </a:ext>
            </a:extLst>
          </p:cNvPr>
          <p:cNvPicPr>
            <a:picLocks noChangeAspect="1"/>
          </p:cNvPicPr>
          <p:nvPr/>
        </p:nvPicPr>
        <p:blipFill>
          <a:blip r:embed="rId4"/>
          <a:stretch>
            <a:fillRect/>
          </a:stretch>
        </p:blipFill>
        <p:spPr>
          <a:xfrm>
            <a:off x="4907740" y="2575878"/>
            <a:ext cx="3986089" cy="1312494"/>
          </a:xfrm>
          <a:prstGeom prst="rect">
            <a:avLst/>
          </a:prstGeom>
        </p:spPr>
      </p:pic>
      <p:pic>
        <p:nvPicPr>
          <p:cNvPr id="38" name="图片 1">
            <a:extLst>
              <a:ext uri="{FF2B5EF4-FFF2-40B4-BE49-F238E27FC236}">
                <a16:creationId xmlns:a16="http://schemas.microsoft.com/office/drawing/2014/main" id="{D4F28712-4B21-DC41-BB6A-6FB1B923BE08}"/>
              </a:ext>
            </a:extLst>
          </p:cNvPr>
          <p:cNvPicPr>
            <a:picLocks noChangeAspect="1"/>
          </p:cNvPicPr>
          <p:nvPr/>
        </p:nvPicPr>
        <p:blipFill rotWithShape="1">
          <a:blip r:embed="rId5"/>
          <a:srcRect l="29190"/>
          <a:stretch/>
        </p:blipFill>
        <p:spPr>
          <a:xfrm>
            <a:off x="4907740" y="2013631"/>
            <a:ext cx="3839199" cy="583891"/>
          </a:xfrm>
          <a:prstGeom prst="rect">
            <a:avLst/>
          </a:prstGeom>
        </p:spPr>
      </p:pic>
      <p:sp>
        <p:nvSpPr>
          <p:cNvPr id="39" name="箭头: 下 9">
            <a:extLst>
              <a:ext uri="{FF2B5EF4-FFF2-40B4-BE49-F238E27FC236}">
                <a16:creationId xmlns:a16="http://schemas.microsoft.com/office/drawing/2014/main" id="{6A91A052-4297-BA48-8F3A-193D8E23D4D6}"/>
              </a:ext>
            </a:extLst>
          </p:cNvPr>
          <p:cNvSpPr/>
          <p:nvPr/>
        </p:nvSpPr>
        <p:spPr>
          <a:xfrm>
            <a:off x="6652195"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7">
            <a:extLst>
              <a:ext uri="{FF2B5EF4-FFF2-40B4-BE49-F238E27FC236}">
                <a16:creationId xmlns:a16="http://schemas.microsoft.com/office/drawing/2014/main" id="{38C8D048-9165-274C-B15A-1CC7C61CC7DC}"/>
              </a:ext>
            </a:extLst>
          </p:cNvPr>
          <p:cNvPicPr>
            <a:picLocks noChangeAspect="1"/>
          </p:cNvPicPr>
          <p:nvPr/>
        </p:nvPicPr>
        <p:blipFill rotWithShape="1">
          <a:blip r:embed="rId6">
            <a:extLst>
              <a:ext uri="{28A0092B-C50C-407E-A947-70E740481C1C}">
                <a14:useLocalDpi xmlns:a14="http://schemas.microsoft.com/office/drawing/2010/main" val="0"/>
              </a:ext>
            </a:extLst>
          </a:blip>
          <a:srcRect l="11712" t="23903" r="8895" b="23222"/>
          <a:stretch/>
        </p:blipFill>
        <p:spPr>
          <a:xfrm>
            <a:off x="413048" y="4229376"/>
            <a:ext cx="1814946" cy="1208724"/>
          </a:xfrm>
          <a:prstGeom prst="rect">
            <a:avLst/>
          </a:prstGeom>
        </p:spPr>
      </p:pic>
      <p:pic>
        <p:nvPicPr>
          <p:cNvPr id="11" name="Picture 10">
            <a:extLst>
              <a:ext uri="{FF2B5EF4-FFF2-40B4-BE49-F238E27FC236}">
                <a16:creationId xmlns:a16="http://schemas.microsoft.com/office/drawing/2014/main" id="{1C5B0E1D-D912-3D44-970A-F14AC32668F3}"/>
              </a:ext>
            </a:extLst>
          </p:cNvPr>
          <p:cNvPicPr>
            <a:picLocks noChangeAspect="1"/>
          </p:cNvPicPr>
          <p:nvPr/>
        </p:nvPicPr>
        <p:blipFill rotWithShape="1">
          <a:blip r:embed="rId7">
            <a:extLst>
              <a:ext uri="{28A0092B-C50C-407E-A947-70E740481C1C}">
                <a14:useLocalDpi xmlns:a14="http://schemas.microsoft.com/office/drawing/2010/main" val="0"/>
              </a:ext>
            </a:extLst>
          </a:blip>
          <a:srcRect l="11485" t="24413" r="9253" b="24039"/>
          <a:stretch/>
        </p:blipFill>
        <p:spPr>
          <a:xfrm>
            <a:off x="2497223" y="4229751"/>
            <a:ext cx="1814947" cy="1180354"/>
          </a:xfrm>
          <a:prstGeom prst="rect">
            <a:avLst/>
          </a:prstGeom>
        </p:spPr>
      </p:pic>
      <p:pic>
        <p:nvPicPr>
          <p:cNvPr id="15" name="Picture 14">
            <a:extLst>
              <a:ext uri="{FF2B5EF4-FFF2-40B4-BE49-F238E27FC236}">
                <a16:creationId xmlns:a16="http://schemas.microsoft.com/office/drawing/2014/main" id="{257D5A94-AEB6-DD41-87DE-55B74E3A23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44254" y="4394480"/>
            <a:ext cx="1422692" cy="950400"/>
          </a:xfrm>
          <a:prstGeom prst="rect">
            <a:avLst/>
          </a:prstGeom>
        </p:spPr>
      </p:pic>
      <p:pic>
        <p:nvPicPr>
          <p:cNvPr id="22" name="Picture 21">
            <a:extLst>
              <a:ext uri="{FF2B5EF4-FFF2-40B4-BE49-F238E27FC236}">
                <a16:creationId xmlns:a16="http://schemas.microsoft.com/office/drawing/2014/main" id="{E152DB0F-FD35-9641-B1E7-4B95590469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26154" y="4385278"/>
            <a:ext cx="1426310" cy="950095"/>
          </a:xfrm>
          <a:prstGeom prst="rect">
            <a:avLst/>
          </a:prstGeom>
        </p:spPr>
      </p:pic>
      <p:pic>
        <p:nvPicPr>
          <p:cNvPr id="24" name="Picture 23">
            <a:extLst>
              <a:ext uri="{FF2B5EF4-FFF2-40B4-BE49-F238E27FC236}">
                <a16:creationId xmlns:a16="http://schemas.microsoft.com/office/drawing/2014/main" id="{8C10D697-CE53-9A43-ABCF-1EB4A544EE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78333" y="4392650"/>
            <a:ext cx="1425141" cy="950094"/>
          </a:xfrm>
          <a:prstGeom prst="rect">
            <a:avLst/>
          </a:prstGeom>
        </p:spPr>
      </p:pic>
    </p:spTree>
    <p:extLst>
      <p:ext uri="{BB962C8B-B14F-4D97-AF65-F5344CB8AC3E}">
        <p14:creationId xmlns:p14="http://schemas.microsoft.com/office/powerpoint/2010/main" val="865035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8">
            <a:extLst>
              <a:ext uri="{FF2B5EF4-FFF2-40B4-BE49-F238E27FC236}">
                <a16:creationId xmlns:a16="http://schemas.microsoft.com/office/drawing/2014/main" id="{08D569D4-13CF-8B49-BA96-5B9B878626D1}"/>
              </a:ext>
            </a:extLst>
          </p:cNvPr>
          <p:cNvSpPr/>
          <p:nvPr/>
        </p:nvSpPr>
        <p:spPr>
          <a:xfrm>
            <a:off x="4597748" y="1593980"/>
            <a:ext cx="4403822" cy="389233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8">
            <a:extLst>
              <a:ext uri="{FF2B5EF4-FFF2-40B4-BE49-F238E27FC236}">
                <a16:creationId xmlns:a16="http://schemas.microsoft.com/office/drawing/2014/main" id="{EC4F8401-49C5-CE44-AEBD-79DF08FE4DEB}"/>
              </a:ext>
            </a:extLst>
          </p:cNvPr>
          <p:cNvSpPr/>
          <p:nvPr/>
        </p:nvSpPr>
        <p:spPr>
          <a:xfrm>
            <a:off x="112889" y="1540878"/>
            <a:ext cx="4403822" cy="3945444"/>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69012"/>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Outline</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8</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 name="矩形: 圆角 21">
            <a:extLst>
              <a:ext uri="{FF2B5EF4-FFF2-40B4-BE49-F238E27FC236}">
                <a16:creationId xmlns:a16="http://schemas.microsoft.com/office/drawing/2014/main" id="{6EB7C0C9-F5DB-414C-80CA-19C49A172389}"/>
              </a:ext>
            </a:extLst>
          </p:cNvPr>
          <p:cNvSpPr/>
          <p:nvPr/>
        </p:nvSpPr>
        <p:spPr>
          <a:xfrm>
            <a:off x="112889" y="5539424"/>
            <a:ext cx="8908711" cy="980736"/>
          </a:xfrm>
          <a:prstGeom prst="roundRect">
            <a:avLst>
              <a:gd name="adj" fmla="val 0"/>
            </a:avLst>
          </a:prstGeom>
          <a:solidFill>
            <a:schemeClr val="bg1"/>
          </a:soli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3" name="矩形 23">
            <a:extLst>
              <a:ext uri="{FF2B5EF4-FFF2-40B4-BE49-F238E27FC236}">
                <a16:creationId xmlns:a16="http://schemas.microsoft.com/office/drawing/2014/main" id="{B8F27AD1-54F2-F24D-9DB6-7FCA28D9C8BF}"/>
              </a:ext>
            </a:extLst>
          </p:cNvPr>
          <p:cNvSpPr/>
          <p:nvPr/>
        </p:nvSpPr>
        <p:spPr>
          <a:xfrm>
            <a:off x="59423" y="5566053"/>
            <a:ext cx="8996901" cy="954107"/>
          </a:xfrm>
          <a:prstGeom prst="rect">
            <a:avLst/>
          </a:prstGeom>
        </p:spPr>
        <p:txBody>
          <a:bodyPr wrap="square">
            <a:spAutoFit/>
          </a:bodyPr>
          <a:lstStyle/>
          <a:p>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R. Ding, Z. Yang, Y. Wei, </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H.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X. Wang, “Multi-Agent Reinforcement Learning for Urban</a:t>
            </a:r>
            <a:r>
              <a:rPr lang="zh-CN" altLang="en-US" sz="1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Crowd Sensing with For-Hire Vehicles ”, </a:t>
            </a:r>
            <a:r>
              <a:rPr lang="en-US" altLang="zh-CN"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latin typeface="Times New Roman" panose="02020603050405020304" pitchFamily="18" charset="0"/>
                <a:ea typeface="微软雅黑" panose="020B0503020204020204" pitchFamily="34" charset="-122"/>
                <a:cs typeface="Times New Roman" panose="02020603050405020304" pitchFamily="18" charset="0"/>
              </a:rPr>
              <a:t>. </a:t>
            </a:r>
          </a:p>
          <a:p>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[2] G. Fan, Y. Zhao, Z. Guo, </a:t>
            </a:r>
            <a:r>
              <a:rPr lang="en-US" altLang="zh-CN" sz="1400"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H.</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err="1">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Jin</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X. Gan, X. Wang, “</a:t>
            </a:r>
            <a:r>
              <a:rPr lang="en-US" sz="1400" dirty="0">
                <a:solidFill>
                  <a:schemeClr val="bg1">
                    <a:lumMod val="65000"/>
                  </a:schemeClr>
                </a:solidFill>
                <a:latin typeface="Times New Roman" panose="02020603050405020304" pitchFamily="18" charset="0"/>
                <a:cs typeface="Times New Roman" panose="02020603050405020304" pitchFamily="18" charset="0"/>
              </a:rPr>
              <a:t>Towards Fine-Grained </a:t>
            </a:r>
            <a:r>
              <a:rPr lang="en-US" sz="1400" dirty="0" err="1">
                <a:solidFill>
                  <a:schemeClr val="bg1">
                    <a:lumMod val="65000"/>
                  </a:schemeClr>
                </a:solidFill>
                <a:latin typeface="Times New Roman" panose="02020603050405020304" pitchFamily="18" charset="0"/>
                <a:cs typeface="Times New Roman" panose="02020603050405020304" pitchFamily="18" charset="0"/>
              </a:rPr>
              <a:t>Spatio</a:t>
            </a:r>
            <a:r>
              <a:rPr lang="en-US" sz="1400" dirty="0">
                <a:solidFill>
                  <a:schemeClr val="bg1">
                    <a:lumMod val="65000"/>
                  </a:schemeClr>
                </a:solidFill>
                <a:latin typeface="Times New Roman" panose="02020603050405020304" pitchFamily="18" charset="0"/>
                <a:cs typeface="Times New Roman" panose="02020603050405020304" pitchFamily="18" charset="0"/>
              </a:rPr>
              <a:t>-Temporal Coverage for Vehicular Urban Sensing Systems</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in</a:t>
            </a:r>
            <a:r>
              <a:rPr lang="zh-CN" altLang="en-US" sz="1400"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i="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IEEE INFOCOM 2021</a:t>
            </a:r>
            <a:r>
              <a:rPr lang="en-US" altLang="zh-CN" sz="14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7" name="矩形 14">
            <a:extLst>
              <a:ext uri="{FF2B5EF4-FFF2-40B4-BE49-F238E27FC236}">
                <a16:creationId xmlns:a16="http://schemas.microsoft.com/office/drawing/2014/main" id="{A7D5926B-E47E-844A-B205-274E50FA761F}"/>
              </a:ext>
            </a:extLst>
          </p:cNvPr>
          <p:cNvSpPr/>
          <p:nvPr/>
        </p:nvSpPr>
        <p:spPr>
          <a:xfrm>
            <a:off x="4600801" y="895746"/>
            <a:ext cx="4403822" cy="62195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Fine-Grained </a:t>
            </a:r>
            <a:r>
              <a:rPr lang="en-US" altLang="zh-CN" b="1" dirty="0" err="1">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Spatio</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-Temporal Coverage for Vehicular Sensing Systems [2]</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3" name="矩形 14">
            <a:extLst>
              <a:ext uri="{FF2B5EF4-FFF2-40B4-BE49-F238E27FC236}">
                <a16:creationId xmlns:a16="http://schemas.microsoft.com/office/drawing/2014/main" id="{9C8DD0C9-A0D5-D942-BE78-918EA66B1EE8}"/>
              </a:ext>
            </a:extLst>
          </p:cNvPr>
          <p:cNvSpPr/>
          <p:nvPr/>
        </p:nvSpPr>
        <p:spPr>
          <a:xfrm>
            <a:off x="112889" y="891748"/>
            <a:ext cx="4403822" cy="621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Distributed</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Route</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for</a:t>
            </a:r>
            <a:r>
              <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Vehicular Sensing with For-Hire Vehicles [1]</a:t>
            </a:r>
            <a:endParaRPr lang="zh-CN" altLang="en-US"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6" name="矩形 15">
            <a:extLst>
              <a:ext uri="{FF2B5EF4-FFF2-40B4-BE49-F238E27FC236}">
                <a16:creationId xmlns:a16="http://schemas.microsoft.com/office/drawing/2014/main" id="{1C62ED73-43BA-6146-B634-BEAB10E12331}"/>
              </a:ext>
            </a:extLst>
          </p:cNvPr>
          <p:cNvSpPr/>
          <p:nvPr/>
        </p:nvSpPr>
        <p:spPr>
          <a:xfrm>
            <a:off x="112889" y="1539766"/>
            <a:ext cx="4403822" cy="3087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Multi-Agent Reinforcement Learning</a:t>
            </a:r>
            <a:endParaRPr lang="zh-CN" altLang="en-US" b="1"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8" name="矩形 15">
            <a:extLst>
              <a:ext uri="{FF2B5EF4-FFF2-40B4-BE49-F238E27FC236}">
                <a16:creationId xmlns:a16="http://schemas.microsoft.com/office/drawing/2014/main" id="{EC7DC408-C237-1445-8679-A2695D543519}"/>
              </a:ext>
            </a:extLst>
          </p:cNvPr>
          <p:cNvSpPr/>
          <p:nvPr/>
        </p:nvSpPr>
        <p:spPr>
          <a:xfrm>
            <a:off x="4600364" y="1539766"/>
            <a:ext cx="4403822" cy="308739"/>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Distributionally</a:t>
            </a:r>
            <a:r>
              <a:rPr lang="en-US" altLang="zh-CN"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rPr>
              <a:t> Robust Optimization</a:t>
            </a:r>
            <a:endParaRPr lang="zh-CN" altLang="en-US" b="1" dirty="0">
              <a:solidFill>
                <a:schemeClr val="bg1">
                  <a:lumMod val="6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9" name="箭头: 下 9">
            <a:extLst>
              <a:ext uri="{FF2B5EF4-FFF2-40B4-BE49-F238E27FC236}">
                <a16:creationId xmlns:a16="http://schemas.microsoft.com/office/drawing/2014/main" id="{9B0435C4-59CA-464D-A34B-8BAF92437A38}"/>
              </a:ext>
            </a:extLst>
          </p:cNvPr>
          <p:cNvSpPr/>
          <p:nvPr/>
        </p:nvSpPr>
        <p:spPr>
          <a:xfrm>
            <a:off x="2197064" y="3932656"/>
            <a:ext cx="300159" cy="25518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6">
            <a:extLst>
              <a:ext uri="{FF2B5EF4-FFF2-40B4-BE49-F238E27FC236}">
                <a16:creationId xmlns:a16="http://schemas.microsoft.com/office/drawing/2014/main" id="{6866CBC8-BE2B-9A48-AEFD-060B92444DAC}"/>
              </a:ext>
            </a:extLst>
          </p:cNvPr>
          <p:cNvSpPr/>
          <p:nvPr/>
        </p:nvSpPr>
        <p:spPr>
          <a:xfrm>
            <a:off x="300250" y="752976"/>
            <a:ext cx="1308552" cy="645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2" descr="C:\Users\Lenovo\Desktop\捕获.PNG">
            <a:extLst>
              <a:ext uri="{FF2B5EF4-FFF2-40B4-BE49-F238E27FC236}">
                <a16:creationId xmlns:a16="http://schemas.microsoft.com/office/drawing/2014/main" id="{4E21D4B7-6837-EC4A-B23C-15795D579E7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9965" y="1880436"/>
            <a:ext cx="2138462" cy="2082542"/>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2">
            <a:extLst>
              <a:ext uri="{FF2B5EF4-FFF2-40B4-BE49-F238E27FC236}">
                <a16:creationId xmlns:a16="http://schemas.microsoft.com/office/drawing/2014/main" id="{D4DB24F1-3A4C-F340-8601-B9514EE6AB27}"/>
              </a:ext>
            </a:extLst>
          </p:cNvPr>
          <p:cNvPicPr>
            <a:picLocks noChangeAspect="1"/>
          </p:cNvPicPr>
          <p:nvPr/>
        </p:nvPicPr>
        <p:blipFill>
          <a:blip r:embed="rId4"/>
          <a:stretch>
            <a:fillRect/>
          </a:stretch>
        </p:blipFill>
        <p:spPr>
          <a:xfrm>
            <a:off x="4907740" y="2575878"/>
            <a:ext cx="3986089" cy="1312494"/>
          </a:xfrm>
          <a:prstGeom prst="rect">
            <a:avLst/>
          </a:prstGeom>
        </p:spPr>
      </p:pic>
      <p:pic>
        <p:nvPicPr>
          <p:cNvPr id="38" name="图片 1">
            <a:extLst>
              <a:ext uri="{FF2B5EF4-FFF2-40B4-BE49-F238E27FC236}">
                <a16:creationId xmlns:a16="http://schemas.microsoft.com/office/drawing/2014/main" id="{D4F28712-4B21-DC41-BB6A-6FB1B923BE08}"/>
              </a:ext>
            </a:extLst>
          </p:cNvPr>
          <p:cNvPicPr>
            <a:picLocks noChangeAspect="1"/>
          </p:cNvPicPr>
          <p:nvPr/>
        </p:nvPicPr>
        <p:blipFill rotWithShape="1">
          <a:blip r:embed="rId5"/>
          <a:srcRect l="29190"/>
          <a:stretch/>
        </p:blipFill>
        <p:spPr>
          <a:xfrm>
            <a:off x="4907740" y="2013631"/>
            <a:ext cx="3839199" cy="583891"/>
          </a:xfrm>
          <a:prstGeom prst="rect">
            <a:avLst/>
          </a:prstGeom>
        </p:spPr>
      </p:pic>
      <p:sp>
        <p:nvSpPr>
          <p:cNvPr id="39" name="箭头: 下 9">
            <a:extLst>
              <a:ext uri="{FF2B5EF4-FFF2-40B4-BE49-F238E27FC236}">
                <a16:creationId xmlns:a16="http://schemas.microsoft.com/office/drawing/2014/main" id="{6A91A052-4297-BA48-8F3A-193D8E23D4D6}"/>
              </a:ext>
            </a:extLst>
          </p:cNvPr>
          <p:cNvSpPr/>
          <p:nvPr/>
        </p:nvSpPr>
        <p:spPr>
          <a:xfrm>
            <a:off x="6652195" y="3932656"/>
            <a:ext cx="300159" cy="25518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7">
            <a:extLst>
              <a:ext uri="{FF2B5EF4-FFF2-40B4-BE49-F238E27FC236}">
                <a16:creationId xmlns:a16="http://schemas.microsoft.com/office/drawing/2014/main" id="{38C8D048-9165-274C-B15A-1CC7C61CC7DC}"/>
              </a:ext>
            </a:extLst>
          </p:cNvPr>
          <p:cNvPicPr>
            <a:picLocks noChangeAspect="1"/>
          </p:cNvPicPr>
          <p:nvPr/>
        </p:nvPicPr>
        <p:blipFill rotWithShape="1">
          <a:blip r:embed="rId6">
            <a:extLst>
              <a:ext uri="{28A0092B-C50C-407E-A947-70E740481C1C}">
                <a14:useLocalDpi xmlns:a14="http://schemas.microsoft.com/office/drawing/2010/main" val="0"/>
              </a:ext>
            </a:extLst>
          </a:blip>
          <a:srcRect l="11712" t="23903" r="8895" b="23222"/>
          <a:stretch/>
        </p:blipFill>
        <p:spPr>
          <a:xfrm>
            <a:off x="413048" y="4229376"/>
            <a:ext cx="1814946" cy="1208724"/>
          </a:xfrm>
          <a:prstGeom prst="rect">
            <a:avLst/>
          </a:prstGeom>
        </p:spPr>
      </p:pic>
      <p:pic>
        <p:nvPicPr>
          <p:cNvPr id="11" name="Picture 10">
            <a:extLst>
              <a:ext uri="{FF2B5EF4-FFF2-40B4-BE49-F238E27FC236}">
                <a16:creationId xmlns:a16="http://schemas.microsoft.com/office/drawing/2014/main" id="{1C5B0E1D-D912-3D44-970A-F14AC32668F3}"/>
              </a:ext>
            </a:extLst>
          </p:cNvPr>
          <p:cNvPicPr>
            <a:picLocks noChangeAspect="1"/>
          </p:cNvPicPr>
          <p:nvPr/>
        </p:nvPicPr>
        <p:blipFill rotWithShape="1">
          <a:blip r:embed="rId7">
            <a:extLst>
              <a:ext uri="{28A0092B-C50C-407E-A947-70E740481C1C}">
                <a14:useLocalDpi xmlns:a14="http://schemas.microsoft.com/office/drawing/2010/main" val="0"/>
              </a:ext>
            </a:extLst>
          </a:blip>
          <a:srcRect l="11485" t="24413" r="9253" b="24039"/>
          <a:stretch/>
        </p:blipFill>
        <p:spPr>
          <a:xfrm>
            <a:off x="2497223" y="4229751"/>
            <a:ext cx="1814947" cy="1180354"/>
          </a:xfrm>
          <a:prstGeom prst="rect">
            <a:avLst/>
          </a:prstGeom>
        </p:spPr>
      </p:pic>
      <p:pic>
        <p:nvPicPr>
          <p:cNvPr id="15" name="Picture 14">
            <a:extLst>
              <a:ext uri="{FF2B5EF4-FFF2-40B4-BE49-F238E27FC236}">
                <a16:creationId xmlns:a16="http://schemas.microsoft.com/office/drawing/2014/main" id="{257D5A94-AEB6-DD41-87DE-55B74E3A23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44254" y="4394480"/>
            <a:ext cx="1422692" cy="950400"/>
          </a:xfrm>
          <a:prstGeom prst="rect">
            <a:avLst/>
          </a:prstGeom>
        </p:spPr>
      </p:pic>
      <p:pic>
        <p:nvPicPr>
          <p:cNvPr id="22" name="Picture 21">
            <a:extLst>
              <a:ext uri="{FF2B5EF4-FFF2-40B4-BE49-F238E27FC236}">
                <a16:creationId xmlns:a16="http://schemas.microsoft.com/office/drawing/2014/main" id="{E152DB0F-FD35-9641-B1E7-4B95590469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26154" y="4385278"/>
            <a:ext cx="1426310" cy="950095"/>
          </a:xfrm>
          <a:prstGeom prst="rect">
            <a:avLst/>
          </a:prstGeom>
        </p:spPr>
      </p:pic>
      <p:pic>
        <p:nvPicPr>
          <p:cNvPr id="24" name="Picture 23">
            <a:extLst>
              <a:ext uri="{FF2B5EF4-FFF2-40B4-BE49-F238E27FC236}">
                <a16:creationId xmlns:a16="http://schemas.microsoft.com/office/drawing/2014/main" id="{8C10D697-CE53-9A43-ABCF-1EB4A544EE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78333" y="4392650"/>
            <a:ext cx="1425141" cy="950094"/>
          </a:xfrm>
          <a:prstGeom prst="rect">
            <a:avLst/>
          </a:prstGeom>
        </p:spPr>
      </p:pic>
      <p:sp>
        <p:nvSpPr>
          <p:cNvPr id="27" name="矩形 14">
            <a:extLst>
              <a:ext uri="{FF2B5EF4-FFF2-40B4-BE49-F238E27FC236}">
                <a16:creationId xmlns:a16="http://schemas.microsoft.com/office/drawing/2014/main" id="{E282B5D4-E113-5046-8011-0C868CD702DE}"/>
              </a:ext>
            </a:extLst>
          </p:cNvPr>
          <p:cNvSpPr/>
          <p:nvPr/>
        </p:nvSpPr>
        <p:spPr>
          <a:xfrm>
            <a:off x="4872965" y="1924787"/>
            <a:ext cx="4020864" cy="1954764"/>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14">
            <a:extLst>
              <a:ext uri="{FF2B5EF4-FFF2-40B4-BE49-F238E27FC236}">
                <a16:creationId xmlns:a16="http://schemas.microsoft.com/office/drawing/2014/main" id="{FCEBA159-3A00-AD40-AEE3-1A614CF43355}"/>
              </a:ext>
            </a:extLst>
          </p:cNvPr>
          <p:cNvSpPr/>
          <p:nvPr/>
        </p:nvSpPr>
        <p:spPr>
          <a:xfrm>
            <a:off x="4641762" y="4310726"/>
            <a:ext cx="4359807" cy="1127373"/>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41310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6BDCDB4-3911-7849-999C-02DE42C6FC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3102" y="4795442"/>
            <a:ext cx="2831590" cy="1801485"/>
          </a:xfrm>
          <a:prstGeom prst="rect">
            <a:avLst/>
          </a:prstGeom>
        </p:spPr>
      </p:pic>
      <p:pic>
        <p:nvPicPr>
          <p:cNvPr id="11" name="Picture 10">
            <a:extLst>
              <a:ext uri="{FF2B5EF4-FFF2-40B4-BE49-F238E27FC236}">
                <a16:creationId xmlns:a16="http://schemas.microsoft.com/office/drawing/2014/main" id="{4AB4B7E0-C341-AE45-A839-BDD006B937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217" y="4797114"/>
            <a:ext cx="2831590" cy="1801485"/>
          </a:xfrm>
          <a:prstGeom prst="rect">
            <a:avLst/>
          </a:prstGeom>
        </p:spPr>
      </p:pic>
      <p:sp>
        <p:nvSpPr>
          <p:cNvPr id="3" name="矩形 2">
            <a:extLst>
              <a:ext uri="{FF2B5EF4-FFF2-40B4-BE49-F238E27FC236}">
                <a16:creationId xmlns:a16="http://schemas.microsoft.com/office/drawing/2014/main" id="{F37BE3FA-A4FC-4A63-B348-7DB74818F29F}"/>
              </a:ext>
            </a:extLst>
          </p:cNvPr>
          <p:cNvSpPr/>
          <p:nvPr/>
        </p:nvSpPr>
        <p:spPr>
          <a:xfrm>
            <a:off x="8398411" y="181403"/>
            <a:ext cx="555674" cy="4117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6">
            <a:extLst>
              <a:ext uri="{FF2B5EF4-FFF2-40B4-BE49-F238E27FC236}">
                <a16:creationId xmlns:a16="http://schemas.microsoft.com/office/drawing/2014/main" id="{121C2617-E350-46BC-944A-0C7685CDCB95}"/>
              </a:ext>
            </a:extLst>
          </p:cNvPr>
          <p:cNvSpPr>
            <a:spLocks noChangeArrowheads="1"/>
          </p:cNvSpPr>
          <p:nvPr/>
        </p:nvSpPr>
        <p:spPr bwMode="auto">
          <a:xfrm>
            <a:off x="0" y="6714704"/>
            <a:ext cx="9144000" cy="143296"/>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cxnSp>
        <p:nvCxnSpPr>
          <p:cNvPr id="6" name="直接连接符 5">
            <a:extLst>
              <a:ext uri="{FF2B5EF4-FFF2-40B4-BE49-F238E27FC236}">
                <a16:creationId xmlns:a16="http://schemas.microsoft.com/office/drawing/2014/main" id="{44F2FE77-D133-4E83-BBBD-3FDA63CB6CA5}"/>
              </a:ext>
            </a:extLst>
          </p:cNvPr>
          <p:cNvCxnSpPr/>
          <p:nvPr/>
        </p:nvCxnSpPr>
        <p:spPr>
          <a:xfrm>
            <a:off x="504963" y="713355"/>
            <a:ext cx="8201452" cy="0"/>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A28BA76-918C-4B9E-A21D-C46E6C892B93}"/>
              </a:ext>
            </a:extLst>
          </p:cNvPr>
          <p:cNvSpPr txBox="1"/>
          <p:nvPr/>
        </p:nvSpPr>
        <p:spPr>
          <a:xfrm>
            <a:off x="300250" y="192695"/>
            <a:ext cx="2427512" cy="523220"/>
          </a:xfrm>
          <a:prstGeom prst="rect">
            <a:avLst/>
          </a:prstGeom>
          <a:noFill/>
        </p:spPr>
        <p:txBody>
          <a:bodyPr wrap="square" rtlCol="0">
            <a:spAutoFit/>
          </a:bodyPr>
          <a:lstStyle/>
          <a:p>
            <a:r>
              <a:rPr lang="en-US" altLang="zh-CN"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Motivation</a:t>
            </a:r>
            <a:endParaRPr lang="zh-CN" altLang="en-US" sz="2800" b="1"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灯片编号占位符 1">
            <a:extLst>
              <a:ext uri="{FF2B5EF4-FFF2-40B4-BE49-F238E27FC236}">
                <a16:creationId xmlns:a16="http://schemas.microsoft.com/office/drawing/2014/main" id="{E436FAEE-965E-4563-A953-B47400E96F84}"/>
              </a:ext>
            </a:extLst>
          </p:cNvPr>
          <p:cNvSpPr>
            <a:spLocks noGrp="1"/>
          </p:cNvSpPr>
          <p:nvPr>
            <p:ph type="sldNum" sz="quarter" idx="12"/>
          </p:nvPr>
        </p:nvSpPr>
        <p:spPr>
          <a:xfrm>
            <a:off x="8398410" y="209344"/>
            <a:ext cx="555674" cy="365125"/>
          </a:xfrm>
        </p:spPr>
        <p:txBody>
          <a:bodyPr/>
          <a:lstStyle/>
          <a:p>
            <a:pPr algn="ctr"/>
            <a:fld id="{791702D1-1167-4612-BF8C-6B16D0213C9E}" type="slidenum">
              <a:rPr lang="zh-CN" altLang="en-US" sz="2000" b="1" smtClean="0">
                <a:solidFill>
                  <a:schemeClr val="bg1"/>
                </a:solidFill>
                <a:latin typeface="微软雅黑" panose="020B0503020204020204" pitchFamily="34" charset="-122"/>
                <a:ea typeface="微软雅黑" panose="020B0503020204020204" pitchFamily="34" charset="-122"/>
              </a:rPr>
              <a:pPr algn="ctr"/>
              <a:t>9</a:t>
            </a:fld>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矩形: 圆角 6">
            <a:extLst>
              <a:ext uri="{FF2B5EF4-FFF2-40B4-BE49-F238E27FC236}">
                <a16:creationId xmlns:a16="http://schemas.microsoft.com/office/drawing/2014/main" id="{94F267E8-3B80-324F-915B-B75BDAF3BC03}"/>
              </a:ext>
            </a:extLst>
          </p:cNvPr>
          <p:cNvSpPr/>
          <p:nvPr/>
        </p:nvSpPr>
        <p:spPr>
          <a:xfrm>
            <a:off x="124776" y="685401"/>
            <a:ext cx="2055488"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2" descr="C:\Users\Lenovo\Desktop\u=2925009992,3634711121&amp;fm=26&amp;gp=0.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608" y="2606531"/>
            <a:ext cx="1607271" cy="795493"/>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13">
            <a:extLst>
              <a:ext uri="{FF2B5EF4-FFF2-40B4-BE49-F238E27FC236}">
                <a16:creationId xmlns:a16="http://schemas.microsoft.com/office/drawing/2014/main" id="{552DF417-E721-49FA-8F1D-6A59D0A0E4A4}"/>
              </a:ext>
            </a:extLst>
          </p:cNvPr>
          <p:cNvSpPr txBox="1"/>
          <p:nvPr/>
        </p:nvSpPr>
        <p:spPr>
          <a:xfrm>
            <a:off x="377972" y="4153208"/>
            <a:ext cx="3668400" cy="646331"/>
          </a:xfrm>
          <a:prstGeom prst="rect">
            <a:avLst/>
          </a:prstGeom>
          <a:noFill/>
        </p:spPr>
        <p:txBody>
          <a:bodyPr wrap="square" rtlCol="0">
            <a:spAutoFit/>
          </a:bodyPr>
          <a:lstStyle/>
          <a:p>
            <a:pPr algn="ctr"/>
            <a:r>
              <a:rPr lang="en-US" altLang="zh-CN" b="1" dirty="0">
                <a:latin typeface="Times New Roman" panose="02020603050405020304" pitchFamily="18" charset="0"/>
                <a:cs typeface="Times New Roman" panose="02020603050405020304" pitchFamily="18" charset="0"/>
              </a:rPr>
              <a:t>FHVs concentrate around commercial areas to </a:t>
            </a:r>
            <a:r>
              <a:rPr lang="en-US" altLang="zh-CN" b="1" dirty="0">
                <a:solidFill>
                  <a:srgbClr val="C00000"/>
                </a:solidFill>
                <a:latin typeface="Times New Roman" panose="02020603050405020304" pitchFamily="18" charset="0"/>
                <a:cs typeface="Times New Roman" panose="02020603050405020304" pitchFamily="18" charset="0"/>
              </a:rPr>
              <a:t>serve orders</a:t>
            </a:r>
            <a:r>
              <a:rPr lang="en-US" altLang="zh-CN" b="1" dirty="0">
                <a:latin typeface="Times New Roman" panose="02020603050405020304" pitchFamily="18" charset="0"/>
                <a:cs typeface="Times New Roman" panose="02020603050405020304" pitchFamily="18" charset="0"/>
              </a:rPr>
              <a:t>. </a:t>
            </a:r>
          </a:p>
        </p:txBody>
      </p:sp>
      <p:sp>
        <p:nvSpPr>
          <p:cNvPr id="20" name="椭圆 19"/>
          <p:cNvSpPr/>
          <p:nvPr/>
        </p:nvSpPr>
        <p:spPr>
          <a:xfrm>
            <a:off x="2259826" y="5438459"/>
            <a:ext cx="1191204" cy="79241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849603" y="6217484"/>
            <a:ext cx="1717137" cy="369332"/>
          </a:xfrm>
          <a:prstGeom prst="rect">
            <a:avLst/>
          </a:prstGeom>
        </p:spPr>
        <p:txBody>
          <a:bodyPr wrap="none">
            <a:spAutoFit/>
          </a:bodyPr>
          <a:lstStyle/>
          <a:p>
            <a:r>
              <a:rPr lang="en-US" altLang="zh-CN" dirty="0">
                <a:solidFill>
                  <a:schemeClr val="bg1"/>
                </a:solidFill>
                <a:latin typeface="Times New Roman" panose="02020603050405020304" pitchFamily="18" charset="0"/>
                <a:cs typeface="Times New Roman" panose="02020603050405020304" pitchFamily="18" charset="0"/>
              </a:rPr>
              <a:t>commercial area</a:t>
            </a:r>
            <a:endParaRPr lang="zh-CN" altLang="en-US" dirty="0">
              <a:solidFill>
                <a:schemeClr val="bg1"/>
              </a:solidFill>
            </a:endParaRPr>
          </a:p>
        </p:txBody>
      </p:sp>
      <p:sp>
        <p:nvSpPr>
          <p:cNvPr id="26" name="Rectangle 25">
            <a:extLst>
              <a:ext uri="{FF2B5EF4-FFF2-40B4-BE49-F238E27FC236}">
                <a16:creationId xmlns:a16="http://schemas.microsoft.com/office/drawing/2014/main" id="{BB7A5450-AAB1-AE40-BE16-F8DBA3B5153C}"/>
              </a:ext>
            </a:extLst>
          </p:cNvPr>
          <p:cNvSpPr/>
          <p:nvPr/>
        </p:nvSpPr>
        <p:spPr>
          <a:xfrm>
            <a:off x="-24633" y="776431"/>
            <a:ext cx="9144000" cy="830997"/>
          </a:xfrm>
          <a:prstGeom prst="rect">
            <a:avLst/>
          </a:prstGeom>
        </p:spPr>
        <p:txBody>
          <a:bodyPr wrap="square">
            <a:spAutoFit/>
          </a:bodyPr>
          <a:lstStyle/>
          <a:p>
            <a:pPr algn="ct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For-hire vehicles (</a:t>
            </a:r>
            <a:r>
              <a:rPr lang="en-US" altLang="zh-CN" sz="24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FHVs</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 are the most desirable forces </a:t>
            </a:r>
          </a:p>
          <a:p>
            <a:pPr algn="ct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for many VCS tasks. </a:t>
            </a:r>
            <a:endParaRPr lang="en-CN" sz="24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7" name="矩形 8">
            <a:extLst>
              <a:ext uri="{FF2B5EF4-FFF2-40B4-BE49-F238E27FC236}">
                <a16:creationId xmlns:a16="http://schemas.microsoft.com/office/drawing/2014/main" id="{306987FA-DBFC-5843-9606-F050B73F0506}"/>
              </a:ext>
            </a:extLst>
          </p:cNvPr>
          <p:cNvSpPr/>
          <p:nvPr/>
        </p:nvSpPr>
        <p:spPr>
          <a:xfrm>
            <a:off x="76237" y="2326899"/>
            <a:ext cx="2289980" cy="1080178"/>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9">
            <a:extLst>
              <a:ext uri="{FF2B5EF4-FFF2-40B4-BE49-F238E27FC236}">
                <a16:creationId xmlns:a16="http://schemas.microsoft.com/office/drawing/2014/main" id="{D2890A06-26A6-8046-BBA9-289A77B51CF9}"/>
              </a:ext>
            </a:extLst>
          </p:cNvPr>
          <p:cNvSpPr/>
          <p:nvPr/>
        </p:nvSpPr>
        <p:spPr>
          <a:xfrm>
            <a:off x="-3728" y="2349069"/>
            <a:ext cx="2369944" cy="369332"/>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T</a:t>
            </a:r>
            <a:r>
              <a:rPr lang="en-CN" b="1" dirty="0">
                <a:latin typeface="Times New Roman" panose="02020603050405020304" pitchFamily="18" charset="0"/>
                <a:cs typeface="Times New Roman" panose="02020603050405020304" pitchFamily="18" charset="0"/>
              </a:rPr>
              <a:t>axis</a:t>
            </a:r>
            <a:r>
              <a:rPr lang="en-US" altLang="zh-CN" b="1" dirty="0">
                <a:latin typeface="Times New Roman" panose="02020603050405020304" pitchFamily="18" charset="0"/>
                <a:cs typeface="Times New Roman" panose="02020603050405020304" pitchFamily="18" charset="0"/>
              </a:rPr>
              <a:t>,</a:t>
            </a:r>
            <a:r>
              <a:rPr lang="zh-CN" altLang="en-US" b="1" dirty="0">
                <a:latin typeface="Times New Roman" panose="02020603050405020304" pitchFamily="18" charset="0"/>
                <a:cs typeface="Times New Roman" panose="02020603050405020304" pitchFamily="18" charset="0"/>
              </a:rPr>
              <a:t> </a:t>
            </a:r>
            <a:r>
              <a:rPr lang="en-CN" b="1" dirty="0">
                <a:latin typeface="Times New Roman" panose="02020603050405020304" pitchFamily="18" charset="0"/>
                <a:cs typeface="Times New Roman" panose="02020603050405020304" pitchFamily="18" charset="0"/>
              </a:rPr>
              <a:t>Uber</a:t>
            </a:r>
            <a:r>
              <a:rPr lang="en-US" b="1" dirty="0">
                <a:latin typeface="Times New Roman" panose="02020603050405020304" pitchFamily="18" charset="0"/>
                <a:cs typeface="Times New Roman" panose="02020603050405020304" pitchFamily="18" charset="0"/>
              </a:rPr>
              <a:t>, Didi, </a:t>
            </a:r>
            <a:r>
              <a:rPr lang="en-US" b="1" dirty="0" err="1">
                <a:latin typeface="Times New Roman" panose="02020603050405020304" pitchFamily="18" charset="0"/>
                <a:cs typeface="Times New Roman" panose="02020603050405020304" pitchFamily="18" charset="0"/>
              </a:rPr>
              <a:t>etc</a:t>
            </a:r>
            <a:r>
              <a:rPr lang="en-CN" b="1" dirty="0">
                <a:latin typeface="Times New Roman" panose="02020603050405020304" pitchFamily="18" charset="0"/>
                <a:cs typeface="Times New Roman" panose="02020603050405020304" pitchFamily="18" charset="0"/>
              </a:rPr>
              <a:t>.</a:t>
            </a:r>
            <a:endParaRPr lang="en-US" b="1" dirty="0">
              <a:latin typeface="Times New Roman" panose="02020603050405020304" pitchFamily="18" charset="0"/>
              <a:cs typeface="Times New Roman" panose="02020603050405020304" pitchFamily="18" charset="0"/>
            </a:endParaRPr>
          </a:p>
        </p:txBody>
      </p:sp>
      <p:sp>
        <p:nvSpPr>
          <p:cNvPr id="33" name="箭头: 下 9">
            <a:extLst>
              <a:ext uri="{FF2B5EF4-FFF2-40B4-BE49-F238E27FC236}">
                <a16:creationId xmlns:a16="http://schemas.microsoft.com/office/drawing/2014/main" id="{96B964F1-1631-F944-890F-262BAADB9502}"/>
              </a:ext>
            </a:extLst>
          </p:cNvPr>
          <p:cNvSpPr/>
          <p:nvPr/>
        </p:nvSpPr>
        <p:spPr>
          <a:xfrm rot="16200000">
            <a:off x="2599731" y="2685124"/>
            <a:ext cx="300159" cy="37811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14">
            <a:extLst>
              <a:ext uri="{FF2B5EF4-FFF2-40B4-BE49-F238E27FC236}">
                <a16:creationId xmlns:a16="http://schemas.microsoft.com/office/drawing/2014/main" id="{54EF082C-78B0-8641-895D-16E9CED68830}"/>
              </a:ext>
            </a:extLst>
          </p:cNvPr>
          <p:cNvSpPr/>
          <p:nvPr/>
        </p:nvSpPr>
        <p:spPr>
          <a:xfrm>
            <a:off x="3118926" y="1684851"/>
            <a:ext cx="1856650" cy="5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Air</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Quality</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Sensing</a:t>
            </a:r>
            <a:endPar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8" name="Rectangle 37">
            <a:extLst>
              <a:ext uri="{FF2B5EF4-FFF2-40B4-BE49-F238E27FC236}">
                <a16:creationId xmlns:a16="http://schemas.microsoft.com/office/drawing/2014/main" id="{278A496E-8787-484A-B160-7EEAB25F9395}"/>
              </a:ext>
            </a:extLst>
          </p:cNvPr>
          <p:cNvSpPr/>
          <p:nvPr/>
        </p:nvSpPr>
        <p:spPr>
          <a:xfrm>
            <a:off x="3118927" y="2240176"/>
            <a:ext cx="1856650" cy="584775"/>
          </a:xfrm>
          <a:prstGeom prst="rect">
            <a:avLst/>
          </a:prstGeom>
        </p:spPr>
        <p:txBody>
          <a:bodyPr wrap="square">
            <a:spAutoFit/>
          </a:bodyPr>
          <a:lstStyle/>
          <a:p>
            <a:pPr algn="ctr"/>
            <a:r>
              <a:rPr lang="en-CN" sz="1600" b="1" dirty="0">
                <a:latin typeface="Times New Roman" panose="02020603050405020304" pitchFamily="18" charset="0"/>
                <a:cs typeface="Times New Roman" panose="02020603050405020304" pitchFamily="18" charset="0"/>
              </a:rPr>
              <a:t>Specialized</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Air</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Quality</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Sensors</a:t>
            </a:r>
            <a:endParaRPr lang="en-CN" sz="1600" b="1" dirty="0">
              <a:latin typeface="Times New Roman" panose="02020603050405020304" pitchFamily="18" charset="0"/>
              <a:cs typeface="Times New Roman" panose="02020603050405020304" pitchFamily="18" charset="0"/>
            </a:endParaRPr>
          </a:p>
        </p:txBody>
      </p:sp>
      <p:sp>
        <p:nvSpPr>
          <p:cNvPr id="39" name="Rectangle 38">
            <a:extLst>
              <a:ext uri="{FF2B5EF4-FFF2-40B4-BE49-F238E27FC236}">
                <a16:creationId xmlns:a16="http://schemas.microsoft.com/office/drawing/2014/main" id="{F46A6A5A-A828-A741-AFAA-8716709071BA}"/>
              </a:ext>
            </a:extLst>
          </p:cNvPr>
          <p:cNvSpPr/>
          <p:nvPr/>
        </p:nvSpPr>
        <p:spPr>
          <a:xfrm>
            <a:off x="5102047" y="2240176"/>
            <a:ext cx="1856650" cy="584775"/>
          </a:xfrm>
          <a:prstGeom prst="rect">
            <a:avLst/>
          </a:prstGeom>
        </p:spPr>
        <p:txBody>
          <a:bodyPr wrap="square">
            <a:spAutoFit/>
          </a:bodyPr>
          <a:lstStyle/>
          <a:p>
            <a:pPr algn="ctr"/>
            <a:r>
              <a:rPr lang="en-US" altLang="zh-CN" sz="1600" b="1" dirty="0">
                <a:latin typeface="Times New Roman" panose="02020603050405020304" pitchFamily="18" charset="0"/>
                <a:cs typeface="Times New Roman" panose="02020603050405020304" pitchFamily="18" charset="0"/>
              </a:rPr>
              <a:t>Networked</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Dashcam</a:t>
            </a:r>
            <a:endParaRPr lang="en-CN" sz="1600" b="1" dirty="0">
              <a:latin typeface="Times New Roman" panose="02020603050405020304" pitchFamily="18" charset="0"/>
              <a:cs typeface="Times New Roman" panose="02020603050405020304" pitchFamily="18" charset="0"/>
            </a:endParaRPr>
          </a:p>
        </p:txBody>
      </p:sp>
      <p:sp>
        <p:nvSpPr>
          <p:cNvPr id="40" name="矩形 14">
            <a:extLst>
              <a:ext uri="{FF2B5EF4-FFF2-40B4-BE49-F238E27FC236}">
                <a16:creationId xmlns:a16="http://schemas.microsoft.com/office/drawing/2014/main" id="{E01D2582-BC71-5744-B04E-341BAAA95F00}"/>
              </a:ext>
            </a:extLst>
          </p:cNvPr>
          <p:cNvSpPr/>
          <p:nvPr/>
        </p:nvSpPr>
        <p:spPr>
          <a:xfrm>
            <a:off x="5102047" y="1684851"/>
            <a:ext cx="1856650" cy="5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Front-View</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Driving</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Video</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Collection</a:t>
            </a:r>
            <a:endPar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1" name="矩形 14">
            <a:extLst>
              <a:ext uri="{FF2B5EF4-FFF2-40B4-BE49-F238E27FC236}">
                <a16:creationId xmlns:a16="http://schemas.microsoft.com/office/drawing/2014/main" id="{B9060816-C144-6F48-97FD-46FEAFB2C9B6}"/>
              </a:ext>
            </a:extLst>
          </p:cNvPr>
          <p:cNvSpPr/>
          <p:nvPr/>
        </p:nvSpPr>
        <p:spPr>
          <a:xfrm>
            <a:off x="7097434" y="1684851"/>
            <a:ext cx="1856650" cy="5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DiDi</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Map</a:t>
            </a:r>
            <a:r>
              <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Updating</a:t>
            </a:r>
            <a:endParaRPr lang="zh-CN" altLang="en-US" sz="14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2" name="Rectangle 41">
            <a:extLst>
              <a:ext uri="{FF2B5EF4-FFF2-40B4-BE49-F238E27FC236}">
                <a16:creationId xmlns:a16="http://schemas.microsoft.com/office/drawing/2014/main" id="{6AD71F6D-248D-124D-AD5E-B0C9F3F92386}"/>
              </a:ext>
            </a:extLst>
          </p:cNvPr>
          <p:cNvSpPr/>
          <p:nvPr/>
        </p:nvSpPr>
        <p:spPr>
          <a:xfrm>
            <a:off x="7097434" y="2240176"/>
            <a:ext cx="1856650" cy="584775"/>
          </a:xfrm>
          <a:prstGeom prst="rect">
            <a:avLst/>
          </a:prstGeom>
        </p:spPr>
        <p:txBody>
          <a:bodyPr wrap="square">
            <a:spAutoFit/>
          </a:bodyPr>
          <a:lstStyle/>
          <a:p>
            <a:pPr algn="ctr"/>
            <a:r>
              <a:rPr lang="en-US" altLang="zh-CN" sz="1600" b="1" dirty="0" err="1">
                <a:latin typeface="Times New Roman" panose="02020603050405020304" pitchFamily="18" charset="0"/>
                <a:cs typeface="Times New Roman" panose="02020603050405020304" pitchFamily="18" charset="0"/>
              </a:rPr>
              <a:t>DiDi</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Navigation</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Software</a:t>
            </a:r>
            <a:endParaRPr lang="en-CN" sz="1600" b="1" dirty="0">
              <a:latin typeface="Times New Roman" panose="02020603050405020304" pitchFamily="18" charset="0"/>
              <a:cs typeface="Times New Roman" panose="02020603050405020304" pitchFamily="18" charset="0"/>
            </a:endParaRPr>
          </a:p>
        </p:txBody>
      </p:sp>
      <p:pic>
        <p:nvPicPr>
          <p:cNvPr id="44" name="Picture 43">
            <a:extLst>
              <a:ext uri="{FF2B5EF4-FFF2-40B4-BE49-F238E27FC236}">
                <a16:creationId xmlns:a16="http://schemas.microsoft.com/office/drawing/2014/main" id="{0B9AE40C-B470-CA41-A32D-25A9899A4209}"/>
              </a:ext>
            </a:extLst>
          </p:cNvPr>
          <p:cNvPicPr>
            <a:picLocks noChangeAspect="1"/>
          </p:cNvPicPr>
          <p:nvPr/>
        </p:nvPicPr>
        <p:blipFill rotWithShape="1">
          <a:blip r:embed="rId5"/>
          <a:srcRect l="18818" t="18688" r="9833" b="23067"/>
          <a:stretch/>
        </p:blipFill>
        <p:spPr>
          <a:xfrm>
            <a:off x="3255814" y="2862063"/>
            <a:ext cx="1735698" cy="896637"/>
          </a:xfrm>
          <a:prstGeom prst="rect">
            <a:avLst/>
          </a:prstGeom>
        </p:spPr>
      </p:pic>
      <p:pic>
        <p:nvPicPr>
          <p:cNvPr id="45" name="Picture 44">
            <a:extLst>
              <a:ext uri="{FF2B5EF4-FFF2-40B4-BE49-F238E27FC236}">
                <a16:creationId xmlns:a16="http://schemas.microsoft.com/office/drawing/2014/main" id="{0E349017-C69F-A144-AA54-823F55A76E16}"/>
              </a:ext>
            </a:extLst>
          </p:cNvPr>
          <p:cNvPicPr>
            <a:picLocks noChangeAspect="1"/>
          </p:cNvPicPr>
          <p:nvPr/>
        </p:nvPicPr>
        <p:blipFill rotWithShape="1">
          <a:blip r:embed="rId6"/>
          <a:srcRect b="10292"/>
          <a:stretch/>
        </p:blipFill>
        <p:spPr>
          <a:xfrm>
            <a:off x="5196339" y="2794771"/>
            <a:ext cx="1679453" cy="1004400"/>
          </a:xfrm>
          <a:prstGeom prst="rect">
            <a:avLst/>
          </a:prstGeom>
        </p:spPr>
      </p:pic>
      <p:sp>
        <p:nvSpPr>
          <p:cNvPr id="46" name="矩形 8">
            <a:extLst>
              <a:ext uri="{FF2B5EF4-FFF2-40B4-BE49-F238E27FC236}">
                <a16:creationId xmlns:a16="http://schemas.microsoft.com/office/drawing/2014/main" id="{787C95FF-3B03-724B-A592-3B9591856ADD}"/>
              </a:ext>
            </a:extLst>
          </p:cNvPr>
          <p:cNvSpPr/>
          <p:nvPr/>
        </p:nvSpPr>
        <p:spPr>
          <a:xfrm>
            <a:off x="3118047" y="2261981"/>
            <a:ext cx="1856650" cy="1594389"/>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8">
            <a:extLst>
              <a:ext uri="{FF2B5EF4-FFF2-40B4-BE49-F238E27FC236}">
                <a16:creationId xmlns:a16="http://schemas.microsoft.com/office/drawing/2014/main" id="{C0CC506A-9863-B048-889C-F36F075BAB8A}"/>
              </a:ext>
            </a:extLst>
          </p:cNvPr>
          <p:cNvSpPr/>
          <p:nvPr/>
        </p:nvSpPr>
        <p:spPr>
          <a:xfrm>
            <a:off x="5104953" y="2267928"/>
            <a:ext cx="1856650" cy="1594389"/>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8">
            <a:extLst>
              <a:ext uri="{FF2B5EF4-FFF2-40B4-BE49-F238E27FC236}">
                <a16:creationId xmlns:a16="http://schemas.microsoft.com/office/drawing/2014/main" id="{E823AE19-2F3E-5C42-A8A6-B4D63FC37255}"/>
              </a:ext>
            </a:extLst>
          </p:cNvPr>
          <p:cNvSpPr/>
          <p:nvPr/>
        </p:nvSpPr>
        <p:spPr>
          <a:xfrm>
            <a:off x="7097434" y="2270787"/>
            <a:ext cx="1856650" cy="1594389"/>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Picture 48">
            <a:extLst>
              <a:ext uri="{FF2B5EF4-FFF2-40B4-BE49-F238E27FC236}">
                <a16:creationId xmlns:a16="http://schemas.microsoft.com/office/drawing/2014/main" id="{B364813E-CFE1-E64D-BA52-C9A010D3FEBC}"/>
              </a:ext>
            </a:extLst>
          </p:cNvPr>
          <p:cNvPicPr>
            <a:picLocks noChangeAspect="1"/>
          </p:cNvPicPr>
          <p:nvPr/>
        </p:nvPicPr>
        <p:blipFill>
          <a:blip r:embed="rId7"/>
          <a:stretch>
            <a:fillRect/>
          </a:stretch>
        </p:blipFill>
        <p:spPr>
          <a:xfrm>
            <a:off x="7147266" y="2794771"/>
            <a:ext cx="1788858" cy="1004400"/>
          </a:xfrm>
          <a:prstGeom prst="rect">
            <a:avLst/>
          </a:prstGeom>
        </p:spPr>
      </p:pic>
      <p:sp>
        <p:nvSpPr>
          <p:cNvPr id="36" name="文本框 13">
            <a:extLst>
              <a:ext uri="{FF2B5EF4-FFF2-40B4-BE49-F238E27FC236}">
                <a16:creationId xmlns:a16="http://schemas.microsoft.com/office/drawing/2014/main" id="{66EACA13-EE38-5F4F-A042-6989124D451A}"/>
              </a:ext>
            </a:extLst>
          </p:cNvPr>
          <p:cNvSpPr txBox="1"/>
          <p:nvPr/>
        </p:nvSpPr>
        <p:spPr>
          <a:xfrm>
            <a:off x="4834697" y="4097882"/>
            <a:ext cx="3668400" cy="646331"/>
          </a:xfrm>
          <a:prstGeom prst="rect">
            <a:avLst/>
          </a:prstGeom>
          <a:noFill/>
        </p:spPr>
        <p:txBody>
          <a:bodyPr wrap="square" rtlCol="0">
            <a:spAutoFit/>
          </a:bodyPr>
          <a:lstStyle/>
          <a:p>
            <a:pPr algn="ctr"/>
            <a:r>
              <a:rPr lang="en-US" altLang="zh-CN" b="1" dirty="0">
                <a:solidFill>
                  <a:srgbClr val="C00000"/>
                </a:solidFill>
                <a:latin typeface="Times New Roman" panose="02020603050405020304" pitchFamily="18" charset="0"/>
                <a:cs typeface="Times New Roman" panose="02020603050405020304" pitchFamily="18" charset="0"/>
              </a:rPr>
              <a:t>Sensing</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coverage requires</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FHV distributed evenly in the city. </a:t>
            </a:r>
          </a:p>
        </p:txBody>
      </p:sp>
      <p:sp>
        <p:nvSpPr>
          <p:cNvPr id="43" name="Rounded Rectangle 99">
            <a:extLst>
              <a:ext uri="{FF2B5EF4-FFF2-40B4-BE49-F238E27FC236}">
                <a16:creationId xmlns:a16="http://schemas.microsoft.com/office/drawing/2014/main" id="{156B4997-4C73-CD46-A305-21F38F169516}"/>
              </a:ext>
            </a:extLst>
          </p:cNvPr>
          <p:cNvSpPr/>
          <p:nvPr/>
        </p:nvSpPr>
        <p:spPr>
          <a:xfrm rot="20045154">
            <a:off x="3331486" y="5049076"/>
            <a:ext cx="2341671" cy="796552"/>
          </a:xfrm>
          <a:prstGeom prst="roundRect">
            <a:avLst/>
          </a:prstGeom>
          <a:solidFill>
            <a:schemeClr val="bg1"/>
          </a:solid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Conflicting Objectives!</a:t>
            </a:r>
          </a:p>
        </p:txBody>
      </p:sp>
    </p:spTree>
    <p:extLst>
      <p:ext uri="{BB962C8B-B14F-4D97-AF65-F5344CB8AC3E}">
        <p14:creationId xmlns:p14="http://schemas.microsoft.com/office/powerpoint/2010/main" val="56786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par>
                                <p:cTn id="58" presetID="10" presetClass="entr" presetSubtype="0" fill="hold"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500"/>
                                        <p:tgtEl>
                                          <p:spTgt spid="4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500"/>
                                        <p:tgtEl>
                                          <p:spTgt spid="2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par>
                                <p:cTn id="72" presetID="10" presetClass="entr" presetSubtype="0" fill="hold" nodeType="with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animBg="1"/>
      <p:bldP spid="23" grpId="0"/>
      <p:bldP spid="27" grpId="0" animBg="1"/>
      <p:bldP spid="30" grpId="0"/>
      <p:bldP spid="33" grpId="0" animBg="1"/>
      <p:bldP spid="37" grpId="0" animBg="1"/>
      <p:bldP spid="38" grpId="0"/>
      <p:bldP spid="39" grpId="0"/>
      <p:bldP spid="40" grpId="0" animBg="1"/>
      <p:bldP spid="41" grpId="0" animBg="1"/>
      <p:bldP spid="42" grpId="0"/>
      <p:bldP spid="46" grpId="0" animBg="1"/>
      <p:bldP spid="47" grpId="0" animBg="1"/>
      <p:bldP spid="48" grpId="0" animBg="1"/>
      <p:bldP spid="36" grpId="0"/>
      <p:bldP spid="43" grpId="0" animBg="1"/>
    </p:bldLst>
  </p:timing>
</p:sld>
</file>

<file path=ppt/theme/theme1.xml><?xml version="1.0" encoding="utf-8"?>
<a:theme xmlns:a="http://schemas.openxmlformats.org/drawingml/2006/main" name="Office Theme">
  <a:themeElements>
    <a:clrScheme name="自定义 4">
      <a:dk1>
        <a:sysClr val="windowText" lastClr="000000"/>
      </a:dk1>
      <a:lt1>
        <a:sysClr val="window" lastClr="FFFFFF"/>
      </a:lt1>
      <a:dk2>
        <a:srgbClr val="44546A"/>
      </a:dk2>
      <a:lt2>
        <a:srgbClr val="E7E6E6"/>
      </a:lt2>
      <a:accent1>
        <a:srgbClr val="01218A"/>
      </a:accent1>
      <a:accent2>
        <a:srgbClr val="ED7D31"/>
      </a:accent2>
      <a:accent3>
        <a:srgbClr val="A5A5A5"/>
      </a:accent3>
      <a:accent4>
        <a:srgbClr val="FFFF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5715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8590</TotalTime>
  <Words>5110</Words>
  <Application>Microsoft Macintosh PowerPoint</Application>
  <PresentationFormat>全屏显示(4:3)</PresentationFormat>
  <Paragraphs>564</Paragraphs>
  <Slides>44</Slides>
  <Notes>37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44</vt:i4>
      </vt:variant>
    </vt:vector>
  </HeadingPairs>
  <TitlesOfParts>
    <vt:vector size="56" baseType="lpstr">
      <vt:lpstr>等线</vt:lpstr>
      <vt:lpstr>黑体</vt:lpstr>
      <vt:lpstr>华文中宋</vt:lpstr>
      <vt:lpstr>SimSun</vt:lpstr>
      <vt:lpstr>微软雅黑</vt:lpstr>
      <vt:lpstr>Arial</vt:lpstr>
      <vt:lpstr>Calibri</vt:lpstr>
      <vt:lpstr>Calibri Light</vt:lpstr>
      <vt:lpstr>Cambria Math</vt:lpstr>
      <vt:lpstr>Times New Roman</vt:lpstr>
      <vt:lpstr>Wingdings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Tong Xinyu</dc:creator>
  <cp:lastModifiedBy>Microsoft Office User</cp:lastModifiedBy>
  <cp:revision>1464</cp:revision>
  <dcterms:created xsi:type="dcterms:W3CDTF">2019-10-16T13:14:38Z</dcterms:created>
  <dcterms:modified xsi:type="dcterms:W3CDTF">2021-08-20T07:45:18Z</dcterms:modified>
</cp:coreProperties>
</file>