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64" r:id="rId2"/>
    <p:sldId id="266" r:id="rId3"/>
    <p:sldId id="267" r:id="rId4"/>
    <p:sldId id="294" r:id="rId5"/>
    <p:sldId id="313" r:id="rId6"/>
    <p:sldId id="295" r:id="rId7"/>
    <p:sldId id="296" r:id="rId8"/>
    <p:sldId id="298" r:id="rId9"/>
    <p:sldId id="301" r:id="rId10"/>
    <p:sldId id="299" r:id="rId11"/>
    <p:sldId id="300" r:id="rId12"/>
    <p:sldId id="302" r:id="rId13"/>
    <p:sldId id="303" r:id="rId14"/>
    <p:sldId id="304" r:id="rId15"/>
    <p:sldId id="270" r:id="rId16"/>
    <p:sldId id="305" r:id="rId17"/>
    <p:sldId id="311" r:id="rId18"/>
    <p:sldId id="306" r:id="rId19"/>
    <p:sldId id="307" r:id="rId20"/>
    <p:sldId id="308" r:id="rId21"/>
    <p:sldId id="309" r:id="rId22"/>
    <p:sldId id="310" r:id="rId23"/>
    <p:sldId id="286" r:id="rId24"/>
    <p:sldId id="312" r:id="rId25"/>
    <p:sldId id="292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C40"/>
    <a:srgbClr val="8CC344"/>
    <a:srgbClr val="009A00"/>
    <a:srgbClr val="D0CECF"/>
    <a:srgbClr val="024B40"/>
    <a:srgbClr val="1983B7"/>
    <a:srgbClr val="FE6400"/>
    <a:srgbClr val="03A6AF"/>
    <a:srgbClr val="EB5145"/>
    <a:srgbClr val="FF75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0" autoAdjust="0"/>
    <p:restoredTop sz="94666" autoAdjust="0"/>
  </p:normalViewPr>
  <p:slideViewPr>
    <p:cSldViewPr snapToGrid="0" showGuides="1">
      <p:cViewPr varScale="1">
        <p:scale>
          <a:sx n="102" d="100"/>
          <a:sy n="102" d="100"/>
        </p:scale>
        <p:origin x="448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91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770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723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678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261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858628" y="64501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28902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19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75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858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435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50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88EF-52D1-4258-9BE5-BCD010C7D4DE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0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6" r:id="rId12"/>
    <p:sldLayoutId id="214748370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弧形 45"/>
          <p:cNvSpPr/>
          <p:nvPr/>
        </p:nvSpPr>
        <p:spPr>
          <a:xfrm>
            <a:off x="-4905635" y="5537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弧形 46"/>
          <p:cNvSpPr/>
          <p:nvPr/>
        </p:nvSpPr>
        <p:spPr>
          <a:xfrm>
            <a:off x="-5231631" y="6074633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弧形 47"/>
          <p:cNvSpPr/>
          <p:nvPr/>
        </p:nvSpPr>
        <p:spPr>
          <a:xfrm>
            <a:off x="-5486154" y="6553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6" name="圆角矩形 155"/>
          <p:cNvSpPr/>
          <p:nvPr/>
        </p:nvSpPr>
        <p:spPr>
          <a:xfrm>
            <a:off x="3348038" y="3477549"/>
            <a:ext cx="5747444" cy="532565"/>
          </a:xfrm>
          <a:prstGeom prst="roundRect">
            <a:avLst>
              <a:gd name="adj" fmla="val 42270"/>
            </a:avLst>
          </a:prstGeom>
          <a:solidFill>
            <a:srgbClr val="8CC344"/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8" name="组合 157"/>
          <p:cNvGrpSpPr/>
          <p:nvPr/>
        </p:nvGrpSpPr>
        <p:grpSpPr>
          <a:xfrm>
            <a:off x="3240908" y="3445049"/>
            <a:ext cx="760806" cy="607119"/>
            <a:chOff x="899592" y="2377261"/>
            <a:chExt cx="720079" cy="5746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9" name="圆角矩形 158"/>
            <p:cNvSpPr/>
            <p:nvPr/>
          </p:nvSpPr>
          <p:spPr>
            <a:xfrm>
              <a:off x="899592" y="2377261"/>
              <a:ext cx="720079" cy="574619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  <p:sp>
          <p:nvSpPr>
            <p:cNvPr id="160" name="圆角矩形 159"/>
            <p:cNvSpPr/>
            <p:nvPr/>
          </p:nvSpPr>
          <p:spPr>
            <a:xfrm>
              <a:off x="920241" y="2397813"/>
              <a:ext cx="681258" cy="533516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481943" y="1929494"/>
            <a:ext cx="7478486" cy="1050830"/>
          </a:xfrm>
          <a:prstGeom prst="rect">
            <a:avLst/>
          </a:prstGeom>
          <a:noFill/>
          <a:ln w="12700">
            <a:solidFill>
              <a:srgbClr val="8CC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126204" y="2091572"/>
            <a:ext cx="79396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Python</a:t>
            </a:r>
            <a:r>
              <a:rPr lang="zh-CN" altLang="en-US" sz="48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语言与数据挖掘实践</a:t>
            </a:r>
          </a:p>
        </p:txBody>
      </p:sp>
      <p:sp>
        <p:nvSpPr>
          <p:cNvPr id="5" name="矩形 4"/>
          <p:cNvSpPr/>
          <p:nvPr/>
        </p:nvSpPr>
        <p:spPr>
          <a:xfrm flipV="1">
            <a:off x="0" y="0"/>
            <a:ext cx="12192000" cy="29845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 flipV="1">
            <a:off x="0" y="297089"/>
            <a:ext cx="12192000" cy="298450"/>
          </a:xfrm>
          <a:prstGeom prst="rect">
            <a:avLst/>
          </a:prstGeom>
          <a:solidFill>
            <a:srgbClr val="009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 flipV="1">
            <a:off x="0" y="577856"/>
            <a:ext cx="12192000" cy="29845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弧形 42"/>
          <p:cNvSpPr/>
          <p:nvPr/>
        </p:nvSpPr>
        <p:spPr>
          <a:xfrm flipH="1">
            <a:off x="5617277" y="5628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弧形 43"/>
          <p:cNvSpPr/>
          <p:nvPr/>
        </p:nvSpPr>
        <p:spPr>
          <a:xfrm flipH="1">
            <a:off x="5291281" y="6165145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弧形 44"/>
          <p:cNvSpPr/>
          <p:nvPr/>
        </p:nvSpPr>
        <p:spPr>
          <a:xfrm flipH="1">
            <a:off x="5036758" y="6644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826" y="1886502"/>
            <a:ext cx="5117389" cy="5015040"/>
          </a:xfrm>
          <a:prstGeom prst="rect">
            <a:avLst/>
          </a:prstGeom>
        </p:spPr>
      </p:pic>
      <p:sp>
        <p:nvSpPr>
          <p:cNvPr id="50" name="矩形 49"/>
          <p:cNvSpPr/>
          <p:nvPr/>
        </p:nvSpPr>
        <p:spPr>
          <a:xfrm flipV="1">
            <a:off x="0" y="868144"/>
            <a:ext cx="12192000" cy="298450"/>
          </a:xfrm>
          <a:prstGeom prst="rect">
            <a:avLst/>
          </a:prstGeom>
          <a:solidFill>
            <a:srgbClr val="D0C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" name="TextBox 153"/>
          <p:cNvSpPr txBox="1"/>
          <p:nvPr/>
        </p:nvSpPr>
        <p:spPr>
          <a:xfrm>
            <a:off x="4142622" y="3565601"/>
            <a:ext cx="4858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南京邮电大学   计算机学院、软件学院   薛景</a:t>
            </a:r>
          </a:p>
        </p:txBody>
      </p:sp>
    </p:spTree>
    <p:extLst>
      <p:ext uri="{BB962C8B-B14F-4D97-AF65-F5344CB8AC3E}">
        <p14:creationId xmlns:p14="http://schemas.microsoft.com/office/powerpoint/2010/main" val="408569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2.20167E-6 L 0.45273 -2.20167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30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7 -0.00624 C 0.16316 -0.00717 0.21446 -0.00902 0.36797 -0.0074 C 0.39922 -0.0037 0.43034 -0.00093 0.46198 -0.00093 " pathEditMode="relative" rAng="0" ptsTypes="ffA">
                                      <p:cBhvr>
                                        <p:cTn id="4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21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5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156" grpId="0" animBg="1"/>
      <p:bldP spid="2" grpId="0" animBg="1"/>
      <p:bldP spid="3" grpId="0"/>
      <p:bldP spid="5" grpId="1" animBg="1"/>
      <p:bldP spid="33" grpId="1" animBg="1"/>
      <p:bldP spid="35" grpId="1" animBg="1"/>
      <p:bldP spid="43" grpId="0" animBg="1"/>
      <p:bldP spid="44" grpId="0" animBg="1"/>
      <p:bldP spid="45" grpId="0" animBg="1"/>
      <p:bldP spid="50" grpId="1" animBg="1"/>
      <p:bldP spid="1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3" y="548372"/>
            <a:ext cx="4666708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933590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运算符和内置函数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06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00993" y="2062220"/>
            <a:ext cx="1447800" cy="1446213"/>
            <a:chOff x="1600993" y="1463903"/>
            <a:chExt cx="1447800" cy="1446213"/>
          </a:xfrm>
          <a:solidFill>
            <a:srgbClr val="8CC344"/>
          </a:solidFill>
        </p:grpSpPr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600993" y="1463903"/>
              <a:ext cx="1447800" cy="1446213"/>
            </a:xfrm>
            <a:custGeom>
              <a:avLst/>
              <a:gdLst>
                <a:gd name="T0" fmla="*/ 649558364 w 3227"/>
                <a:gd name="T1" fmla="*/ 328185033 h 3227"/>
                <a:gd name="T2" fmla="*/ 324879680 w 3227"/>
                <a:gd name="T3" fmla="*/ 648135123 h 3227"/>
                <a:gd name="T4" fmla="*/ 0 w 3227"/>
                <a:gd name="T5" fmla="*/ 323966949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949 h 3227"/>
                <a:gd name="T16" fmla="*/ 649558364 w 3227"/>
                <a:gd name="T17" fmla="*/ 328185033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1848072" y="1771510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3258343" y="2324158"/>
            <a:ext cx="725487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算数运算符：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+、-、*、/、%、**、//</a:t>
            </a:r>
          </a:p>
          <a:p>
            <a:pPr lvl="0" algn="just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比较运算符：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==、!=、&gt;、&lt;、&gt;=、&lt;=</a:t>
            </a:r>
          </a:p>
          <a:p>
            <a:pPr lvl="0" algn="just"/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逻辑运算符：</a:t>
            </a:r>
            <a:r>
              <a:rPr kumimoji="0" lang="en-US" altLang="zh-CN" sz="24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and、or、not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位运算符：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&amp;、|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^、~、&lt;&lt;、&gt;&gt;</a:t>
            </a:r>
          </a:p>
          <a:p>
            <a:pPr lvl="0" algn="just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其他运算符：</a:t>
            </a:r>
            <a:r>
              <a:rPr lang="en-US" altLang="zh-CN" sz="2400" err="1">
                <a:latin typeface="微软雅黑" pitchFamily="34" charset="-122"/>
                <a:ea typeface="微软雅黑" pitchFamily="34" charset="-122"/>
              </a:rPr>
              <a:t>in、is</a:t>
            </a:r>
            <a:endParaRPr lang="en-US" altLang="zh-CN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7"/>
          <p:cNvSpPr txBox="1">
            <a:spLocks noChangeArrowheads="1"/>
          </p:cNvSpPr>
          <p:nvPr/>
        </p:nvSpPr>
        <p:spPr bwMode="auto">
          <a:xfrm>
            <a:off x="3342481" y="4850911"/>
            <a:ext cx="724852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举例一：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以内所有整数的和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&gt;&gt;&gt;</a:t>
            </a:r>
            <a:r>
              <a:rPr kumimoji="0" lang="en-US" altLang="zh-CN" sz="24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sum(range(1, 101))</a:t>
            </a:r>
          </a:p>
          <a:p>
            <a:pPr lvl="0" algn="just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举例二：对数列排序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&gt;&gt;&gt;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sorted([3, 2, 1, 4, 5], reverse=True)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3312318" y="1732020"/>
            <a:ext cx="7200900" cy="52322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运算符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3336131" y="4277823"/>
            <a:ext cx="7177087" cy="52322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内置函数（不一一列举）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1600993" y="4533411"/>
            <a:ext cx="1447800" cy="1446212"/>
            <a:chOff x="1600993" y="3935094"/>
            <a:chExt cx="1447800" cy="1446212"/>
          </a:xfrm>
          <a:solidFill>
            <a:srgbClr val="004C40"/>
          </a:solidFill>
        </p:grpSpPr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600993" y="3935094"/>
              <a:ext cx="1447800" cy="1446212"/>
            </a:xfrm>
            <a:custGeom>
              <a:avLst/>
              <a:gdLst>
                <a:gd name="T0" fmla="*/ 649558364 w 3227"/>
                <a:gd name="T1" fmla="*/ 328184358 h 3227"/>
                <a:gd name="T2" fmla="*/ 324879680 w 3227"/>
                <a:gd name="T3" fmla="*/ 648134227 h 3227"/>
                <a:gd name="T4" fmla="*/ 0 w 3227"/>
                <a:gd name="T5" fmla="*/ 323966725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725 h 3227"/>
                <a:gd name="T16" fmla="*/ 649558364 w 3227"/>
                <a:gd name="T17" fmla="*/ 328184358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1871884" y="4170559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87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3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3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80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1" grpId="0"/>
      <p:bldP spid="32" grpId="0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3" y="548372"/>
            <a:ext cx="3048250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933590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流程控制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07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00993" y="1643120"/>
            <a:ext cx="1447800" cy="1446213"/>
            <a:chOff x="1600993" y="1463903"/>
            <a:chExt cx="1447800" cy="1446213"/>
          </a:xfrm>
          <a:solidFill>
            <a:srgbClr val="8CC344"/>
          </a:solidFill>
        </p:grpSpPr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600993" y="1463903"/>
              <a:ext cx="1447800" cy="1446213"/>
            </a:xfrm>
            <a:custGeom>
              <a:avLst/>
              <a:gdLst>
                <a:gd name="T0" fmla="*/ 649558364 w 3227"/>
                <a:gd name="T1" fmla="*/ 328185033 h 3227"/>
                <a:gd name="T2" fmla="*/ 324879680 w 3227"/>
                <a:gd name="T3" fmla="*/ 648135123 h 3227"/>
                <a:gd name="T4" fmla="*/ 0 w 3227"/>
                <a:gd name="T5" fmla="*/ 323966949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949 h 3227"/>
                <a:gd name="T16" fmla="*/ 649558364 w 3227"/>
                <a:gd name="T17" fmla="*/ 328185033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1848072" y="1771510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3258343" y="1905058"/>
            <a:ext cx="725487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S = 0</a:t>
            </a:r>
          </a:p>
          <a:p>
            <a:pPr lvl="0" algn="just"/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for n in range(2,101):</a:t>
            </a:r>
          </a:p>
          <a:p>
            <a:pPr lvl="0" algn="just"/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for i in range(2,n):</a:t>
            </a:r>
          </a:p>
          <a:p>
            <a:pPr lvl="0" algn="just"/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    if n%i == 0:</a:t>
            </a:r>
          </a:p>
          <a:p>
            <a:pPr lvl="0" algn="just"/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        break</a:t>
            </a:r>
          </a:p>
          <a:p>
            <a:pPr lvl="0" algn="just"/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else:</a:t>
            </a:r>
          </a:p>
          <a:p>
            <a:pPr lvl="0" algn="just"/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    S = S + n</a:t>
            </a:r>
          </a:p>
          <a:p>
            <a:pPr lvl="0" algn="just"/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print("100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以内所有素数的和为：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%d" % S)</a:t>
            </a: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3312318" y="1312920"/>
            <a:ext cx="7200900" cy="52322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zh-CN" altLang="en-US" sz="2800" b="1" noProof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举例：求</a:t>
            </a:r>
            <a:r>
              <a:rPr lang="en-US" altLang="zh-CN" sz="2800" b="1" noProof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2800" b="1" noProof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以内所有素数的和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7"/>
          <p:cNvSpPr txBox="1">
            <a:spLocks noChangeArrowheads="1"/>
          </p:cNvSpPr>
          <p:nvPr/>
        </p:nvSpPr>
        <p:spPr bwMode="auto">
          <a:xfrm>
            <a:off x="3342481" y="5574811"/>
            <a:ext cx="812561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en-US" altLang="zh-CN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if、elif、else、for、while、break、continue、pass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注意</a:t>
            </a:r>
            <a:r>
              <a:rPr lang="en-US" altLang="zh-CN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else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可以用在循环中！</a:t>
            </a:r>
            <a:endParaRPr lang="en-US" altLang="zh-CN" sz="24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注意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2：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没有</a:t>
            </a:r>
            <a:r>
              <a:rPr lang="en-US" altLang="zh-CN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switch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语句！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9"/>
          <p:cNvSpPr txBox="1">
            <a:spLocks noChangeArrowheads="1"/>
          </p:cNvSpPr>
          <p:nvPr/>
        </p:nvSpPr>
        <p:spPr bwMode="auto">
          <a:xfrm>
            <a:off x="3336131" y="5001723"/>
            <a:ext cx="7177087" cy="52322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zh-CN" altLang="en-US" sz="2800" b="1" noProof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特殊关键字：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600993" y="5257311"/>
            <a:ext cx="1447800" cy="1446212"/>
            <a:chOff x="1600993" y="3935094"/>
            <a:chExt cx="1447800" cy="1446212"/>
          </a:xfrm>
          <a:solidFill>
            <a:srgbClr val="004C40"/>
          </a:solidFill>
        </p:grpSpPr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1600993" y="3935094"/>
              <a:ext cx="1447800" cy="1446212"/>
            </a:xfrm>
            <a:custGeom>
              <a:avLst/>
              <a:gdLst>
                <a:gd name="T0" fmla="*/ 649558364 w 3227"/>
                <a:gd name="T1" fmla="*/ 328184358 h 3227"/>
                <a:gd name="T2" fmla="*/ 324879680 w 3227"/>
                <a:gd name="T3" fmla="*/ 648134227 h 3227"/>
                <a:gd name="T4" fmla="*/ 0 w 3227"/>
                <a:gd name="T5" fmla="*/ 323966725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725 h 3227"/>
                <a:gd name="T16" fmla="*/ 649558364 w 3227"/>
                <a:gd name="T17" fmla="*/ 328184358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3" name="TextBox 11"/>
            <p:cNvSpPr txBox="1">
              <a:spLocks noChangeArrowheads="1"/>
            </p:cNvSpPr>
            <p:nvPr/>
          </p:nvSpPr>
          <p:spPr bwMode="auto">
            <a:xfrm>
              <a:off x="1871884" y="4170559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907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4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4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90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2" grpId="0" animBg="1"/>
      <p:bldP spid="19" grpId="0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2" y="548372"/>
            <a:ext cx="3311775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933590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自定义函数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08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00993" y="1643120"/>
            <a:ext cx="1447800" cy="1446213"/>
            <a:chOff x="1600993" y="1463903"/>
            <a:chExt cx="1447800" cy="1446213"/>
          </a:xfrm>
          <a:solidFill>
            <a:srgbClr val="8CC344"/>
          </a:solidFill>
        </p:grpSpPr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600993" y="1463903"/>
              <a:ext cx="1447800" cy="1446213"/>
            </a:xfrm>
            <a:custGeom>
              <a:avLst/>
              <a:gdLst>
                <a:gd name="T0" fmla="*/ 649558364 w 3227"/>
                <a:gd name="T1" fmla="*/ 328185033 h 3227"/>
                <a:gd name="T2" fmla="*/ 324879680 w 3227"/>
                <a:gd name="T3" fmla="*/ 648135123 h 3227"/>
                <a:gd name="T4" fmla="*/ 0 w 3227"/>
                <a:gd name="T5" fmla="*/ 323966949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949 h 3227"/>
                <a:gd name="T16" fmla="*/ 649558364 w 3227"/>
                <a:gd name="T17" fmla="*/ 328185033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1848072" y="1771510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3258343" y="1905058"/>
            <a:ext cx="725487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def </a:t>
            </a:r>
            <a:r>
              <a:rPr lang="en-US" altLang="zh-CN" sz="2400" dirty="0" err="1">
                <a:latin typeface="微软雅黑" pitchFamily="34" charset="-122"/>
                <a:ea typeface="微软雅黑" pitchFamily="34" charset="-122"/>
              </a:rPr>
              <a:t>isPrime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(n):</a:t>
            </a:r>
          </a:p>
          <a:p>
            <a:pPr lvl="0" algn="just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   for </a:t>
            </a:r>
            <a:r>
              <a:rPr lang="en-US" altLang="zh-CN" sz="2400" dirty="0" err="1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in range(2,n):</a:t>
            </a:r>
          </a:p>
          <a:p>
            <a:pPr lvl="0" algn="just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       if </a:t>
            </a:r>
            <a:r>
              <a:rPr lang="en-US" altLang="zh-CN" sz="2400" dirty="0" err="1">
                <a:latin typeface="微软雅黑" pitchFamily="34" charset="-122"/>
                <a:ea typeface="微软雅黑" pitchFamily="34" charset="-122"/>
              </a:rPr>
              <a:t>n%i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== 0:</a:t>
            </a:r>
          </a:p>
          <a:p>
            <a:pPr lvl="0" algn="just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           return False</a:t>
            </a:r>
          </a:p>
          <a:p>
            <a:pPr lvl="0" algn="just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   else:</a:t>
            </a:r>
          </a:p>
          <a:p>
            <a:pPr lvl="0" algn="just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       return True</a:t>
            </a:r>
          </a:p>
          <a:p>
            <a:pPr lvl="0" algn="just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S = sum([x for x in range(2,101) if </a:t>
            </a:r>
            <a:r>
              <a:rPr lang="en-US" altLang="zh-CN" sz="2400" dirty="0" err="1">
                <a:latin typeface="微软雅黑" pitchFamily="34" charset="-122"/>
                <a:ea typeface="微软雅黑" pitchFamily="34" charset="-122"/>
              </a:rPr>
              <a:t>isPrime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(x)])</a:t>
            </a:r>
          </a:p>
          <a:p>
            <a:pPr lvl="0" algn="just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print("100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以内所有素数的和为：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%d" % S)</a:t>
            </a: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3312318" y="1312920"/>
            <a:ext cx="7200900" cy="52322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zh-CN" altLang="en-US" sz="2800" b="1" noProof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举例：求</a:t>
            </a:r>
            <a:r>
              <a:rPr lang="en-US" altLang="zh-CN" sz="2800" b="1" noProof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2800" b="1" noProof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以内所有素数的和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7"/>
          <p:cNvSpPr txBox="1">
            <a:spLocks noChangeArrowheads="1"/>
          </p:cNvSpPr>
          <p:nvPr/>
        </p:nvSpPr>
        <p:spPr bwMode="auto">
          <a:xfrm>
            <a:off x="3342481" y="5574811"/>
            <a:ext cx="812561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参数的默认值、关键字参数、不定长参数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匿名函数：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&gt;&gt;&gt; </a:t>
            </a:r>
            <a:r>
              <a:rPr lang="en-US" altLang="zh-CN" sz="2400" dirty="0"/>
              <a:t>list(map(lambda </a:t>
            </a:r>
            <a:r>
              <a:rPr lang="en-US" altLang="zh-CN" sz="2400" dirty="0" err="1"/>
              <a:t>x,y:x+y</a:t>
            </a:r>
            <a:r>
              <a:rPr lang="en-US" altLang="zh-CN" sz="2400" dirty="0"/>
              <a:t>,(1,2),(3,4)))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全局变量：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global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关键字的使用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9"/>
          <p:cNvSpPr txBox="1">
            <a:spLocks noChangeArrowheads="1"/>
          </p:cNvSpPr>
          <p:nvPr/>
        </p:nvSpPr>
        <p:spPr bwMode="auto">
          <a:xfrm>
            <a:off x="3336131" y="5001723"/>
            <a:ext cx="7177087" cy="52322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函数运用中的其他知识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600993" y="5257311"/>
            <a:ext cx="1447800" cy="1446212"/>
            <a:chOff x="1600993" y="3935094"/>
            <a:chExt cx="1447800" cy="1446212"/>
          </a:xfrm>
          <a:solidFill>
            <a:srgbClr val="004C40"/>
          </a:solidFill>
        </p:grpSpPr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1600993" y="3935094"/>
              <a:ext cx="1447800" cy="1446212"/>
            </a:xfrm>
            <a:custGeom>
              <a:avLst/>
              <a:gdLst>
                <a:gd name="T0" fmla="*/ 649558364 w 3227"/>
                <a:gd name="T1" fmla="*/ 328184358 h 3227"/>
                <a:gd name="T2" fmla="*/ 324879680 w 3227"/>
                <a:gd name="T3" fmla="*/ 648134227 h 3227"/>
                <a:gd name="T4" fmla="*/ 0 w 3227"/>
                <a:gd name="T5" fmla="*/ 323966725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725 h 3227"/>
                <a:gd name="T16" fmla="*/ 649558364 w 3227"/>
                <a:gd name="T17" fmla="*/ 328184358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3" name="TextBox 11"/>
            <p:cNvSpPr txBox="1">
              <a:spLocks noChangeArrowheads="1"/>
            </p:cNvSpPr>
            <p:nvPr/>
          </p:nvSpPr>
          <p:spPr bwMode="auto">
            <a:xfrm>
              <a:off x="1871884" y="4170559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556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5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5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2" grpId="0" animBg="1"/>
      <p:bldP spid="19" grpId="0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3" y="548372"/>
            <a:ext cx="2041684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933590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模块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09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00993" y="2062220"/>
            <a:ext cx="1447800" cy="1446213"/>
            <a:chOff x="1600993" y="1463903"/>
            <a:chExt cx="1447800" cy="1446213"/>
          </a:xfrm>
          <a:solidFill>
            <a:srgbClr val="8CC344"/>
          </a:solidFill>
        </p:grpSpPr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600993" y="1463903"/>
              <a:ext cx="1447800" cy="1446213"/>
            </a:xfrm>
            <a:custGeom>
              <a:avLst/>
              <a:gdLst>
                <a:gd name="T0" fmla="*/ 649558364 w 3227"/>
                <a:gd name="T1" fmla="*/ 328185033 h 3227"/>
                <a:gd name="T2" fmla="*/ 324879680 w 3227"/>
                <a:gd name="T3" fmla="*/ 648135123 h 3227"/>
                <a:gd name="T4" fmla="*/ 0 w 3227"/>
                <a:gd name="T5" fmla="*/ 323966949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949 h 3227"/>
                <a:gd name="T16" fmla="*/ 649558364 w 3227"/>
                <a:gd name="T17" fmla="*/ 328185033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1848072" y="1771510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3258343" y="2324158"/>
            <a:ext cx="72548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方式一：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import </a:t>
            </a:r>
            <a:r>
              <a:rPr lang="en-US" altLang="zh-CN" sz="2400" dirty="0" err="1">
                <a:latin typeface="微软雅黑" pitchFamily="34" charset="-122"/>
                <a:ea typeface="微软雅黑" pitchFamily="34" charset="-122"/>
              </a:rPr>
              <a:t>tkinter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as </a:t>
            </a:r>
            <a:r>
              <a:rPr lang="en-US" altLang="zh-CN" sz="2400" dirty="0" err="1">
                <a:latin typeface="微软雅黑" pitchFamily="34" charset="-122"/>
                <a:ea typeface="微软雅黑" pitchFamily="34" charset="-122"/>
              </a:rPr>
              <a:t>tk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方式二：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from random import sample, choice</a:t>
            </a:r>
          </a:p>
        </p:txBody>
      </p:sp>
      <p:sp>
        <p:nvSpPr>
          <p:cNvPr id="31" name="TextBox 7"/>
          <p:cNvSpPr txBox="1">
            <a:spLocks noChangeArrowheads="1"/>
          </p:cNvSpPr>
          <p:nvPr/>
        </p:nvSpPr>
        <p:spPr bwMode="auto">
          <a:xfrm>
            <a:off x="3342481" y="4488961"/>
            <a:ext cx="72485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在操作系统的命令提示符或者终端中：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pip install </a:t>
            </a:r>
            <a:r>
              <a:rPr lang="en-US" altLang="zh-CN" sz="2400" dirty="0" err="1">
                <a:latin typeface="微软雅黑" pitchFamily="34" charset="-122"/>
                <a:ea typeface="微软雅黑" pitchFamily="34" charset="-122"/>
              </a:rPr>
              <a:t>numpy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matplotlib</a:t>
            </a: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3312318" y="1732020"/>
            <a:ext cx="7200900" cy="52322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导入模块</a:t>
            </a:r>
          </a:p>
        </p:txBody>
      </p:sp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3336131" y="3915873"/>
            <a:ext cx="7177087" cy="52322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安装第三方函数库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1600993" y="4171461"/>
            <a:ext cx="1447800" cy="1446212"/>
            <a:chOff x="1600993" y="3935094"/>
            <a:chExt cx="1447800" cy="1446212"/>
          </a:xfrm>
          <a:solidFill>
            <a:srgbClr val="004C40"/>
          </a:solidFill>
        </p:grpSpPr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600993" y="3935094"/>
              <a:ext cx="1447800" cy="1446212"/>
            </a:xfrm>
            <a:custGeom>
              <a:avLst/>
              <a:gdLst>
                <a:gd name="T0" fmla="*/ 649558364 w 3227"/>
                <a:gd name="T1" fmla="*/ 328184358 h 3227"/>
                <a:gd name="T2" fmla="*/ 324879680 w 3227"/>
                <a:gd name="T3" fmla="*/ 648134227 h 3227"/>
                <a:gd name="T4" fmla="*/ 0 w 3227"/>
                <a:gd name="T5" fmla="*/ 323966725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725 h 3227"/>
                <a:gd name="T16" fmla="*/ 649558364 w 3227"/>
                <a:gd name="T17" fmla="*/ 328184358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1871884" y="4170559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2065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6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6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1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1" grpId="0"/>
      <p:bldP spid="32" grpId="0" animBg="1"/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 flipH="1">
            <a:off x="5272049" y="914425"/>
            <a:ext cx="1787603" cy="1787702"/>
          </a:xfrm>
          <a:prstGeom prst="ellipse">
            <a:avLst/>
          </a:prstGeom>
          <a:noFill/>
          <a:ln w="19050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755321" y="1254277"/>
            <a:ext cx="76335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66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弧形 11"/>
          <p:cNvSpPr/>
          <p:nvPr/>
        </p:nvSpPr>
        <p:spPr>
          <a:xfrm>
            <a:off x="-4905635" y="5537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弧形 12"/>
          <p:cNvSpPr/>
          <p:nvPr/>
        </p:nvSpPr>
        <p:spPr>
          <a:xfrm>
            <a:off x="-5231631" y="6074633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弧形 13"/>
          <p:cNvSpPr/>
          <p:nvPr/>
        </p:nvSpPr>
        <p:spPr>
          <a:xfrm>
            <a:off x="-5486154" y="6553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弧形 14"/>
          <p:cNvSpPr/>
          <p:nvPr/>
        </p:nvSpPr>
        <p:spPr>
          <a:xfrm flipH="1">
            <a:off x="5617277" y="5628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弧形 15"/>
          <p:cNvSpPr/>
          <p:nvPr/>
        </p:nvSpPr>
        <p:spPr>
          <a:xfrm flipH="1">
            <a:off x="5291281" y="6165145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弧形 16"/>
          <p:cNvSpPr/>
          <p:nvPr/>
        </p:nvSpPr>
        <p:spPr>
          <a:xfrm flipH="1">
            <a:off x="5036758" y="6644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768600" y="3121478"/>
            <a:ext cx="6794500" cy="1219200"/>
          </a:xfrm>
          <a:prstGeom prst="rect">
            <a:avLst/>
          </a:prstGeom>
          <a:noFill/>
          <a:ln>
            <a:solidFill>
              <a:srgbClr val="8CC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4688522" y="3256942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数据采集</a:t>
            </a:r>
          </a:p>
        </p:txBody>
      </p:sp>
    </p:spTree>
    <p:extLst>
      <p:ext uri="{BB962C8B-B14F-4D97-AF65-F5344CB8AC3E}">
        <p14:creationId xmlns:p14="http://schemas.microsoft.com/office/powerpoint/2010/main" val="7468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545" y="548370"/>
            <a:ext cx="3120111" cy="698854"/>
            <a:chOff x="543" y="253844"/>
            <a:chExt cx="3672408" cy="810497"/>
          </a:xfrm>
          <a:solidFill>
            <a:srgbClr val="004C40"/>
          </a:solidFill>
        </p:grpSpPr>
        <p:sp>
          <p:nvSpPr>
            <p:cNvPr id="14" name="矩形 13"/>
            <p:cNvSpPr/>
            <p:nvPr/>
          </p:nvSpPr>
          <p:spPr>
            <a:xfrm>
              <a:off x="543" y="343214"/>
              <a:ext cx="3213357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标题 1"/>
          <p:cNvSpPr txBox="1">
            <a:spLocks/>
          </p:cNvSpPr>
          <p:nvPr/>
        </p:nvSpPr>
        <p:spPr>
          <a:xfrm>
            <a:off x="1006211" y="617253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基本原理</a:t>
            </a:r>
          </a:p>
        </p:txBody>
      </p:sp>
      <p:sp>
        <p:nvSpPr>
          <p:cNvPr id="17" name="椭圆 16"/>
          <p:cNvSpPr/>
          <p:nvPr/>
        </p:nvSpPr>
        <p:spPr>
          <a:xfrm>
            <a:off x="154853" y="507425"/>
            <a:ext cx="780701" cy="780743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Oval 2"/>
          <p:cNvSpPr>
            <a:spLocks noChangeArrowheads="1"/>
          </p:cNvSpPr>
          <p:nvPr/>
        </p:nvSpPr>
        <p:spPr bwMode="auto">
          <a:xfrm>
            <a:off x="1358430" y="2479311"/>
            <a:ext cx="1452358" cy="1454724"/>
          </a:xfrm>
          <a:prstGeom prst="ellipse">
            <a:avLst/>
          </a:prstGeom>
          <a:solidFill>
            <a:srgbClr val="8CC34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3" name="Freeform 3"/>
          <p:cNvSpPr/>
          <p:nvPr/>
        </p:nvSpPr>
        <p:spPr bwMode="auto">
          <a:xfrm>
            <a:off x="2094071" y="2171809"/>
            <a:ext cx="1026585" cy="1033682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2" y="0"/>
                  <a:pt x="0" y="0"/>
                </a:cubicBezTo>
              </a:path>
            </a:pathLst>
          </a:custGeom>
          <a:noFill/>
          <a:ln w="6350" cap="flat" cmpd="sng">
            <a:solidFill>
              <a:srgbClr val="8CC344"/>
            </a:solidFill>
            <a:prstDash val="dash"/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4" name="Oval 4"/>
          <p:cNvSpPr>
            <a:spLocks noChangeArrowheads="1"/>
          </p:cNvSpPr>
          <p:nvPr/>
        </p:nvSpPr>
        <p:spPr bwMode="auto">
          <a:xfrm>
            <a:off x="6652203" y="2479311"/>
            <a:ext cx="1447627" cy="1454724"/>
          </a:xfrm>
          <a:prstGeom prst="ellipse">
            <a:avLst/>
          </a:prstGeom>
          <a:solidFill>
            <a:srgbClr val="8CC34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5" name="Freeform 5"/>
          <p:cNvSpPr/>
          <p:nvPr/>
        </p:nvSpPr>
        <p:spPr bwMode="auto">
          <a:xfrm>
            <a:off x="7390209" y="2171809"/>
            <a:ext cx="1026585" cy="1033682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1" y="0"/>
                  <a:pt x="0" y="0"/>
                </a:cubicBezTo>
              </a:path>
            </a:pathLst>
          </a:custGeom>
          <a:noFill/>
          <a:ln w="6350" cap="flat" cmpd="sng">
            <a:solidFill>
              <a:srgbClr val="8CC344"/>
            </a:solidFill>
            <a:prstDash val="dash"/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6" name="Oval 6"/>
          <p:cNvSpPr>
            <a:spLocks noChangeArrowheads="1"/>
          </p:cNvSpPr>
          <p:nvPr/>
        </p:nvSpPr>
        <p:spPr bwMode="auto">
          <a:xfrm>
            <a:off x="3913066" y="4016824"/>
            <a:ext cx="1452358" cy="1452358"/>
          </a:xfrm>
          <a:prstGeom prst="ellipse">
            <a:avLst/>
          </a:prstGeom>
          <a:solidFill>
            <a:srgbClr val="004C4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7" name="Freeform 7"/>
          <p:cNvSpPr/>
          <p:nvPr/>
        </p:nvSpPr>
        <p:spPr bwMode="auto">
          <a:xfrm>
            <a:off x="4648707" y="4743003"/>
            <a:ext cx="1033681" cy="1033681"/>
          </a:xfrm>
          <a:custGeom>
            <a:avLst/>
            <a:gdLst>
              <a:gd name="T0" fmla="*/ 0 w 185"/>
              <a:gd name="T1" fmla="*/ 185 h 185"/>
              <a:gd name="T2" fmla="*/ 185 w 185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5" h="185">
                <a:moveTo>
                  <a:pt x="0" y="185"/>
                </a:moveTo>
                <a:cubicBezTo>
                  <a:pt x="102" y="185"/>
                  <a:pt x="185" y="102"/>
                  <a:pt x="185" y="0"/>
                </a:cubicBezTo>
              </a:path>
            </a:pathLst>
          </a:custGeom>
          <a:noFill/>
          <a:ln w="6350" cap="flat" cmpd="sng">
            <a:solidFill>
              <a:srgbClr val="004C40"/>
            </a:solidFill>
            <a:prstDash val="dash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8" name="Oval 8"/>
          <p:cNvSpPr>
            <a:spLocks noChangeArrowheads="1"/>
          </p:cNvSpPr>
          <p:nvPr/>
        </p:nvSpPr>
        <p:spPr bwMode="auto">
          <a:xfrm>
            <a:off x="9296725" y="4016824"/>
            <a:ext cx="1454724" cy="1452358"/>
          </a:xfrm>
          <a:prstGeom prst="ellipse">
            <a:avLst/>
          </a:prstGeom>
          <a:solidFill>
            <a:srgbClr val="004C4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9" name="Freeform 9"/>
          <p:cNvSpPr/>
          <p:nvPr/>
        </p:nvSpPr>
        <p:spPr bwMode="auto">
          <a:xfrm>
            <a:off x="10022904" y="4743003"/>
            <a:ext cx="1028950" cy="1033681"/>
          </a:xfrm>
          <a:custGeom>
            <a:avLst/>
            <a:gdLst>
              <a:gd name="T0" fmla="*/ 0 w 184"/>
              <a:gd name="T1" fmla="*/ 185 h 185"/>
              <a:gd name="T2" fmla="*/ 184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0" y="185"/>
                </a:moveTo>
                <a:cubicBezTo>
                  <a:pt x="102" y="185"/>
                  <a:pt x="184" y="102"/>
                  <a:pt x="184" y="0"/>
                </a:cubicBezTo>
              </a:path>
            </a:pathLst>
          </a:custGeom>
          <a:noFill/>
          <a:ln w="6350" cap="flat" cmpd="sng">
            <a:solidFill>
              <a:srgbClr val="004C40"/>
            </a:solidFill>
            <a:prstDash val="dash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30" name="Freeform 10"/>
          <p:cNvSpPr>
            <a:spLocks noEditPoints="1"/>
          </p:cNvSpPr>
          <p:nvPr/>
        </p:nvSpPr>
        <p:spPr bwMode="auto">
          <a:xfrm>
            <a:off x="9743787" y="4463886"/>
            <a:ext cx="560600" cy="558235"/>
          </a:xfrm>
          <a:custGeom>
            <a:avLst/>
            <a:gdLst>
              <a:gd name="T0" fmla="*/ 100 w 100"/>
              <a:gd name="T1" fmla="*/ 56 h 100"/>
              <a:gd name="T2" fmla="*/ 44 w 100"/>
              <a:gd name="T3" fmla="*/ 0 h 100"/>
              <a:gd name="T4" fmla="*/ 40 w 100"/>
              <a:gd name="T5" fmla="*/ 0 h 100"/>
              <a:gd name="T6" fmla="*/ 40 w 100"/>
              <a:gd name="T7" fmla="*/ 11 h 100"/>
              <a:gd name="T8" fmla="*/ 0 w 100"/>
              <a:gd name="T9" fmla="*/ 56 h 100"/>
              <a:gd name="T10" fmla="*/ 44 w 100"/>
              <a:gd name="T11" fmla="*/ 100 h 100"/>
              <a:gd name="T12" fmla="*/ 69 w 100"/>
              <a:gd name="T13" fmla="*/ 93 h 100"/>
              <a:gd name="T14" fmla="*/ 89 w 100"/>
              <a:gd name="T15" fmla="*/ 60 h 100"/>
              <a:gd name="T16" fmla="*/ 100 w 100"/>
              <a:gd name="T17" fmla="*/ 60 h 100"/>
              <a:gd name="T18" fmla="*/ 100 w 100"/>
              <a:gd name="T19" fmla="*/ 56 h 100"/>
              <a:gd name="T20" fmla="*/ 64 w 100"/>
              <a:gd name="T21" fmla="*/ 86 h 100"/>
              <a:gd name="T22" fmla="*/ 44 w 100"/>
              <a:gd name="T23" fmla="*/ 92 h 100"/>
              <a:gd name="T24" fmla="*/ 8 w 100"/>
              <a:gd name="T25" fmla="*/ 56 h 100"/>
              <a:gd name="T26" fmla="*/ 40 w 100"/>
              <a:gd name="T27" fmla="*/ 20 h 100"/>
              <a:gd name="T28" fmla="*/ 40 w 100"/>
              <a:gd name="T29" fmla="*/ 60 h 100"/>
              <a:gd name="T30" fmla="*/ 80 w 100"/>
              <a:gd name="T31" fmla="*/ 60 h 100"/>
              <a:gd name="T32" fmla="*/ 64 w 100"/>
              <a:gd name="T33" fmla="*/ 86 h 100"/>
              <a:gd name="T34" fmla="*/ 49 w 100"/>
              <a:gd name="T35" fmla="*/ 52 h 100"/>
              <a:gd name="T36" fmla="*/ 49 w 100"/>
              <a:gd name="T37" fmla="*/ 9 h 100"/>
              <a:gd name="T38" fmla="*/ 91 w 100"/>
              <a:gd name="T39" fmla="*/ 52 h 100"/>
              <a:gd name="T40" fmla="*/ 49 w 100"/>
              <a:gd name="T41" fmla="*/ 5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0" h="100">
                <a:moveTo>
                  <a:pt x="100" y="56"/>
                </a:moveTo>
                <a:cubicBezTo>
                  <a:pt x="100" y="25"/>
                  <a:pt x="75" y="0"/>
                  <a:pt x="4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11"/>
                  <a:pt x="40" y="11"/>
                  <a:pt x="40" y="11"/>
                </a:cubicBezTo>
                <a:cubicBezTo>
                  <a:pt x="17" y="14"/>
                  <a:pt x="0" y="33"/>
                  <a:pt x="0" y="56"/>
                </a:cubicBezTo>
                <a:cubicBezTo>
                  <a:pt x="0" y="80"/>
                  <a:pt x="20" y="100"/>
                  <a:pt x="44" y="100"/>
                </a:cubicBezTo>
                <a:cubicBezTo>
                  <a:pt x="53" y="100"/>
                  <a:pt x="62" y="98"/>
                  <a:pt x="69" y="93"/>
                </a:cubicBezTo>
                <a:cubicBezTo>
                  <a:pt x="80" y="85"/>
                  <a:pt x="87" y="73"/>
                  <a:pt x="89" y="60"/>
                </a:cubicBezTo>
                <a:cubicBezTo>
                  <a:pt x="100" y="60"/>
                  <a:pt x="100" y="60"/>
                  <a:pt x="100" y="60"/>
                </a:cubicBezTo>
                <a:lnTo>
                  <a:pt x="100" y="56"/>
                </a:lnTo>
                <a:close/>
                <a:moveTo>
                  <a:pt x="64" y="86"/>
                </a:moveTo>
                <a:cubicBezTo>
                  <a:pt x="59" y="90"/>
                  <a:pt x="52" y="92"/>
                  <a:pt x="44" y="92"/>
                </a:cubicBezTo>
                <a:cubicBezTo>
                  <a:pt x="25" y="92"/>
                  <a:pt x="8" y="76"/>
                  <a:pt x="8" y="56"/>
                </a:cubicBezTo>
                <a:cubicBezTo>
                  <a:pt x="8" y="37"/>
                  <a:pt x="22" y="22"/>
                  <a:pt x="40" y="20"/>
                </a:cubicBezTo>
                <a:cubicBezTo>
                  <a:pt x="40" y="60"/>
                  <a:pt x="40" y="60"/>
                  <a:pt x="4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79" y="70"/>
                  <a:pt x="73" y="80"/>
                  <a:pt x="64" y="86"/>
                </a:cubicBezTo>
                <a:moveTo>
                  <a:pt x="49" y="52"/>
                </a:moveTo>
                <a:cubicBezTo>
                  <a:pt x="49" y="9"/>
                  <a:pt x="49" y="9"/>
                  <a:pt x="49" y="9"/>
                </a:cubicBezTo>
                <a:cubicBezTo>
                  <a:pt x="71" y="11"/>
                  <a:pt x="89" y="29"/>
                  <a:pt x="91" y="52"/>
                </a:cubicBezTo>
                <a:lnTo>
                  <a:pt x="49" y="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grpSp>
        <p:nvGrpSpPr>
          <p:cNvPr id="31" name="Group 11"/>
          <p:cNvGrpSpPr/>
          <p:nvPr/>
        </p:nvGrpSpPr>
        <p:grpSpPr bwMode="auto">
          <a:xfrm>
            <a:off x="4369590" y="4497001"/>
            <a:ext cx="558235" cy="492004"/>
            <a:chOff x="0" y="0"/>
            <a:chExt cx="236" cy="208"/>
          </a:xfrm>
        </p:grpSpPr>
        <p:sp>
          <p:nvSpPr>
            <p:cNvPr id="32" name="Freeform 12"/>
            <p:cNvSpPr>
              <a:spLocks noEditPoints="1"/>
            </p:cNvSpPr>
            <p:nvPr/>
          </p:nvSpPr>
          <p:spPr bwMode="auto">
            <a:xfrm>
              <a:off x="0" y="45"/>
              <a:ext cx="193" cy="163"/>
            </a:xfrm>
            <a:custGeom>
              <a:avLst/>
              <a:gdLst>
                <a:gd name="T0" fmla="*/ 77 w 82"/>
                <a:gd name="T1" fmla="*/ 0 h 69"/>
                <a:gd name="T2" fmla="*/ 4 w 82"/>
                <a:gd name="T3" fmla="*/ 0 h 69"/>
                <a:gd name="T4" fmla="*/ 0 w 82"/>
                <a:gd name="T5" fmla="*/ 4 h 69"/>
                <a:gd name="T6" fmla="*/ 0 w 82"/>
                <a:gd name="T7" fmla="*/ 65 h 69"/>
                <a:gd name="T8" fmla="*/ 4 w 82"/>
                <a:gd name="T9" fmla="*/ 69 h 69"/>
                <a:gd name="T10" fmla="*/ 77 w 82"/>
                <a:gd name="T11" fmla="*/ 69 h 69"/>
                <a:gd name="T12" fmla="*/ 82 w 82"/>
                <a:gd name="T13" fmla="*/ 65 h 69"/>
                <a:gd name="T14" fmla="*/ 82 w 82"/>
                <a:gd name="T15" fmla="*/ 40 h 69"/>
                <a:gd name="T16" fmla="*/ 82 w 82"/>
                <a:gd name="T17" fmla="*/ 29 h 69"/>
                <a:gd name="T18" fmla="*/ 82 w 82"/>
                <a:gd name="T19" fmla="*/ 4 h 69"/>
                <a:gd name="T20" fmla="*/ 77 w 82"/>
                <a:gd name="T21" fmla="*/ 0 h 69"/>
                <a:gd name="T22" fmla="*/ 9 w 82"/>
                <a:gd name="T23" fmla="*/ 61 h 69"/>
                <a:gd name="T24" fmla="*/ 9 w 82"/>
                <a:gd name="T25" fmla="*/ 9 h 69"/>
                <a:gd name="T26" fmla="*/ 73 w 82"/>
                <a:gd name="T27" fmla="*/ 9 h 69"/>
                <a:gd name="T28" fmla="*/ 73 w 82"/>
                <a:gd name="T29" fmla="*/ 25 h 69"/>
                <a:gd name="T30" fmla="*/ 64 w 82"/>
                <a:gd name="T31" fmla="*/ 25 h 69"/>
                <a:gd name="T32" fmla="*/ 55 w 82"/>
                <a:gd name="T33" fmla="*/ 35 h 69"/>
                <a:gd name="T34" fmla="*/ 64 w 82"/>
                <a:gd name="T35" fmla="*/ 44 h 69"/>
                <a:gd name="T36" fmla="*/ 73 w 82"/>
                <a:gd name="T37" fmla="*/ 44 h 69"/>
                <a:gd name="T38" fmla="*/ 73 w 82"/>
                <a:gd name="T39" fmla="*/ 61 h 69"/>
                <a:gd name="T40" fmla="*/ 9 w 82"/>
                <a:gd name="T41" fmla="*/ 6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69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69"/>
                    <a:pt x="4" y="69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80" y="69"/>
                    <a:pt x="82" y="67"/>
                    <a:pt x="82" y="65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2"/>
                    <a:pt x="80" y="0"/>
                    <a:pt x="77" y="0"/>
                  </a:cubicBezTo>
                  <a:moveTo>
                    <a:pt x="9" y="61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59" y="25"/>
                    <a:pt x="55" y="29"/>
                    <a:pt x="55" y="35"/>
                  </a:cubicBezTo>
                  <a:cubicBezTo>
                    <a:pt x="55" y="40"/>
                    <a:pt x="59" y="44"/>
                    <a:pt x="64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61"/>
                    <a:pt x="73" y="61"/>
                    <a:pt x="73" y="61"/>
                  </a:cubicBezTo>
                  <a:lnTo>
                    <a:pt x="9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33" name="Freeform 13"/>
            <p:cNvSpPr/>
            <p:nvPr/>
          </p:nvSpPr>
          <p:spPr bwMode="auto">
            <a:xfrm>
              <a:off x="44" y="0"/>
              <a:ext cx="192" cy="165"/>
            </a:xfrm>
            <a:custGeom>
              <a:avLst/>
              <a:gdLst>
                <a:gd name="T0" fmla="*/ 77 w 81"/>
                <a:gd name="T1" fmla="*/ 0 h 70"/>
                <a:gd name="T2" fmla="*/ 4 w 81"/>
                <a:gd name="T3" fmla="*/ 0 h 70"/>
                <a:gd name="T4" fmla="*/ 0 w 81"/>
                <a:gd name="T5" fmla="*/ 4 h 70"/>
                <a:gd name="T6" fmla="*/ 4 w 81"/>
                <a:gd name="T7" fmla="*/ 9 h 70"/>
                <a:gd name="T8" fmla="*/ 73 w 81"/>
                <a:gd name="T9" fmla="*/ 9 h 70"/>
                <a:gd name="T10" fmla="*/ 73 w 81"/>
                <a:gd name="T11" fmla="*/ 65 h 70"/>
                <a:gd name="T12" fmla="*/ 77 w 81"/>
                <a:gd name="T13" fmla="*/ 70 h 70"/>
                <a:gd name="T14" fmla="*/ 81 w 81"/>
                <a:gd name="T15" fmla="*/ 65 h 70"/>
                <a:gd name="T16" fmla="*/ 81 w 81"/>
                <a:gd name="T17" fmla="*/ 4 h 70"/>
                <a:gd name="T18" fmla="*/ 77 w 81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70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3" y="68"/>
                    <a:pt x="75" y="70"/>
                    <a:pt x="77" y="70"/>
                  </a:cubicBezTo>
                  <a:cubicBezTo>
                    <a:pt x="79" y="70"/>
                    <a:pt x="81" y="68"/>
                    <a:pt x="81" y="65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</p:grpSp>
      <p:grpSp>
        <p:nvGrpSpPr>
          <p:cNvPr id="34" name="Group 14"/>
          <p:cNvGrpSpPr/>
          <p:nvPr/>
        </p:nvGrpSpPr>
        <p:grpSpPr bwMode="auto">
          <a:xfrm>
            <a:off x="7103996" y="2926373"/>
            <a:ext cx="565331" cy="560600"/>
            <a:chOff x="0" y="0"/>
            <a:chExt cx="239" cy="237"/>
          </a:xfrm>
          <a:solidFill>
            <a:schemeClr val="bg1"/>
          </a:solidFill>
        </p:grpSpPr>
        <p:sp>
          <p:nvSpPr>
            <p:cNvPr id="35" name="Freeform 15"/>
            <p:cNvSpPr/>
            <p:nvPr/>
          </p:nvSpPr>
          <p:spPr bwMode="auto">
            <a:xfrm>
              <a:off x="0" y="22"/>
              <a:ext cx="217" cy="215"/>
            </a:xfrm>
            <a:custGeom>
              <a:avLst/>
              <a:gdLst>
                <a:gd name="T0" fmla="*/ 87 w 92"/>
                <a:gd name="T1" fmla="*/ 41 h 91"/>
                <a:gd name="T2" fmla="*/ 83 w 92"/>
                <a:gd name="T3" fmla="*/ 45 h 91"/>
                <a:gd name="T4" fmla="*/ 83 w 92"/>
                <a:gd name="T5" fmla="*/ 67 h 91"/>
                <a:gd name="T6" fmla="*/ 73 w 92"/>
                <a:gd name="T7" fmla="*/ 81 h 91"/>
                <a:gd name="T8" fmla="*/ 68 w 92"/>
                <a:gd name="T9" fmla="*/ 82 h 91"/>
                <a:gd name="T10" fmla="*/ 24 w 92"/>
                <a:gd name="T11" fmla="*/ 82 h 91"/>
                <a:gd name="T12" fmla="*/ 9 w 92"/>
                <a:gd name="T13" fmla="*/ 67 h 91"/>
                <a:gd name="T14" fmla="*/ 9 w 92"/>
                <a:gd name="T15" fmla="*/ 24 h 91"/>
                <a:gd name="T16" fmla="*/ 24 w 92"/>
                <a:gd name="T17" fmla="*/ 8 h 91"/>
                <a:gd name="T18" fmla="*/ 46 w 92"/>
                <a:gd name="T19" fmla="*/ 8 h 91"/>
                <a:gd name="T20" fmla="*/ 50 w 92"/>
                <a:gd name="T21" fmla="*/ 4 h 91"/>
                <a:gd name="T22" fmla="*/ 46 w 92"/>
                <a:gd name="T23" fmla="*/ 0 h 91"/>
                <a:gd name="T24" fmla="*/ 24 w 92"/>
                <a:gd name="T25" fmla="*/ 0 h 91"/>
                <a:gd name="T26" fmla="*/ 0 w 92"/>
                <a:gd name="T27" fmla="*/ 24 h 91"/>
                <a:gd name="T28" fmla="*/ 0 w 92"/>
                <a:gd name="T29" fmla="*/ 67 h 91"/>
                <a:gd name="T30" fmla="*/ 24 w 92"/>
                <a:gd name="T31" fmla="*/ 91 h 91"/>
                <a:gd name="T32" fmla="*/ 68 w 92"/>
                <a:gd name="T33" fmla="*/ 91 h 91"/>
                <a:gd name="T34" fmla="*/ 76 w 92"/>
                <a:gd name="T35" fmla="*/ 89 h 91"/>
                <a:gd name="T36" fmla="*/ 92 w 92"/>
                <a:gd name="T37" fmla="*/ 67 h 91"/>
                <a:gd name="T38" fmla="*/ 92 w 92"/>
                <a:gd name="T39" fmla="*/ 45 h 91"/>
                <a:gd name="T40" fmla="*/ 87 w 92"/>
                <a:gd name="T41" fmla="*/ 4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2" h="91">
                  <a:moveTo>
                    <a:pt x="87" y="41"/>
                  </a:moveTo>
                  <a:cubicBezTo>
                    <a:pt x="85" y="41"/>
                    <a:pt x="83" y="43"/>
                    <a:pt x="83" y="45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73"/>
                    <a:pt x="79" y="79"/>
                    <a:pt x="73" y="81"/>
                  </a:cubicBezTo>
                  <a:cubicBezTo>
                    <a:pt x="71" y="82"/>
                    <a:pt x="70" y="82"/>
                    <a:pt x="68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16" y="82"/>
                    <a:pt x="9" y="75"/>
                    <a:pt x="9" y="67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15"/>
                    <a:pt x="16" y="8"/>
                    <a:pt x="24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8" y="8"/>
                    <a:pt x="50" y="6"/>
                    <a:pt x="50" y="4"/>
                  </a:cubicBezTo>
                  <a:cubicBezTo>
                    <a:pt x="50" y="2"/>
                    <a:pt x="48" y="0"/>
                    <a:pt x="4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0"/>
                    <a:pt x="11" y="91"/>
                    <a:pt x="24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71" y="91"/>
                    <a:pt x="74" y="90"/>
                    <a:pt x="76" y="89"/>
                  </a:cubicBezTo>
                  <a:cubicBezTo>
                    <a:pt x="85" y="86"/>
                    <a:pt x="92" y="77"/>
                    <a:pt x="92" y="67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43"/>
                    <a:pt x="90" y="41"/>
                    <a:pt x="87" y="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36" name="Freeform 16"/>
            <p:cNvSpPr>
              <a:spLocks noEditPoints="1"/>
            </p:cNvSpPr>
            <p:nvPr/>
          </p:nvSpPr>
          <p:spPr bwMode="auto">
            <a:xfrm>
              <a:off x="135" y="0"/>
              <a:ext cx="104" cy="104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5 h 44"/>
                <a:gd name="T12" fmla="*/ 8 w 44"/>
                <a:gd name="T13" fmla="*/ 22 h 44"/>
                <a:gd name="T14" fmla="*/ 22 w 44"/>
                <a:gd name="T15" fmla="*/ 8 h 44"/>
                <a:gd name="T16" fmla="*/ 35 w 44"/>
                <a:gd name="T17" fmla="*/ 22 h 44"/>
                <a:gd name="T18" fmla="*/ 22 w 44"/>
                <a:gd name="T19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9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9"/>
                    <a:pt x="34" y="0"/>
                    <a:pt x="22" y="0"/>
                  </a:cubicBezTo>
                  <a:moveTo>
                    <a:pt x="22" y="35"/>
                  </a:moveTo>
                  <a:cubicBezTo>
                    <a:pt x="14" y="35"/>
                    <a:pt x="8" y="29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ubicBezTo>
                    <a:pt x="29" y="8"/>
                    <a:pt x="35" y="14"/>
                    <a:pt x="35" y="22"/>
                  </a:cubicBezTo>
                  <a:cubicBezTo>
                    <a:pt x="35" y="29"/>
                    <a:pt x="29" y="35"/>
                    <a:pt x="22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37" name="Freeform 17"/>
            <p:cNvSpPr/>
            <p:nvPr/>
          </p:nvSpPr>
          <p:spPr bwMode="auto">
            <a:xfrm>
              <a:off x="80" y="97"/>
              <a:ext cx="57" cy="21"/>
            </a:xfrm>
            <a:custGeom>
              <a:avLst/>
              <a:gdLst>
                <a:gd name="T0" fmla="*/ 0 w 24"/>
                <a:gd name="T1" fmla="*/ 4 h 9"/>
                <a:gd name="T2" fmla="*/ 5 w 24"/>
                <a:gd name="T3" fmla="*/ 9 h 9"/>
                <a:gd name="T4" fmla="*/ 20 w 24"/>
                <a:gd name="T5" fmla="*/ 9 h 9"/>
                <a:gd name="T6" fmla="*/ 24 w 24"/>
                <a:gd name="T7" fmla="*/ 4 h 9"/>
                <a:gd name="T8" fmla="*/ 20 w 24"/>
                <a:gd name="T9" fmla="*/ 0 h 9"/>
                <a:gd name="T10" fmla="*/ 5 w 24"/>
                <a:gd name="T11" fmla="*/ 0 h 9"/>
                <a:gd name="T12" fmla="*/ 0 w 24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0" y="4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40" name="Freeform 18"/>
            <p:cNvSpPr/>
            <p:nvPr/>
          </p:nvSpPr>
          <p:spPr bwMode="auto">
            <a:xfrm>
              <a:off x="80" y="140"/>
              <a:ext cx="57" cy="21"/>
            </a:xfrm>
            <a:custGeom>
              <a:avLst/>
              <a:gdLst>
                <a:gd name="T0" fmla="*/ 20 w 24"/>
                <a:gd name="T1" fmla="*/ 0 h 9"/>
                <a:gd name="T2" fmla="*/ 5 w 24"/>
                <a:gd name="T3" fmla="*/ 0 h 9"/>
                <a:gd name="T4" fmla="*/ 0 w 24"/>
                <a:gd name="T5" fmla="*/ 4 h 9"/>
                <a:gd name="T6" fmla="*/ 5 w 24"/>
                <a:gd name="T7" fmla="*/ 9 h 9"/>
                <a:gd name="T8" fmla="*/ 20 w 24"/>
                <a:gd name="T9" fmla="*/ 9 h 9"/>
                <a:gd name="T10" fmla="*/ 24 w 24"/>
                <a:gd name="T11" fmla="*/ 4 h 9"/>
                <a:gd name="T12" fmla="*/ 20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</p:grpSp>
      <p:grpSp>
        <p:nvGrpSpPr>
          <p:cNvPr id="41" name="Group 19"/>
          <p:cNvGrpSpPr/>
          <p:nvPr/>
        </p:nvGrpSpPr>
        <p:grpSpPr bwMode="auto">
          <a:xfrm>
            <a:off x="1814954" y="2942931"/>
            <a:ext cx="558235" cy="560601"/>
            <a:chOff x="0" y="0"/>
            <a:chExt cx="236" cy="237"/>
          </a:xfrm>
          <a:solidFill>
            <a:schemeClr val="bg1"/>
          </a:solidFill>
        </p:grpSpPr>
        <p:sp>
          <p:nvSpPr>
            <p:cNvPr id="42" name="Freeform 20"/>
            <p:cNvSpPr>
              <a:spLocks noEditPoints="1"/>
            </p:cNvSpPr>
            <p:nvPr/>
          </p:nvSpPr>
          <p:spPr bwMode="auto">
            <a:xfrm>
              <a:off x="63" y="64"/>
              <a:ext cx="109" cy="109"/>
            </a:xfrm>
            <a:custGeom>
              <a:avLst/>
              <a:gdLst>
                <a:gd name="T0" fmla="*/ 40 w 46"/>
                <a:gd name="T1" fmla="*/ 1 h 46"/>
                <a:gd name="T2" fmla="*/ 13 w 46"/>
                <a:gd name="T3" fmla="*/ 10 h 46"/>
                <a:gd name="T4" fmla="*/ 13 w 46"/>
                <a:gd name="T5" fmla="*/ 10 h 46"/>
                <a:gd name="T6" fmla="*/ 12 w 46"/>
                <a:gd name="T7" fmla="*/ 11 h 46"/>
                <a:gd name="T8" fmla="*/ 12 w 46"/>
                <a:gd name="T9" fmla="*/ 11 h 46"/>
                <a:gd name="T10" fmla="*/ 11 w 46"/>
                <a:gd name="T11" fmla="*/ 11 h 46"/>
                <a:gd name="T12" fmla="*/ 11 w 46"/>
                <a:gd name="T13" fmla="*/ 12 h 46"/>
                <a:gd name="T14" fmla="*/ 11 w 46"/>
                <a:gd name="T15" fmla="*/ 12 h 46"/>
                <a:gd name="T16" fmla="*/ 10 w 46"/>
                <a:gd name="T17" fmla="*/ 13 h 46"/>
                <a:gd name="T18" fmla="*/ 10 w 46"/>
                <a:gd name="T19" fmla="*/ 13 h 46"/>
                <a:gd name="T20" fmla="*/ 0 w 46"/>
                <a:gd name="T21" fmla="*/ 40 h 46"/>
                <a:gd name="T22" fmla="*/ 1 w 46"/>
                <a:gd name="T23" fmla="*/ 45 h 46"/>
                <a:gd name="T24" fmla="*/ 4 w 46"/>
                <a:gd name="T25" fmla="*/ 46 h 46"/>
                <a:gd name="T26" fmla="*/ 6 w 46"/>
                <a:gd name="T27" fmla="*/ 46 h 46"/>
                <a:gd name="T28" fmla="*/ 33 w 46"/>
                <a:gd name="T29" fmla="*/ 36 h 46"/>
                <a:gd name="T30" fmla="*/ 33 w 46"/>
                <a:gd name="T31" fmla="*/ 36 h 46"/>
                <a:gd name="T32" fmla="*/ 34 w 46"/>
                <a:gd name="T33" fmla="*/ 35 h 46"/>
                <a:gd name="T34" fmla="*/ 34 w 46"/>
                <a:gd name="T35" fmla="*/ 35 h 46"/>
                <a:gd name="T36" fmla="*/ 35 w 46"/>
                <a:gd name="T37" fmla="*/ 35 h 46"/>
                <a:gd name="T38" fmla="*/ 35 w 46"/>
                <a:gd name="T39" fmla="*/ 34 h 46"/>
                <a:gd name="T40" fmla="*/ 35 w 46"/>
                <a:gd name="T41" fmla="*/ 34 h 46"/>
                <a:gd name="T42" fmla="*/ 36 w 46"/>
                <a:gd name="T43" fmla="*/ 33 h 46"/>
                <a:gd name="T44" fmla="*/ 36 w 46"/>
                <a:gd name="T45" fmla="*/ 33 h 46"/>
                <a:gd name="T46" fmla="*/ 45 w 46"/>
                <a:gd name="T47" fmla="*/ 6 h 46"/>
                <a:gd name="T48" fmla="*/ 44 w 46"/>
                <a:gd name="T49" fmla="*/ 2 h 46"/>
                <a:gd name="T50" fmla="*/ 40 w 46"/>
                <a:gd name="T51" fmla="*/ 1 h 46"/>
                <a:gd name="T52" fmla="*/ 12 w 46"/>
                <a:gd name="T53" fmla="*/ 34 h 46"/>
                <a:gd name="T54" fmla="*/ 16 w 46"/>
                <a:gd name="T55" fmla="*/ 22 h 46"/>
                <a:gd name="T56" fmla="*/ 24 w 46"/>
                <a:gd name="T57" fmla="*/ 30 h 46"/>
                <a:gd name="T58" fmla="*/ 12 w 46"/>
                <a:gd name="T59" fmla="*/ 3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" h="46">
                  <a:moveTo>
                    <a:pt x="40" y="1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11"/>
                    <a:pt x="11" y="11"/>
                  </a:cubicBezTo>
                  <a:cubicBezTo>
                    <a:pt x="11" y="11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0" y="43"/>
                    <a:pt x="1" y="45"/>
                  </a:cubicBezTo>
                  <a:cubicBezTo>
                    <a:pt x="2" y="45"/>
                    <a:pt x="3" y="46"/>
                    <a:pt x="4" y="46"/>
                  </a:cubicBezTo>
                  <a:cubicBezTo>
                    <a:pt x="5" y="46"/>
                    <a:pt x="5" y="46"/>
                    <a:pt x="6" y="4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6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5" y="35"/>
                    <a:pt x="35" y="35"/>
                  </a:cubicBezTo>
                  <a:cubicBezTo>
                    <a:pt x="35" y="35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6" y="4"/>
                    <a:pt x="46" y="3"/>
                    <a:pt x="44" y="2"/>
                  </a:cubicBezTo>
                  <a:cubicBezTo>
                    <a:pt x="43" y="0"/>
                    <a:pt x="42" y="0"/>
                    <a:pt x="40" y="1"/>
                  </a:cubicBezTo>
                  <a:moveTo>
                    <a:pt x="12" y="34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24" y="30"/>
                    <a:pt x="24" y="30"/>
                    <a:pt x="24" y="30"/>
                  </a:cubicBezTo>
                  <a:lnTo>
                    <a:pt x="1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43" name="Freeform 21"/>
            <p:cNvSpPr>
              <a:spLocks noEditPoints="1"/>
            </p:cNvSpPr>
            <p:nvPr/>
          </p:nvSpPr>
          <p:spPr bwMode="auto">
            <a:xfrm>
              <a:off x="0" y="0"/>
              <a:ext cx="236" cy="237"/>
            </a:xfrm>
            <a:custGeom>
              <a:avLst/>
              <a:gdLst>
                <a:gd name="T0" fmla="*/ 81 w 100"/>
                <a:gd name="T1" fmla="*/ 0 h 100"/>
                <a:gd name="T2" fmla="*/ 18 w 100"/>
                <a:gd name="T3" fmla="*/ 0 h 100"/>
                <a:gd name="T4" fmla="*/ 0 w 100"/>
                <a:gd name="T5" fmla="*/ 18 h 100"/>
                <a:gd name="T6" fmla="*/ 0 w 100"/>
                <a:gd name="T7" fmla="*/ 82 h 100"/>
                <a:gd name="T8" fmla="*/ 18 w 100"/>
                <a:gd name="T9" fmla="*/ 100 h 100"/>
                <a:gd name="T10" fmla="*/ 81 w 100"/>
                <a:gd name="T11" fmla="*/ 100 h 100"/>
                <a:gd name="T12" fmla="*/ 85 w 100"/>
                <a:gd name="T13" fmla="*/ 100 h 100"/>
                <a:gd name="T14" fmla="*/ 100 w 100"/>
                <a:gd name="T15" fmla="*/ 82 h 100"/>
                <a:gd name="T16" fmla="*/ 100 w 100"/>
                <a:gd name="T17" fmla="*/ 18 h 100"/>
                <a:gd name="T18" fmla="*/ 81 w 100"/>
                <a:gd name="T19" fmla="*/ 0 h 100"/>
                <a:gd name="T20" fmla="*/ 92 w 100"/>
                <a:gd name="T21" fmla="*/ 82 h 100"/>
                <a:gd name="T22" fmla="*/ 84 w 100"/>
                <a:gd name="T23" fmla="*/ 91 h 100"/>
                <a:gd name="T24" fmla="*/ 81 w 100"/>
                <a:gd name="T25" fmla="*/ 92 h 100"/>
                <a:gd name="T26" fmla="*/ 18 w 100"/>
                <a:gd name="T27" fmla="*/ 92 h 100"/>
                <a:gd name="T28" fmla="*/ 8 w 100"/>
                <a:gd name="T29" fmla="*/ 82 h 100"/>
                <a:gd name="T30" fmla="*/ 8 w 100"/>
                <a:gd name="T31" fmla="*/ 18 h 100"/>
                <a:gd name="T32" fmla="*/ 18 w 100"/>
                <a:gd name="T33" fmla="*/ 8 h 100"/>
                <a:gd name="T34" fmla="*/ 81 w 100"/>
                <a:gd name="T35" fmla="*/ 8 h 100"/>
                <a:gd name="T36" fmla="*/ 92 w 100"/>
                <a:gd name="T37" fmla="*/ 18 h 100"/>
                <a:gd name="T38" fmla="*/ 92 w 100"/>
                <a:gd name="T39" fmla="*/ 8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0" h="100">
                  <a:moveTo>
                    <a:pt x="8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92"/>
                    <a:pt x="8" y="100"/>
                    <a:pt x="18" y="100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83" y="100"/>
                    <a:pt x="84" y="100"/>
                    <a:pt x="85" y="100"/>
                  </a:cubicBezTo>
                  <a:cubicBezTo>
                    <a:pt x="94" y="98"/>
                    <a:pt x="100" y="90"/>
                    <a:pt x="100" y="8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8"/>
                    <a:pt x="92" y="0"/>
                    <a:pt x="81" y="0"/>
                  </a:cubicBezTo>
                  <a:moveTo>
                    <a:pt x="92" y="82"/>
                  </a:moveTo>
                  <a:cubicBezTo>
                    <a:pt x="92" y="86"/>
                    <a:pt x="88" y="90"/>
                    <a:pt x="84" y="91"/>
                  </a:cubicBezTo>
                  <a:cubicBezTo>
                    <a:pt x="83" y="92"/>
                    <a:pt x="82" y="92"/>
                    <a:pt x="81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3" y="92"/>
                    <a:pt x="8" y="87"/>
                    <a:pt x="8" y="8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3"/>
                    <a:pt x="13" y="8"/>
                    <a:pt x="18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7" y="8"/>
                    <a:pt x="92" y="13"/>
                    <a:pt x="92" y="18"/>
                  </a:cubicBezTo>
                  <a:lnTo>
                    <a:pt x="92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</p:grpSp>
      <p:sp>
        <p:nvSpPr>
          <p:cNvPr id="44" name="文本框 6"/>
          <p:cNvSpPr txBox="1">
            <a:spLocks noChangeArrowheads="1"/>
          </p:cNvSpPr>
          <p:nvPr/>
        </p:nvSpPr>
        <p:spPr bwMode="auto">
          <a:xfrm>
            <a:off x="1126360" y="4710413"/>
            <a:ext cx="23271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控制爬虫的运行</a:t>
            </a:r>
          </a:p>
        </p:txBody>
      </p:sp>
      <p:sp>
        <p:nvSpPr>
          <p:cNvPr id="45" name="文本框 6"/>
          <p:cNvSpPr txBox="1">
            <a:spLocks noChangeArrowheads="1"/>
          </p:cNvSpPr>
          <p:nvPr/>
        </p:nvSpPr>
        <p:spPr bwMode="auto">
          <a:xfrm>
            <a:off x="1585914" y="4223390"/>
            <a:ext cx="12248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调度器</a:t>
            </a:r>
          </a:p>
        </p:txBody>
      </p:sp>
      <p:sp>
        <p:nvSpPr>
          <p:cNvPr id="46" name="文本框 6"/>
          <p:cNvSpPr txBox="1">
            <a:spLocks noChangeArrowheads="1"/>
          </p:cNvSpPr>
          <p:nvPr/>
        </p:nvSpPr>
        <p:spPr bwMode="auto">
          <a:xfrm>
            <a:off x="3680996" y="2968289"/>
            <a:ext cx="23271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用于管理需要下载的</a:t>
            </a: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URL</a:t>
            </a: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地址</a:t>
            </a:r>
          </a:p>
        </p:txBody>
      </p:sp>
      <p:sp>
        <p:nvSpPr>
          <p:cNvPr id="47" name="文本框 6"/>
          <p:cNvSpPr txBox="1">
            <a:spLocks noChangeArrowheads="1"/>
          </p:cNvSpPr>
          <p:nvPr/>
        </p:nvSpPr>
        <p:spPr bwMode="auto">
          <a:xfrm>
            <a:off x="3680996" y="2481266"/>
            <a:ext cx="23271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4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URL</a:t>
            </a:r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管理器</a:t>
            </a:r>
          </a:p>
        </p:txBody>
      </p:sp>
      <p:sp>
        <p:nvSpPr>
          <p:cNvPr id="48" name="文本框 6"/>
          <p:cNvSpPr txBox="1">
            <a:spLocks noChangeArrowheads="1"/>
          </p:cNvSpPr>
          <p:nvPr/>
        </p:nvSpPr>
        <p:spPr bwMode="auto">
          <a:xfrm>
            <a:off x="6449693" y="4720076"/>
            <a:ext cx="23271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不断从管理器中获取</a:t>
            </a: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URL</a:t>
            </a: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进行下载</a:t>
            </a:r>
          </a:p>
        </p:txBody>
      </p:sp>
      <p:sp>
        <p:nvSpPr>
          <p:cNvPr id="49" name="文本框 6"/>
          <p:cNvSpPr txBox="1">
            <a:spLocks noChangeArrowheads="1"/>
          </p:cNvSpPr>
          <p:nvPr/>
        </p:nvSpPr>
        <p:spPr bwMode="auto">
          <a:xfrm>
            <a:off x="6909247" y="4233053"/>
            <a:ext cx="12248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下载器</a:t>
            </a:r>
          </a:p>
        </p:txBody>
      </p:sp>
      <p:sp>
        <p:nvSpPr>
          <p:cNvPr id="50" name="文本框 6"/>
          <p:cNvSpPr txBox="1">
            <a:spLocks noChangeArrowheads="1"/>
          </p:cNvSpPr>
          <p:nvPr/>
        </p:nvSpPr>
        <p:spPr bwMode="auto">
          <a:xfrm>
            <a:off x="8927055" y="2884604"/>
            <a:ext cx="23271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从下载得到的内容中找到需要的内容</a:t>
            </a:r>
          </a:p>
        </p:txBody>
      </p:sp>
      <p:sp>
        <p:nvSpPr>
          <p:cNvPr id="51" name="文本框 6"/>
          <p:cNvSpPr txBox="1">
            <a:spLocks noChangeArrowheads="1"/>
          </p:cNvSpPr>
          <p:nvPr/>
        </p:nvSpPr>
        <p:spPr bwMode="auto">
          <a:xfrm>
            <a:off x="9386609" y="2397581"/>
            <a:ext cx="12248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解析器</a:t>
            </a:r>
          </a:p>
        </p:txBody>
      </p:sp>
    </p:spTree>
    <p:extLst>
      <p:ext uri="{BB962C8B-B14F-4D97-AF65-F5344CB8AC3E}">
        <p14:creationId xmlns:p14="http://schemas.microsoft.com/office/powerpoint/2010/main" val="287524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9" grpId="0"/>
      <p:bldP spid="18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2" y="548372"/>
            <a:ext cx="3048251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933590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准备工作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00993" y="2062220"/>
            <a:ext cx="1447800" cy="1446213"/>
            <a:chOff x="1600993" y="1463903"/>
            <a:chExt cx="1447800" cy="1446213"/>
          </a:xfrm>
          <a:solidFill>
            <a:srgbClr val="8CC344"/>
          </a:solidFill>
        </p:grpSpPr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600993" y="1463903"/>
              <a:ext cx="1447800" cy="1446213"/>
            </a:xfrm>
            <a:custGeom>
              <a:avLst/>
              <a:gdLst>
                <a:gd name="T0" fmla="*/ 649558364 w 3227"/>
                <a:gd name="T1" fmla="*/ 328185033 h 3227"/>
                <a:gd name="T2" fmla="*/ 324879680 w 3227"/>
                <a:gd name="T3" fmla="*/ 648135123 h 3227"/>
                <a:gd name="T4" fmla="*/ 0 w 3227"/>
                <a:gd name="T5" fmla="*/ 323966949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949 h 3227"/>
                <a:gd name="T16" fmla="*/ 649558364 w 3227"/>
                <a:gd name="T17" fmla="*/ 328185033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1848072" y="1771510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3258343" y="2324158"/>
            <a:ext cx="72548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在操作系统的命令提示符或者终端中：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pip install requests bs4 </a:t>
            </a:r>
            <a:r>
              <a:rPr lang="en-US" altLang="zh-CN" dirty="0" err="1">
                <a:latin typeface="微软雅黑" pitchFamily="34" charset="-122"/>
                <a:ea typeface="微软雅黑" pitchFamily="34" charset="-122"/>
              </a:rPr>
              <a:t>lxml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–</a:t>
            </a:r>
            <a:r>
              <a:rPr lang="en-US" altLang="zh-CN" dirty="0" err="1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https://pypi.douban.com/simple</a:t>
            </a:r>
          </a:p>
        </p:txBody>
      </p:sp>
      <p:sp>
        <p:nvSpPr>
          <p:cNvPr id="31" name="TextBox 7"/>
          <p:cNvSpPr txBox="1">
            <a:spLocks noChangeArrowheads="1"/>
          </p:cNvSpPr>
          <p:nvPr/>
        </p:nvSpPr>
        <p:spPr bwMode="auto">
          <a:xfrm>
            <a:off x="3342481" y="4488961"/>
            <a:ext cx="72485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尊重他人的劳动成果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https://</a:t>
            </a:r>
            <a:r>
              <a:rPr lang="en-US" altLang="zh-CN" sz="2400" dirty="0" err="1">
                <a:latin typeface="微软雅黑" pitchFamily="34" charset="-122"/>
                <a:ea typeface="微软雅黑" pitchFamily="34" charset="-122"/>
              </a:rPr>
              <a:t>book.douban.com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en-US" altLang="zh-CN" sz="2400" dirty="0" err="1">
                <a:latin typeface="微软雅黑" pitchFamily="34" charset="-122"/>
                <a:ea typeface="微软雅黑" pitchFamily="34" charset="-122"/>
              </a:rPr>
              <a:t>robots.txt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3312318" y="1732020"/>
            <a:ext cx="7200900" cy="52322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安装第三方函数库</a:t>
            </a:r>
          </a:p>
        </p:txBody>
      </p:sp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3336131" y="3915873"/>
            <a:ext cx="7177087" cy="52322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查看</a:t>
            </a: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robots.txt</a:t>
            </a: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文件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600993" y="4171461"/>
            <a:ext cx="1447800" cy="1446212"/>
            <a:chOff x="1600993" y="3935094"/>
            <a:chExt cx="1447800" cy="1446212"/>
          </a:xfrm>
          <a:solidFill>
            <a:srgbClr val="004C40"/>
          </a:solidFill>
        </p:grpSpPr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600993" y="3935094"/>
              <a:ext cx="1447800" cy="1446212"/>
            </a:xfrm>
            <a:custGeom>
              <a:avLst/>
              <a:gdLst>
                <a:gd name="T0" fmla="*/ 649558364 w 3227"/>
                <a:gd name="T1" fmla="*/ 328184358 h 3227"/>
                <a:gd name="T2" fmla="*/ 324879680 w 3227"/>
                <a:gd name="T3" fmla="*/ 648134227 h 3227"/>
                <a:gd name="T4" fmla="*/ 0 w 3227"/>
                <a:gd name="T5" fmla="*/ 323966725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725 h 3227"/>
                <a:gd name="T16" fmla="*/ 649558364 w 3227"/>
                <a:gd name="T17" fmla="*/ 328184358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1871884" y="4170559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287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6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6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1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1" grpId="0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2" y="548372"/>
            <a:ext cx="3048251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933590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案例分析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3200" b="1" dirty="0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00993" y="2062220"/>
            <a:ext cx="1447800" cy="1446213"/>
            <a:chOff x="1600993" y="1463903"/>
            <a:chExt cx="1447800" cy="1446213"/>
          </a:xfrm>
          <a:solidFill>
            <a:srgbClr val="8CC344"/>
          </a:solidFill>
        </p:grpSpPr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600993" y="1463903"/>
              <a:ext cx="1447800" cy="1446213"/>
            </a:xfrm>
            <a:custGeom>
              <a:avLst/>
              <a:gdLst>
                <a:gd name="T0" fmla="*/ 649558364 w 3227"/>
                <a:gd name="T1" fmla="*/ 328185033 h 3227"/>
                <a:gd name="T2" fmla="*/ 324879680 w 3227"/>
                <a:gd name="T3" fmla="*/ 648135123 h 3227"/>
                <a:gd name="T4" fmla="*/ 0 w 3227"/>
                <a:gd name="T5" fmla="*/ 323966949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949 h 3227"/>
                <a:gd name="T16" fmla="*/ 649558364 w 3227"/>
                <a:gd name="T17" fmla="*/ 328185033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1848072" y="1771510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3312318" y="1732020"/>
            <a:ext cx="7200900" cy="52322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zh-CN" altLang="en-US" sz="28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抓取豆瓣评论</a:t>
            </a:r>
          </a:p>
        </p:txBody>
      </p:sp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3336131" y="3915873"/>
            <a:ext cx="7177087" cy="52322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zh-CN" altLang="en-US" sz="2800" b="1" noProof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利用第三方模块获取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股票价格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1600993" y="4171461"/>
            <a:ext cx="1447800" cy="1446212"/>
            <a:chOff x="1600993" y="3935094"/>
            <a:chExt cx="1447800" cy="1446212"/>
          </a:xfrm>
          <a:solidFill>
            <a:srgbClr val="004C40"/>
          </a:solidFill>
        </p:grpSpPr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600993" y="3935094"/>
              <a:ext cx="1447800" cy="1446212"/>
            </a:xfrm>
            <a:custGeom>
              <a:avLst/>
              <a:gdLst>
                <a:gd name="T0" fmla="*/ 649558364 w 3227"/>
                <a:gd name="T1" fmla="*/ 328184358 h 3227"/>
                <a:gd name="T2" fmla="*/ 324879680 w 3227"/>
                <a:gd name="T3" fmla="*/ 648134227 h 3227"/>
                <a:gd name="T4" fmla="*/ 0 w 3227"/>
                <a:gd name="T5" fmla="*/ 323966725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725 h 3227"/>
                <a:gd name="T16" fmla="*/ 649558364 w 3227"/>
                <a:gd name="T17" fmla="*/ 328184358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1871884" y="4170559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16" name="TextBox 6">
            <a:extLst>
              <a:ext uri="{FF2B5EF4-FFF2-40B4-BE49-F238E27FC236}">
                <a16:creationId xmlns:a16="http://schemas.microsoft.com/office/drawing/2014/main" id="{779C8CB8-F7B2-434E-B807-ADE41114EF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6132" y="4453092"/>
            <a:ext cx="72548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在操作系统的命令提示符或者终端中：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pip install </a:t>
            </a:r>
            <a:r>
              <a:rPr lang="en-US" altLang="zh-CN" dirty="0" err="1">
                <a:latin typeface="微软雅黑" pitchFamily="34" charset="-122"/>
                <a:ea typeface="微软雅黑" pitchFamily="34" charset="-122"/>
              </a:rPr>
              <a:t>tushare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–</a:t>
            </a:r>
            <a:r>
              <a:rPr lang="en-US" altLang="zh-CN" dirty="0" err="1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https://pypi.douban.com/simple</a:t>
            </a:r>
          </a:p>
        </p:txBody>
      </p:sp>
    </p:spTree>
    <p:extLst>
      <p:ext uri="{BB962C8B-B14F-4D97-AF65-F5344CB8AC3E}">
        <p14:creationId xmlns:p14="http://schemas.microsoft.com/office/powerpoint/2010/main" val="362105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2" grpId="0" animBg="1"/>
      <p:bldP spid="33" grpId="0" animBg="1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 flipH="1">
            <a:off x="5272049" y="914425"/>
            <a:ext cx="1787603" cy="1787702"/>
          </a:xfrm>
          <a:prstGeom prst="ellipse">
            <a:avLst/>
          </a:prstGeom>
          <a:noFill/>
          <a:ln w="19050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755321" y="1254277"/>
            <a:ext cx="7553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66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弧形 11"/>
          <p:cNvSpPr/>
          <p:nvPr/>
        </p:nvSpPr>
        <p:spPr>
          <a:xfrm>
            <a:off x="-4905635" y="5537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弧形 12"/>
          <p:cNvSpPr/>
          <p:nvPr/>
        </p:nvSpPr>
        <p:spPr>
          <a:xfrm>
            <a:off x="-5231631" y="6074633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弧形 13"/>
          <p:cNvSpPr/>
          <p:nvPr/>
        </p:nvSpPr>
        <p:spPr>
          <a:xfrm>
            <a:off x="-5486154" y="6553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弧形 14"/>
          <p:cNvSpPr/>
          <p:nvPr/>
        </p:nvSpPr>
        <p:spPr>
          <a:xfrm flipH="1">
            <a:off x="5617277" y="5628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弧形 15"/>
          <p:cNvSpPr/>
          <p:nvPr/>
        </p:nvSpPr>
        <p:spPr>
          <a:xfrm flipH="1">
            <a:off x="5291281" y="6165145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弧形 16"/>
          <p:cNvSpPr/>
          <p:nvPr/>
        </p:nvSpPr>
        <p:spPr>
          <a:xfrm flipH="1">
            <a:off x="5036758" y="6644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768600" y="3121478"/>
            <a:ext cx="6794500" cy="1219200"/>
          </a:xfrm>
          <a:prstGeom prst="rect">
            <a:avLst/>
          </a:prstGeom>
          <a:noFill/>
          <a:ln>
            <a:solidFill>
              <a:srgbClr val="8CC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4688522" y="3256942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数据统计</a:t>
            </a:r>
          </a:p>
        </p:txBody>
      </p:sp>
    </p:spTree>
    <p:extLst>
      <p:ext uri="{BB962C8B-B14F-4D97-AF65-F5344CB8AC3E}">
        <p14:creationId xmlns:p14="http://schemas.microsoft.com/office/powerpoint/2010/main" val="363900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2"/>
          <p:cNvGrpSpPr/>
          <p:nvPr/>
        </p:nvGrpSpPr>
        <p:grpSpPr>
          <a:xfrm>
            <a:off x="545" y="548370"/>
            <a:ext cx="3120111" cy="698854"/>
            <a:chOff x="543" y="253844"/>
            <a:chExt cx="3672408" cy="810497"/>
          </a:xfrm>
          <a:solidFill>
            <a:srgbClr val="004C40"/>
          </a:solidFill>
        </p:grpSpPr>
        <p:sp>
          <p:nvSpPr>
            <p:cNvPr id="14" name="矩形 13"/>
            <p:cNvSpPr/>
            <p:nvPr/>
          </p:nvSpPr>
          <p:spPr>
            <a:xfrm>
              <a:off x="543" y="343214"/>
              <a:ext cx="3213357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标题 1"/>
          <p:cNvSpPr txBox="1">
            <a:spLocks/>
          </p:cNvSpPr>
          <p:nvPr/>
        </p:nvSpPr>
        <p:spPr>
          <a:xfrm>
            <a:off x="1006211" y="617253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基本操作</a:t>
            </a:r>
          </a:p>
        </p:txBody>
      </p:sp>
      <p:sp>
        <p:nvSpPr>
          <p:cNvPr id="17" name="椭圆 16"/>
          <p:cNvSpPr/>
          <p:nvPr/>
        </p:nvSpPr>
        <p:spPr>
          <a:xfrm>
            <a:off x="154853" y="507425"/>
            <a:ext cx="780701" cy="780743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Oval 2"/>
          <p:cNvSpPr>
            <a:spLocks noChangeArrowheads="1"/>
          </p:cNvSpPr>
          <p:nvPr/>
        </p:nvSpPr>
        <p:spPr bwMode="auto">
          <a:xfrm>
            <a:off x="1358430" y="2479311"/>
            <a:ext cx="1452358" cy="1454724"/>
          </a:xfrm>
          <a:prstGeom prst="ellipse">
            <a:avLst/>
          </a:prstGeom>
          <a:solidFill>
            <a:srgbClr val="8CC34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3" name="Freeform 3"/>
          <p:cNvSpPr/>
          <p:nvPr/>
        </p:nvSpPr>
        <p:spPr bwMode="auto">
          <a:xfrm>
            <a:off x="2094071" y="2171809"/>
            <a:ext cx="1026585" cy="1033682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2" y="0"/>
                  <a:pt x="0" y="0"/>
                </a:cubicBezTo>
              </a:path>
            </a:pathLst>
          </a:custGeom>
          <a:noFill/>
          <a:ln w="6350" cap="flat" cmpd="sng">
            <a:solidFill>
              <a:srgbClr val="8CC344"/>
            </a:solidFill>
            <a:prstDash val="dash"/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4" name="Oval 4"/>
          <p:cNvSpPr>
            <a:spLocks noChangeArrowheads="1"/>
          </p:cNvSpPr>
          <p:nvPr/>
        </p:nvSpPr>
        <p:spPr bwMode="auto">
          <a:xfrm>
            <a:off x="6652203" y="2479311"/>
            <a:ext cx="1447627" cy="1454724"/>
          </a:xfrm>
          <a:prstGeom prst="ellipse">
            <a:avLst/>
          </a:prstGeom>
          <a:solidFill>
            <a:srgbClr val="8CC34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5" name="Freeform 5"/>
          <p:cNvSpPr/>
          <p:nvPr/>
        </p:nvSpPr>
        <p:spPr bwMode="auto">
          <a:xfrm>
            <a:off x="7390209" y="2171809"/>
            <a:ext cx="1026585" cy="1033682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1" y="0"/>
                  <a:pt x="0" y="0"/>
                </a:cubicBezTo>
              </a:path>
            </a:pathLst>
          </a:custGeom>
          <a:noFill/>
          <a:ln w="6350" cap="flat" cmpd="sng">
            <a:solidFill>
              <a:srgbClr val="8CC344"/>
            </a:solidFill>
            <a:prstDash val="dash"/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6" name="Oval 6"/>
          <p:cNvSpPr>
            <a:spLocks noChangeArrowheads="1"/>
          </p:cNvSpPr>
          <p:nvPr/>
        </p:nvSpPr>
        <p:spPr bwMode="auto">
          <a:xfrm>
            <a:off x="3913066" y="4016824"/>
            <a:ext cx="1452358" cy="1452358"/>
          </a:xfrm>
          <a:prstGeom prst="ellipse">
            <a:avLst/>
          </a:prstGeom>
          <a:solidFill>
            <a:srgbClr val="004C4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7" name="Freeform 7"/>
          <p:cNvSpPr/>
          <p:nvPr/>
        </p:nvSpPr>
        <p:spPr bwMode="auto">
          <a:xfrm>
            <a:off x="4648707" y="4743003"/>
            <a:ext cx="1033681" cy="1033681"/>
          </a:xfrm>
          <a:custGeom>
            <a:avLst/>
            <a:gdLst>
              <a:gd name="T0" fmla="*/ 0 w 185"/>
              <a:gd name="T1" fmla="*/ 185 h 185"/>
              <a:gd name="T2" fmla="*/ 185 w 185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5" h="185">
                <a:moveTo>
                  <a:pt x="0" y="185"/>
                </a:moveTo>
                <a:cubicBezTo>
                  <a:pt x="102" y="185"/>
                  <a:pt x="185" y="102"/>
                  <a:pt x="185" y="0"/>
                </a:cubicBezTo>
              </a:path>
            </a:pathLst>
          </a:custGeom>
          <a:noFill/>
          <a:ln w="6350" cap="flat" cmpd="sng">
            <a:solidFill>
              <a:srgbClr val="004C40"/>
            </a:solidFill>
            <a:prstDash val="dash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8" name="Oval 8"/>
          <p:cNvSpPr>
            <a:spLocks noChangeArrowheads="1"/>
          </p:cNvSpPr>
          <p:nvPr/>
        </p:nvSpPr>
        <p:spPr bwMode="auto">
          <a:xfrm>
            <a:off x="9296725" y="4016824"/>
            <a:ext cx="1454724" cy="1452358"/>
          </a:xfrm>
          <a:prstGeom prst="ellipse">
            <a:avLst/>
          </a:prstGeom>
          <a:solidFill>
            <a:srgbClr val="004C4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9" name="Freeform 9"/>
          <p:cNvSpPr/>
          <p:nvPr/>
        </p:nvSpPr>
        <p:spPr bwMode="auto">
          <a:xfrm>
            <a:off x="10022904" y="4743003"/>
            <a:ext cx="1028950" cy="1033681"/>
          </a:xfrm>
          <a:custGeom>
            <a:avLst/>
            <a:gdLst>
              <a:gd name="T0" fmla="*/ 0 w 184"/>
              <a:gd name="T1" fmla="*/ 185 h 185"/>
              <a:gd name="T2" fmla="*/ 184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0" y="185"/>
                </a:moveTo>
                <a:cubicBezTo>
                  <a:pt x="102" y="185"/>
                  <a:pt x="184" y="102"/>
                  <a:pt x="184" y="0"/>
                </a:cubicBezTo>
              </a:path>
            </a:pathLst>
          </a:custGeom>
          <a:noFill/>
          <a:ln w="6350" cap="flat" cmpd="sng">
            <a:solidFill>
              <a:srgbClr val="004C40"/>
            </a:solidFill>
            <a:prstDash val="dash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30" name="Freeform 10"/>
          <p:cNvSpPr>
            <a:spLocks noEditPoints="1"/>
          </p:cNvSpPr>
          <p:nvPr/>
        </p:nvSpPr>
        <p:spPr bwMode="auto">
          <a:xfrm>
            <a:off x="9743787" y="4463886"/>
            <a:ext cx="560600" cy="558235"/>
          </a:xfrm>
          <a:custGeom>
            <a:avLst/>
            <a:gdLst>
              <a:gd name="T0" fmla="*/ 100 w 100"/>
              <a:gd name="T1" fmla="*/ 56 h 100"/>
              <a:gd name="T2" fmla="*/ 44 w 100"/>
              <a:gd name="T3" fmla="*/ 0 h 100"/>
              <a:gd name="T4" fmla="*/ 40 w 100"/>
              <a:gd name="T5" fmla="*/ 0 h 100"/>
              <a:gd name="T6" fmla="*/ 40 w 100"/>
              <a:gd name="T7" fmla="*/ 11 h 100"/>
              <a:gd name="T8" fmla="*/ 0 w 100"/>
              <a:gd name="T9" fmla="*/ 56 h 100"/>
              <a:gd name="T10" fmla="*/ 44 w 100"/>
              <a:gd name="T11" fmla="*/ 100 h 100"/>
              <a:gd name="T12" fmla="*/ 69 w 100"/>
              <a:gd name="T13" fmla="*/ 93 h 100"/>
              <a:gd name="T14" fmla="*/ 89 w 100"/>
              <a:gd name="T15" fmla="*/ 60 h 100"/>
              <a:gd name="T16" fmla="*/ 100 w 100"/>
              <a:gd name="T17" fmla="*/ 60 h 100"/>
              <a:gd name="T18" fmla="*/ 100 w 100"/>
              <a:gd name="T19" fmla="*/ 56 h 100"/>
              <a:gd name="T20" fmla="*/ 64 w 100"/>
              <a:gd name="T21" fmla="*/ 86 h 100"/>
              <a:gd name="T22" fmla="*/ 44 w 100"/>
              <a:gd name="T23" fmla="*/ 92 h 100"/>
              <a:gd name="T24" fmla="*/ 8 w 100"/>
              <a:gd name="T25" fmla="*/ 56 h 100"/>
              <a:gd name="T26" fmla="*/ 40 w 100"/>
              <a:gd name="T27" fmla="*/ 20 h 100"/>
              <a:gd name="T28" fmla="*/ 40 w 100"/>
              <a:gd name="T29" fmla="*/ 60 h 100"/>
              <a:gd name="T30" fmla="*/ 80 w 100"/>
              <a:gd name="T31" fmla="*/ 60 h 100"/>
              <a:gd name="T32" fmla="*/ 64 w 100"/>
              <a:gd name="T33" fmla="*/ 86 h 100"/>
              <a:gd name="T34" fmla="*/ 49 w 100"/>
              <a:gd name="T35" fmla="*/ 52 h 100"/>
              <a:gd name="T36" fmla="*/ 49 w 100"/>
              <a:gd name="T37" fmla="*/ 9 h 100"/>
              <a:gd name="T38" fmla="*/ 91 w 100"/>
              <a:gd name="T39" fmla="*/ 52 h 100"/>
              <a:gd name="T40" fmla="*/ 49 w 100"/>
              <a:gd name="T41" fmla="*/ 5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0" h="100">
                <a:moveTo>
                  <a:pt x="100" y="56"/>
                </a:moveTo>
                <a:cubicBezTo>
                  <a:pt x="100" y="25"/>
                  <a:pt x="75" y="0"/>
                  <a:pt x="4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11"/>
                  <a:pt x="40" y="11"/>
                  <a:pt x="40" y="11"/>
                </a:cubicBezTo>
                <a:cubicBezTo>
                  <a:pt x="17" y="14"/>
                  <a:pt x="0" y="33"/>
                  <a:pt x="0" y="56"/>
                </a:cubicBezTo>
                <a:cubicBezTo>
                  <a:pt x="0" y="80"/>
                  <a:pt x="20" y="100"/>
                  <a:pt x="44" y="100"/>
                </a:cubicBezTo>
                <a:cubicBezTo>
                  <a:pt x="53" y="100"/>
                  <a:pt x="62" y="98"/>
                  <a:pt x="69" y="93"/>
                </a:cubicBezTo>
                <a:cubicBezTo>
                  <a:pt x="80" y="85"/>
                  <a:pt x="87" y="73"/>
                  <a:pt x="89" y="60"/>
                </a:cubicBezTo>
                <a:cubicBezTo>
                  <a:pt x="100" y="60"/>
                  <a:pt x="100" y="60"/>
                  <a:pt x="100" y="60"/>
                </a:cubicBezTo>
                <a:lnTo>
                  <a:pt x="100" y="56"/>
                </a:lnTo>
                <a:close/>
                <a:moveTo>
                  <a:pt x="64" y="86"/>
                </a:moveTo>
                <a:cubicBezTo>
                  <a:pt x="59" y="90"/>
                  <a:pt x="52" y="92"/>
                  <a:pt x="44" y="92"/>
                </a:cubicBezTo>
                <a:cubicBezTo>
                  <a:pt x="25" y="92"/>
                  <a:pt x="8" y="76"/>
                  <a:pt x="8" y="56"/>
                </a:cubicBezTo>
                <a:cubicBezTo>
                  <a:pt x="8" y="37"/>
                  <a:pt x="22" y="22"/>
                  <a:pt x="40" y="20"/>
                </a:cubicBezTo>
                <a:cubicBezTo>
                  <a:pt x="40" y="60"/>
                  <a:pt x="40" y="60"/>
                  <a:pt x="4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79" y="70"/>
                  <a:pt x="73" y="80"/>
                  <a:pt x="64" y="86"/>
                </a:cubicBezTo>
                <a:moveTo>
                  <a:pt x="49" y="52"/>
                </a:moveTo>
                <a:cubicBezTo>
                  <a:pt x="49" y="9"/>
                  <a:pt x="49" y="9"/>
                  <a:pt x="49" y="9"/>
                </a:cubicBezTo>
                <a:cubicBezTo>
                  <a:pt x="71" y="11"/>
                  <a:pt x="89" y="29"/>
                  <a:pt x="91" y="52"/>
                </a:cubicBezTo>
                <a:lnTo>
                  <a:pt x="49" y="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grpSp>
        <p:nvGrpSpPr>
          <p:cNvPr id="3" name="Group 11"/>
          <p:cNvGrpSpPr/>
          <p:nvPr/>
        </p:nvGrpSpPr>
        <p:grpSpPr bwMode="auto">
          <a:xfrm>
            <a:off x="4369590" y="4497001"/>
            <a:ext cx="558235" cy="492004"/>
            <a:chOff x="0" y="0"/>
            <a:chExt cx="236" cy="208"/>
          </a:xfrm>
        </p:grpSpPr>
        <p:sp>
          <p:nvSpPr>
            <p:cNvPr id="32" name="Freeform 12"/>
            <p:cNvSpPr>
              <a:spLocks noEditPoints="1"/>
            </p:cNvSpPr>
            <p:nvPr/>
          </p:nvSpPr>
          <p:spPr bwMode="auto">
            <a:xfrm>
              <a:off x="0" y="45"/>
              <a:ext cx="193" cy="163"/>
            </a:xfrm>
            <a:custGeom>
              <a:avLst/>
              <a:gdLst>
                <a:gd name="T0" fmla="*/ 77 w 82"/>
                <a:gd name="T1" fmla="*/ 0 h 69"/>
                <a:gd name="T2" fmla="*/ 4 w 82"/>
                <a:gd name="T3" fmla="*/ 0 h 69"/>
                <a:gd name="T4" fmla="*/ 0 w 82"/>
                <a:gd name="T5" fmla="*/ 4 h 69"/>
                <a:gd name="T6" fmla="*/ 0 w 82"/>
                <a:gd name="T7" fmla="*/ 65 h 69"/>
                <a:gd name="T8" fmla="*/ 4 w 82"/>
                <a:gd name="T9" fmla="*/ 69 h 69"/>
                <a:gd name="T10" fmla="*/ 77 w 82"/>
                <a:gd name="T11" fmla="*/ 69 h 69"/>
                <a:gd name="T12" fmla="*/ 82 w 82"/>
                <a:gd name="T13" fmla="*/ 65 h 69"/>
                <a:gd name="T14" fmla="*/ 82 w 82"/>
                <a:gd name="T15" fmla="*/ 40 h 69"/>
                <a:gd name="T16" fmla="*/ 82 w 82"/>
                <a:gd name="T17" fmla="*/ 29 h 69"/>
                <a:gd name="T18" fmla="*/ 82 w 82"/>
                <a:gd name="T19" fmla="*/ 4 h 69"/>
                <a:gd name="T20" fmla="*/ 77 w 82"/>
                <a:gd name="T21" fmla="*/ 0 h 69"/>
                <a:gd name="T22" fmla="*/ 9 w 82"/>
                <a:gd name="T23" fmla="*/ 61 h 69"/>
                <a:gd name="T24" fmla="*/ 9 w 82"/>
                <a:gd name="T25" fmla="*/ 9 h 69"/>
                <a:gd name="T26" fmla="*/ 73 w 82"/>
                <a:gd name="T27" fmla="*/ 9 h 69"/>
                <a:gd name="T28" fmla="*/ 73 w 82"/>
                <a:gd name="T29" fmla="*/ 25 h 69"/>
                <a:gd name="T30" fmla="*/ 64 w 82"/>
                <a:gd name="T31" fmla="*/ 25 h 69"/>
                <a:gd name="T32" fmla="*/ 55 w 82"/>
                <a:gd name="T33" fmla="*/ 35 h 69"/>
                <a:gd name="T34" fmla="*/ 64 w 82"/>
                <a:gd name="T35" fmla="*/ 44 h 69"/>
                <a:gd name="T36" fmla="*/ 73 w 82"/>
                <a:gd name="T37" fmla="*/ 44 h 69"/>
                <a:gd name="T38" fmla="*/ 73 w 82"/>
                <a:gd name="T39" fmla="*/ 61 h 69"/>
                <a:gd name="T40" fmla="*/ 9 w 82"/>
                <a:gd name="T41" fmla="*/ 6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69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69"/>
                    <a:pt x="4" y="69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80" y="69"/>
                    <a:pt x="82" y="67"/>
                    <a:pt x="82" y="65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2"/>
                    <a:pt x="80" y="0"/>
                    <a:pt x="77" y="0"/>
                  </a:cubicBezTo>
                  <a:moveTo>
                    <a:pt x="9" y="61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59" y="25"/>
                    <a:pt x="55" y="29"/>
                    <a:pt x="55" y="35"/>
                  </a:cubicBezTo>
                  <a:cubicBezTo>
                    <a:pt x="55" y="40"/>
                    <a:pt x="59" y="44"/>
                    <a:pt x="64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61"/>
                    <a:pt x="73" y="61"/>
                    <a:pt x="73" y="61"/>
                  </a:cubicBezTo>
                  <a:lnTo>
                    <a:pt x="9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33" name="Freeform 13"/>
            <p:cNvSpPr/>
            <p:nvPr/>
          </p:nvSpPr>
          <p:spPr bwMode="auto">
            <a:xfrm>
              <a:off x="44" y="0"/>
              <a:ext cx="192" cy="165"/>
            </a:xfrm>
            <a:custGeom>
              <a:avLst/>
              <a:gdLst>
                <a:gd name="T0" fmla="*/ 77 w 81"/>
                <a:gd name="T1" fmla="*/ 0 h 70"/>
                <a:gd name="T2" fmla="*/ 4 w 81"/>
                <a:gd name="T3" fmla="*/ 0 h 70"/>
                <a:gd name="T4" fmla="*/ 0 w 81"/>
                <a:gd name="T5" fmla="*/ 4 h 70"/>
                <a:gd name="T6" fmla="*/ 4 w 81"/>
                <a:gd name="T7" fmla="*/ 9 h 70"/>
                <a:gd name="T8" fmla="*/ 73 w 81"/>
                <a:gd name="T9" fmla="*/ 9 h 70"/>
                <a:gd name="T10" fmla="*/ 73 w 81"/>
                <a:gd name="T11" fmla="*/ 65 h 70"/>
                <a:gd name="T12" fmla="*/ 77 w 81"/>
                <a:gd name="T13" fmla="*/ 70 h 70"/>
                <a:gd name="T14" fmla="*/ 81 w 81"/>
                <a:gd name="T15" fmla="*/ 65 h 70"/>
                <a:gd name="T16" fmla="*/ 81 w 81"/>
                <a:gd name="T17" fmla="*/ 4 h 70"/>
                <a:gd name="T18" fmla="*/ 77 w 81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70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3" y="68"/>
                    <a:pt x="75" y="70"/>
                    <a:pt x="77" y="70"/>
                  </a:cubicBezTo>
                  <a:cubicBezTo>
                    <a:pt x="79" y="70"/>
                    <a:pt x="81" y="68"/>
                    <a:pt x="81" y="65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</p:grpSp>
      <p:grpSp>
        <p:nvGrpSpPr>
          <p:cNvPr id="4" name="Group 14"/>
          <p:cNvGrpSpPr/>
          <p:nvPr/>
        </p:nvGrpSpPr>
        <p:grpSpPr bwMode="auto">
          <a:xfrm>
            <a:off x="7103996" y="2926373"/>
            <a:ext cx="565331" cy="560600"/>
            <a:chOff x="0" y="0"/>
            <a:chExt cx="239" cy="237"/>
          </a:xfrm>
          <a:solidFill>
            <a:schemeClr val="bg1"/>
          </a:solidFill>
        </p:grpSpPr>
        <p:sp>
          <p:nvSpPr>
            <p:cNvPr id="35" name="Freeform 15"/>
            <p:cNvSpPr/>
            <p:nvPr/>
          </p:nvSpPr>
          <p:spPr bwMode="auto">
            <a:xfrm>
              <a:off x="0" y="22"/>
              <a:ext cx="217" cy="215"/>
            </a:xfrm>
            <a:custGeom>
              <a:avLst/>
              <a:gdLst>
                <a:gd name="T0" fmla="*/ 87 w 92"/>
                <a:gd name="T1" fmla="*/ 41 h 91"/>
                <a:gd name="T2" fmla="*/ 83 w 92"/>
                <a:gd name="T3" fmla="*/ 45 h 91"/>
                <a:gd name="T4" fmla="*/ 83 w 92"/>
                <a:gd name="T5" fmla="*/ 67 h 91"/>
                <a:gd name="T6" fmla="*/ 73 w 92"/>
                <a:gd name="T7" fmla="*/ 81 h 91"/>
                <a:gd name="T8" fmla="*/ 68 w 92"/>
                <a:gd name="T9" fmla="*/ 82 h 91"/>
                <a:gd name="T10" fmla="*/ 24 w 92"/>
                <a:gd name="T11" fmla="*/ 82 h 91"/>
                <a:gd name="T12" fmla="*/ 9 w 92"/>
                <a:gd name="T13" fmla="*/ 67 h 91"/>
                <a:gd name="T14" fmla="*/ 9 w 92"/>
                <a:gd name="T15" fmla="*/ 24 h 91"/>
                <a:gd name="T16" fmla="*/ 24 w 92"/>
                <a:gd name="T17" fmla="*/ 8 h 91"/>
                <a:gd name="T18" fmla="*/ 46 w 92"/>
                <a:gd name="T19" fmla="*/ 8 h 91"/>
                <a:gd name="T20" fmla="*/ 50 w 92"/>
                <a:gd name="T21" fmla="*/ 4 h 91"/>
                <a:gd name="T22" fmla="*/ 46 w 92"/>
                <a:gd name="T23" fmla="*/ 0 h 91"/>
                <a:gd name="T24" fmla="*/ 24 w 92"/>
                <a:gd name="T25" fmla="*/ 0 h 91"/>
                <a:gd name="T26" fmla="*/ 0 w 92"/>
                <a:gd name="T27" fmla="*/ 24 h 91"/>
                <a:gd name="T28" fmla="*/ 0 w 92"/>
                <a:gd name="T29" fmla="*/ 67 h 91"/>
                <a:gd name="T30" fmla="*/ 24 w 92"/>
                <a:gd name="T31" fmla="*/ 91 h 91"/>
                <a:gd name="T32" fmla="*/ 68 w 92"/>
                <a:gd name="T33" fmla="*/ 91 h 91"/>
                <a:gd name="T34" fmla="*/ 76 w 92"/>
                <a:gd name="T35" fmla="*/ 89 h 91"/>
                <a:gd name="T36" fmla="*/ 92 w 92"/>
                <a:gd name="T37" fmla="*/ 67 h 91"/>
                <a:gd name="T38" fmla="*/ 92 w 92"/>
                <a:gd name="T39" fmla="*/ 45 h 91"/>
                <a:gd name="T40" fmla="*/ 87 w 92"/>
                <a:gd name="T41" fmla="*/ 4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2" h="91">
                  <a:moveTo>
                    <a:pt x="87" y="41"/>
                  </a:moveTo>
                  <a:cubicBezTo>
                    <a:pt x="85" y="41"/>
                    <a:pt x="83" y="43"/>
                    <a:pt x="83" y="45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73"/>
                    <a:pt x="79" y="79"/>
                    <a:pt x="73" y="81"/>
                  </a:cubicBezTo>
                  <a:cubicBezTo>
                    <a:pt x="71" y="82"/>
                    <a:pt x="70" y="82"/>
                    <a:pt x="68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16" y="82"/>
                    <a:pt x="9" y="75"/>
                    <a:pt x="9" y="67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15"/>
                    <a:pt x="16" y="8"/>
                    <a:pt x="24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8" y="8"/>
                    <a:pt x="50" y="6"/>
                    <a:pt x="50" y="4"/>
                  </a:cubicBezTo>
                  <a:cubicBezTo>
                    <a:pt x="50" y="2"/>
                    <a:pt x="48" y="0"/>
                    <a:pt x="4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0"/>
                    <a:pt x="11" y="91"/>
                    <a:pt x="24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71" y="91"/>
                    <a:pt x="74" y="90"/>
                    <a:pt x="76" y="89"/>
                  </a:cubicBezTo>
                  <a:cubicBezTo>
                    <a:pt x="85" y="86"/>
                    <a:pt x="92" y="77"/>
                    <a:pt x="92" y="67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43"/>
                    <a:pt x="90" y="41"/>
                    <a:pt x="87" y="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36" name="Freeform 16"/>
            <p:cNvSpPr>
              <a:spLocks noEditPoints="1"/>
            </p:cNvSpPr>
            <p:nvPr/>
          </p:nvSpPr>
          <p:spPr bwMode="auto">
            <a:xfrm>
              <a:off x="135" y="0"/>
              <a:ext cx="104" cy="104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5 h 44"/>
                <a:gd name="T12" fmla="*/ 8 w 44"/>
                <a:gd name="T13" fmla="*/ 22 h 44"/>
                <a:gd name="T14" fmla="*/ 22 w 44"/>
                <a:gd name="T15" fmla="*/ 8 h 44"/>
                <a:gd name="T16" fmla="*/ 35 w 44"/>
                <a:gd name="T17" fmla="*/ 22 h 44"/>
                <a:gd name="T18" fmla="*/ 22 w 44"/>
                <a:gd name="T19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9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9"/>
                    <a:pt x="34" y="0"/>
                    <a:pt x="22" y="0"/>
                  </a:cubicBezTo>
                  <a:moveTo>
                    <a:pt x="22" y="35"/>
                  </a:moveTo>
                  <a:cubicBezTo>
                    <a:pt x="14" y="35"/>
                    <a:pt x="8" y="29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ubicBezTo>
                    <a:pt x="29" y="8"/>
                    <a:pt x="35" y="14"/>
                    <a:pt x="35" y="22"/>
                  </a:cubicBezTo>
                  <a:cubicBezTo>
                    <a:pt x="35" y="29"/>
                    <a:pt x="29" y="35"/>
                    <a:pt x="22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37" name="Freeform 17"/>
            <p:cNvSpPr/>
            <p:nvPr/>
          </p:nvSpPr>
          <p:spPr bwMode="auto">
            <a:xfrm>
              <a:off x="80" y="97"/>
              <a:ext cx="57" cy="21"/>
            </a:xfrm>
            <a:custGeom>
              <a:avLst/>
              <a:gdLst>
                <a:gd name="T0" fmla="*/ 0 w 24"/>
                <a:gd name="T1" fmla="*/ 4 h 9"/>
                <a:gd name="T2" fmla="*/ 5 w 24"/>
                <a:gd name="T3" fmla="*/ 9 h 9"/>
                <a:gd name="T4" fmla="*/ 20 w 24"/>
                <a:gd name="T5" fmla="*/ 9 h 9"/>
                <a:gd name="T6" fmla="*/ 24 w 24"/>
                <a:gd name="T7" fmla="*/ 4 h 9"/>
                <a:gd name="T8" fmla="*/ 20 w 24"/>
                <a:gd name="T9" fmla="*/ 0 h 9"/>
                <a:gd name="T10" fmla="*/ 5 w 24"/>
                <a:gd name="T11" fmla="*/ 0 h 9"/>
                <a:gd name="T12" fmla="*/ 0 w 24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0" y="4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40" name="Freeform 18"/>
            <p:cNvSpPr/>
            <p:nvPr/>
          </p:nvSpPr>
          <p:spPr bwMode="auto">
            <a:xfrm>
              <a:off x="80" y="140"/>
              <a:ext cx="57" cy="21"/>
            </a:xfrm>
            <a:custGeom>
              <a:avLst/>
              <a:gdLst>
                <a:gd name="T0" fmla="*/ 20 w 24"/>
                <a:gd name="T1" fmla="*/ 0 h 9"/>
                <a:gd name="T2" fmla="*/ 5 w 24"/>
                <a:gd name="T3" fmla="*/ 0 h 9"/>
                <a:gd name="T4" fmla="*/ 0 w 24"/>
                <a:gd name="T5" fmla="*/ 4 h 9"/>
                <a:gd name="T6" fmla="*/ 5 w 24"/>
                <a:gd name="T7" fmla="*/ 9 h 9"/>
                <a:gd name="T8" fmla="*/ 20 w 24"/>
                <a:gd name="T9" fmla="*/ 9 h 9"/>
                <a:gd name="T10" fmla="*/ 24 w 24"/>
                <a:gd name="T11" fmla="*/ 4 h 9"/>
                <a:gd name="T12" fmla="*/ 20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</p:grpSp>
      <p:grpSp>
        <p:nvGrpSpPr>
          <p:cNvPr id="5" name="Group 19"/>
          <p:cNvGrpSpPr/>
          <p:nvPr/>
        </p:nvGrpSpPr>
        <p:grpSpPr bwMode="auto">
          <a:xfrm>
            <a:off x="1814954" y="2942931"/>
            <a:ext cx="558235" cy="560601"/>
            <a:chOff x="0" y="0"/>
            <a:chExt cx="236" cy="237"/>
          </a:xfrm>
          <a:solidFill>
            <a:schemeClr val="bg1"/>
          </a:solidFill>
        </p:grpSpPr>
        <p:sp>
          <p:nvSpPr>
            <p:cNvPr id="42" name="Freeform 20"/>
            <p:cNvSpPr>
              <a:spLocks noEditPoints="1"/>
            </p:cNvSpPr>
            <p:nvPr/>
          </p:nvSpPr>
          <p:spPr bwMode="auto">
            <a:xfrm>
              <a:off x="63" y="64"/>
              <a:ext cx="109" cy="109"/>
            </a:xfrm>
            <a:custGeom>
              <a:avLst/>
              <a:gdLst>
                <a:gd name="T0" fmla="*/ 40 w 46"/>
                <a:gd name="T1" fmla="*/ 1 h 46"/>
                <a:gd name="T2" fmla="*/ 13 w 46"/>
                <a:gd name="T3" fmla="*/ 10 h 46"/>
                <a:gd name="T4" fmla="*/ 13 w 46"/>
                <a:gd name="T5" fmla="*/ 10 h 46"/>
                <a:gd name="T6" fmla="*/ 12 w 46"/>
                <a:gd name="T7" fmla="*/ 11 h 46"/>
                <a:gd name="T8" fmla="*/ 12 w 46"/>
                <a:gd name="T9" fmla="*/ 11 h 46"/>
                <a:gd name="T10" fmla="*/ 11 w 46"/>
                <a:gd name="T11" fmla="*/ 11 h 46"/>
                <a:gd name="T12" fmla="*/ 11 w 46"/>
                <a:gd name="T13" fmla="*/ 12 h 46"/>
                <a:gd name="T14" fmla="*/ 11 w 46"/>
                <a:gd name="T15" fmla="*/ 12 h 46"/>
                <a:gd name="T16" fmla="*/ 10 w 46"/>
                <a:gd name="T17" fmla="*/ 13 h 46"/>
                <a:gd name="T18" fmla="*/ 10 w 46"/>
                <a:gd name="T19" fmla="*/ 13 h 46"/>
                <a:gd name="T20" fmla="*/ 0 w 46"/>
                <a:gd name="T21" fmla="*/ 40 h 46"/>
                <a:gd name="T22" fmla="*/ 1 w 46"/>
                <a:gd name="T23" fmla="*/ 45 h 46"/>
                <a:gd name="T24" fmla="*/ 4 w 46"/>
                <a:gd name="T25" fmla="*/ 46 h 46"/>
                <a:gd name="T26" fmla="*/ 6 w 46"/>
                <a:gd name="T27" fmla="*/ 46 h 46"/>
                <a:gd name="T28" fmla="*/ 33 w 46"/>
                <a:gd name="T29" fmla="*/ 36 h 46"/>
                <a:gd name="T30" fmla="*/ 33 w 46"/>
                <a:gd name="T31" fmla="*/ 36 h 46"/>
                <a:gd name="T32" fmla="*/ 34 w 46"/>
                <a:gd name="T33" fmla="*/ 35 h 46"/>
                <a:gd name="T34" fmla="*/ 34 w 46"/>
                <a:gd name="T35" fmla="*/ 35 h 46"/>
                <a:gd name="T36" fmla="*/ 35 w 46"/>
                <a:gd name="T37" fmla="*/ 35 h 46"/>
                <a:gd name="T38" fmla="*/ 35 w 46"/>
                <a:gd name="T39" fmla="*/ 34 h 46"/>
                <a:gd name="T40" fmla="*/ 35 w 46"/>
                <a:gd name="T41" fmla="*/ 34 h 46"/>
                <a:gd name="T42" fmla="*/ 36 w 46"/>
                <a:gd name="T43" fmla="*/ 33 h 46"/>
                <a:gd name="T44" fmla="*/ 36 w 46"/>
                <a:gd name="T45" fmla="*/ 33 h 46"/>
                <a:gd name="T46" fmla="*/ 45 w 46"/>
                <a:gd name="T47" fmla="*/ 6 h 46"/>
                <a:gd name="T48" fmla="*/ 44 w 46"/>
                <a:gd name="T49" fmla="*/ 2 h 46"/>
                <a:gd name="T50" fmla="*/ 40 w 46"/>
                <a:gd name="T51" fmla="*/ 1 h 46"/>
                <a:gd name="T52" fmla="*/ 12 w 46"/>
                <a:gd name="T53" fmla="*/ 34 h 46"/>
                <a:gd name="T54" fmla="*/ 16 w 46"/>
                <a:gd name="T55" fmla="*/ 22 h 46"/>
                <a:gd name="T56" fmla="*/ 24 w 46"/>
                <a:gd name="T57" fmla="*/ 30 h 46"/>
                <a:gd name="T58" fmla="*/ 12 w 46"/>
                <a:gd name="T59" fmla="*/ 3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" h="46">
                  <a:moveTo>
                    <a:pt x="40" y="1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11"/>
                    <a:pt x="11" y="11"/>
                  </a:cubicBezTo>
                  <a:cubicBezTo>
                    <a:pt x="11" y="11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0" y="43"/>
                    <a:pt x="1" y="45"/>
                  </a:cubicBezTo>
                  <a:cubicBezTo>
                    <a:pt x="2" y="45"/>
                    <a:pt x="3" y="46"/>
                    <a:pt x="4" y="46"/>
                  </a:cubicBezTo>
                  <a:cubicBezTo>
                    <a:pt x="5" y="46"/>
                    <a:pt x="5" y="46"/>
                    <a:pt x="6" y="4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6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5" y="35"/>
                    <a:pt x="35" y="35"/>
                  </a:cubicBezTo>
                  <a:cubicBezTo>
                    <a:pt x="35" y="35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6" y="4"/>
                    <a:pt x="46" y="3"/>
                    <a:pt x="44" y="2"/>
                  </a:cubicBezTo>
                  <a:cubicBezTo>
                    <a:pt x="43" y="0"/>
                    <a:pt x="42" y="0"/>
                    <a:pt x="40" y="1"/>
                  </a:cubicBezTo>
                  <a:moveTo>
                    <a:pt x="12" y="34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24" y="30"/>
                    <a:pt x="24" y="30"/>
                    <a:pt x="24" y="30"/>
                  </a:cubicBezTo>
                  <a:lnTo>
                    <a:pt x="1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43" name="Freeform 21"/>
            <p:cNvSpPr>
              <a:spLocks noEditPoints="1"/>
            </p:cNvSpPr>
            <p:nvPr/>
          </p:nvSpPr>
          <p:spPr bwMode="auto">
            <a:xfrm>
              <a:off x="0" y="0"/>
              <a:ext cx="236" cy="237"/>
            </a:xfrm>
            <a:custGeom>
              <a:avLst/>
              <a:gdLst>
                <a:gd name="T0" fmla="*/ 81 w 100"/>
                <a:gd name="T1" fmla="*/ 0 h 100"/>
                <a:gd name="T2" fmla="*/ 18 w 100"/>
                <a:gd name="T3" fmla="*/ 0 h 100"/>
                <a:gd name="T4" fmla="*/ 0 w 100"/>
                <a:gd name="T5" fmla="*/ 18 h 100"/>
                <a:gd name="T6" fmla="*/ 0 w 100"/>
                <a:gd name="T7" fmla="*/ 82 h 100"/>
                <a:gd name="T8" fmla="*/ 18 w 100"/>
                <a:gd name="T9" fmla="*/ 100 h 100"/>
                <a:gd name="T10" fmla="*/ 81 w 100"/>
                <a:gd name="T11" fmla="*/ 100 h 100"/>
                <a:gd name="T12" fmla="*/ 85 w 100"/>
                <a:gd name="T13" fmla="*/ 100 h 100"/>
                <a:gd name="T14" fmla="*/ 100 w 100"/>
                <a:gd name="T15" fmla="*/ 82 h 100"/>
                <a:gd name="T16" fmla="*/ 100 w 100"/>
                <a:gd name="T17" fmla="*/ 18 h 100"/>
                <a:gd name="T18" fmla="*/ 81 w 100"/>
                <a:gd name="T19" fmla="*/ 0 h 100"/>
                <a:gd name="T20" fmla="*/ 92 w 100"/>
                <a:gd name="T21" fmla="*/ 82 h 100"/>
                <a:gd name="T22" fmla="*/ 84 w 100"/>
                <a:gd name="T23" fmla="*/ 91 h 100"/>
                <a:gd name="T24" fmla="*/ 81 w 100"/>
                <a:gd name="T25" fmla="*/ 92 h 100"/>
                <a:gd name="T26" fmla="*/ 18 w 100"/>
                <a:gd name="T27" fmla="*/ 92 h 100"/>
                <a:gd name="T28" fmla="*/ 8 w 100"/>
                <a:gd name="T29" fmla="*/ 82 h 100"/>
                <a:gd name="T30" fmla="*/ 8 w 100"/>
                <a:gd name="T31" fmla="*/ 18 h 100"/>
                <a:gd name="T32" fmla="*/ 18 w 100"/>
                <a:gd name="T33" fmla="*/ 8 h 100"/>
                <a:gd name="T34" fmla="*/ 81 w 100"/>
                <a:gd name="T35" fmla="*/ 8 h 100"/>
                <a:gd name="T36" fmla="*/ 92 w 100"/>
                <a:gd name="T37" fmla="*/ 18 h 100"/>
                <a:gd name="T38" fmla="*/ 92 w 100"/>
                <a:gd name="T39" fmla="*/ 8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0" h="100">
                  <a:moveTo>
                    <a:pt x="8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92"/>
                    <a:pt x="8" y="100"/>
                    <a:pt x="18" y="100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83" y="100"/>
                    <a:pt x="84" y="100"/>
                    <a:pt x="85" y="100"/>
                  </a:cubicBezTo>
                  <a:cubicBezTo>
                    <a:pt x="94" y="98"/>
                    <a:pt x="100" y="90"/>
                    <a:pt x="100" y="8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8"/>
                    <a:pt x="92" y="0"/>
                    <a:pt x="81" y="0"/>
                  </a:cubicBezTo>
                  <a:moveTo>
                    <a:pt x="92" y="82"/>
                  </a:moveTo>
                  <a:cubicBezTo>
                    <a:pt x="92" y="86"/>
                    <a:pt x="88" y="90"/>
                    <a:pt x="84" y="91"/>
                  </a:cubicBezTo>
                  <a:cubicBezTo>
                    <a:pt x="83" y="92"/>
                    <a:pt x="82" y="92"/>
                    <a:pt x="81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3" y="92"/>
                    <a:pt x="8" y="87"/>
                    <a:pt x="8" y="8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3"/>
                    <a:pt x="13" y="8"/>
                    <a:pt x="18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7" y="8"/>
                    <a:pt x="92" y="13"/>
                    <a:pt x="92" y="18"/>
                  </a:cubicBezTo>
                  <a:lnTo>
                    <a:pt x="92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</p:grpSp>
      <p:sp>
        <p:nvSpPr>
          <p:cNvPr id="45" name="文本框 6"/>
          <p:cNvSpPr txBox="1">
            <a:spLocks noChangeArrowheads="1"/>
          </p:cNvSpPr>
          <p:nvPr/>
        </p:nvSpPr>
        <p:spPr bwMode="auto">
          <a:xfrm>
            <a:off x="1066800" y="4223390"/>
            <a:ext cx="17439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数据获取与数据准备</a:t>
            </a:r>
          </a:p>
        </p:txBody>
      </p:sp>
      <p:sp>
        <p:nvSpPr>
          <p:cNvPr id="47" name="文本框 6"/>
          <p:cNvSpPr txBox="1">
            <a:spLocks noChangeArrowheads="1"/>
          </p:cNvSpPr>
          <p:nvPr/>
        </p:nvSpPr>
        <p:spPr bwMode="auto">
          <a:xfrm>
            <a:off x="3547646" y="2881316"/>
            <a:ext cx="232715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数据整理与</a:t>
            </a:r>
            <a:b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数据显示</a:t>
            </a:r>
          </a:p>
        </p:txBody>
      </p:sp>
      <p:sp>
        <p:nvSpPr>
          <p:cNvPr id="49" name="文本框 6"/>
          <p:cNvSpPr txBox="1">
            <a:spLocks noChangeArrowheads="1"/>
          </p:cNvSpPr>
          <p:nvPr/>
        </p:nvSpPr>
        <p:spPr bwMode="auto">
          <a:xfrm>
            <a:off x="6496050" y="4233053"/>
            <a:ext cx="16380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数据选择</a:t>
            </a:r>
          </a:p>
        </p:txBody>
      </p:sp>
      <p:sp>
        <p:nvSpPr>
          <p:cNvPr id="51" name="文本框 6"/>
          <p:cNvSpPr txBox="1">
            <a:spLocks noChangeArrowheads="1"/>
          </p:cNvSpPr>
          <p:nvPr/>
        </p:nvSpPr>
        <p:spPr bwMode="auto">
          <a:xfrm>
            <a:off x="9334500" y="2892881"/>
            <a:ext cx="146748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数据筛选与排序</a:t>
            </a:r>
          </a:p>
        </p:txBody>
      </p:sp>
    </p:spTree>
    <p:extLst>
      <p:ext uri="{BB962C8B-B14F-4D97-AF65-F5344CB8AC3E}">
        <p14:creationId xmlns:p14="http://schemas.microsoft.com/office/powerpoint/2010/main" val="287524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9" grpId="0"/>
      <p:bldP spid="18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45" grpId="0"/>
      <p:bldP spid="47" grpId="0"/>
      <p:bldP spid="49" grpId="0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2913707" y="4103051"/>
            <a:ext cx="2818090" cy="61885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410699" y="4181648"/>
            <a:ext cx="1906863" cy="46166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24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Python</a:t>
            </a:r>
            <a:r>
              <a:rPr lang="zh-CN" altLang="en-US" sz="24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语言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2913707" y="5250415"/>
            <a:ext cx="2818090" cy="61885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410699" y="5329012"/>
            <a:ext cx="1415766" cy="46166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zh-CN" altLang="en-US" sz="24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数据采集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7885757" y="4103051"/>
            <a:ext cx="2818090" cy="61885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382749" y="4181648"/>
            <a:ext cx="1415766" cy="46166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pPr lvl="0"/>
            <a:r>
              <a:rPr lang="zh-CN" altLang="en-US" sz="24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数据统计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7885757" y="5250415"/>
            <a:ext cx="2818090" cy="61885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382749" y="5329012"/>
            <a:ext cx="1723543" cy="46166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zh-CN" altLang="en-US" sz="24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数据可视化</a:t>
            </a:r>
          </a:p>
        </p:txBody>
      </p:sp>
      <p:sp>
        <p:nvSpPr>
          <p:cNvPr id="20" name="椭圆 19"/>
          <p:cNvSpPr/>
          <p:nvPr/>
        </p:nvSpPr>
        <p:spPr>
          <a:xfrm flipH="1">
            <a:off x="1778395" y="3982588"/>
            <a:ext cx="859733" cy="859781"/>
          </a:xfrm>
          <a:prstGeom prst="ellipse">
            <a:avLst/>
          </a:prstGeom>
          <a:noFill/>
          <a:ln w="19050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 sz="3200"/>
          </a:p>
        </p:txBody>
      </p:sp>
      <p:sp>
        <p:nvSpPr>
          <p:cNvPr id="21" name="椭圆 20"/>
          <p:cNvSpPr/>
          <p:nvPr/>
        </p:nvSpPr>
        <p:spPr>
          <a:xfrm flipH="1">
            <a:off x="1778395" y="5129952"/>
            <a:ext cx="859733" cy="859781"/>
          </a:xfrm>
          <a:prstGeom prst="ellipse">
            <a:avLst/>
          </a:prstGeom>
          <a:noFill/>
          <a:ln w="19050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flipH="1">
            <a:off x="6826645" y="3982588"/>
            <a:ext cx="859733" cy="859781"/>
          </a:xfrm>
          <a:prstGeom prst="ellipse">
            <a:avLst/>
          </a:prstGeom>
          <a:noFill/>
          <a:ln w="19050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flipH="1">
            <a:off x="6826645" y="5129952"/>
            <a:ext cx="859733" cy="859781"/>
          </a:xfrm>
          <a:prstGeom prst="ellipse">
            <a:avLst/>
          </a:prstGeom>
          <a:noFill/>
          <a:ln w="19050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1960035" y="4089313"/>
            <a:ext cx="532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3600" b="1" dirty="0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6065" y="5236677"/>
            <a:ext cx="5004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36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08687" y="4089313"/>
            <a:ext cx="495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36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81436" y="5236677"/>
            <a:ext cx="5501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36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 flipV="1">
            <a:off x="0" y="0"/>
            <a:ext cx="12192000" cy="29845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 flipV="1">
            <a:off x="0" y="297089"/>
            <a:ext cx="12192000" cy="298450"/>
          </a:xfrm>
          <a:prstGeom prst="rect">
            <a:avLst/>
          </a:prstGeom>
          <a:solidFill>
            <a:srgbClr val="009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 flipV="1">
            <a:off x="0" y="577856"/>
            <a:ext cx="12192000" cy="29845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 flipV="1">
            <a:off x="0" y="868144"/>
            <a:ext cx="12192000" cy="298450"/>
          </a:xfrm>
          <a:prstGeom prst="rect">
            <a:avLst/>
          </a:prstGeom>
          <a:solidFill>
            <a:srgbClr val="D0C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2768600" y="2092778"/>
            <a:ext cx="6794500" cy="1219200"/>
          </a:xfrm>
          <a:prstGeom prst="rect">
            <a:avLst/>
          </a:prstGeom>
          <a:noFill/>
          <a:ln>
            <a:solidFill>
              <a:srgbClr val="8CC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3123000" y="2266342"/>
            <a:ext cx="61269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sz="54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/ DIRECTORY</a:t>
            </a:r>
            <a:endParaRPr lang="zh-CN" altLang="en-US" sz="54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882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36" grpId="0" animBg="1"/>
      <p:bldP spid="37" grpId="0" animBg="1"/>
      <p:bldP spid="38" grpId="0" animBg="1"/>
      <p:bldP spid="39" grpId="0" animBg="1"/>
      <p:bldP spid="40" grpId="0" animBg="1"/>
      <p:bldP spid="4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2"/>
          <p:cNvGrpSpPr/>
          <p:nvPr/>
        </p:nvGrpSpPr>
        <p:grpSpPr>
          <a:xfrm>
            <a:off x="545" y="548370"/>
            <a:ext cx="3066505" cy="698854"/>
            <a:chOff x="543" y="253844"/>
            <a:chExt cx="3672408" cy="810497"/>
          </a:xfrm>
          <a:solidFill>
            <a:srgbClr val="004C40"/>
          </a:solidFill>
        </p:grpSpPr>
        <p:sp>
          <p:nvSpPr>
            <p:cNvPr id="14" name="矩形 13"/>
            <p:cNvSpPr/>
            <p:nvPr/>
          </p:nvSpPr>
          <p:spPr>
            <a:xfrm>
              <a:off x="543" y="343214"/>
              <a:ext cx="3213357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标题 1"/>
          <p:cNvSpPr txBox="1">
            <a:spLocks/>
          </p:cNvSpPr>
          <p:nvPr/>
        </p:nvSpPr>
        <p:spPr>
          <a:xfrm>
            <a:off x="1006211" y="617253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高级操作</a:t>
            </a:r>
          </a:p>
        </p:txBody>
      </p:sp>
      <p:sp>
        <p:nvSpPr>
          <p:cNvPr id="17" name="椭圆 16"/>
          <p:cNvSpPr/>
          <p:nvPr/>
        </p:nvSpPr>
        <p:spPr>
          <a:xfrm>
            <a:off x="154853" y="507425"/>
            <a:ext cx="780701" cy="780743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3200" b="1" dirty="0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Oval 2"/>
          <p:cNvSpPr>
            <a:spLocks noChangeArrowheads="1"/>
          </p:cNvSpPr>
          <p:nvPr/>
        </p:nvSpPr>
        <p:spPr bwMode="auto">
          <a:xfrm>
            <a:off x="1358430" y="2479311"/>
            <a:ext cx="1452358" cy="1454724"/>
          </a:xfrm>
          <a:prstGeom prst="ellipse">
            <a:avLst/>
          </a:prstGeom>
          <a:solidFill>
            <a:srgbClr val="8CC34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3" name="Freeform 3"/>
          <p:cNvSpPr/>
          <p:nvPr/>
        </p:nvSpPr>
        <p:spPr bwMode="auto">
          <a:xfrm>
            <a:off x="2094071" y="2171809"/>
            <a:ext cx="1026585" cy="1033682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2" y="0"/>
                  <a:pt x="0" y="0"/>
                </a:cubicBezTo>
              </a:path>
            </a:pathLst>
          </a:custGeom>
          <a:noFill/>
          <a:ln w="6350" cap="flat" cmpd="sng">
            <a:solidFill>
              <a:srgbClr val="8CC344"/>
            </a:solidFill>
            <a:prstDash val="dash"/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4" name="Oval 4"/>
          <p:cNvSpPr>
            <a:spLocks noChangeArrowheads="1"/>
          </p:cNvSpPr>
          <p:nvPr/>
        </p:nvSpPr>
        <p:spPr bwMode="auto">
          <a:xfrm>
            <a:off x="6652203" y="2479311"/>
            <a:ext cx="1447627" cy="1454724"/>
          </a:xfrm>
          <a:prstGeom prst="ellipse">
            <a:avLst/>
          </a:prstGeom>
          <a:solidFill>
            <a:srgbClr val="8CC34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5" name="Freeform 5"/>
          <p:cNvSpPr/>
          <p:nvPr/>
        </p:nvSpPr>
        <p:spPr bwMode="auto">
          <a:xfrm>
            <a:off x="7390209" y="2171809"/>
            <a:ext cx="1026585" cy="1033682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1" y="0"/>
                  <a:pt x="0" y="0"/>
                </a:cubicBezTo>
              </a:path>
            </a:pathLst>
          </a:custGeom>
          <a:noFill/>
          <a:ln w="6350" cap="flat" cmpd="sng">
            <a:solidFill>
              <a:srgbClr val="8CC344"/>
            </a:solidFill>
            <a:prstDash val="dash"/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6" name="Oval 6"/>
          <p:cNvSpPr>
            <a:spLocks noChangeArrowheads="1"/>
          </p:cNvSpPr>
          <p:nvPr/>
        </p:nvSpPr>
        <p:spPr bwMode="auto">
          <a:xfrm>
            <a:off x="3913066" y="4016824"/>
            <a:ext cx="1452358" cy="1452358"/>
          </a:xfrm>
          <a:prstGeom prst="ellipse">
            <a:avLst/>
          </a:prstGeom>
          <a:solidFill>
            <a:srgbClr val="004C4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7" name="Freeform 7"/>
          <p:cNvSpPr/>
          <p:nvPr/>
        </p:nvSpPr>
        <p:spPr bwMode="auto">
          <a:xfrm>
            <a:off x="4648707" y="4743003"/>
            <a:ext cx="1033681" cy="1033681"/>
          </a:xfrm>
          <a:custGeom>
            <a:avLst/>
            <a:gdLst>
              <a:gd name="T0" fmla="*/ 0 w 185"/>
              <a:gd name="T1" fmla="*/ 185 h 185"/>
              <a:gd name="T2" fmla="*/ 185 w 185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5" h="185">
                <a:moveTo>
                  <a:pt x="0" y="185"/>
                </a:moveTo>
                <a:cubicBezTo>
                  <a:pt x="102" y="185"/>
                  <a:pt x="185" y="102"/>
                  <a:pt x="185" y="0"/>
                </a:cubicBezTo>
              </a:path>
            </a:pathLst>
          </a:custGeom>
          <a:noFill/>
          <a:ln w="6350" cap="flat" cmpd="sng">
            <a:solidFill>
              <a:srgbClr val="004C40"/>
            </a:solidFill>
            <a:prstDash val="dash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8" name="Oval 8"/>
          <p:cNvSpPr>
            <a:spLocks noChangeArrowheads="1"/>
          </p:cNvSpPr>
          <p:nvPr/>
        </p:nvSpPr>
        <p:spPr bwMode="auto">
          <a:xfrm>
            <a:off x="9296725" y="4016824"/>
            <a:ext cx="1454724" cy="1452358"/>
          </a:xfrm>
          <a:prstGeom prst="ellipse">
            <a:avLst/>
          </a:prstGeom>
          <a:solidFill>
            <a:srgbClr val="004C4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29" name="Freeform 9"/>
          <p:cNvSpPr/>
          <p:nvPr/>
        </p:nvSpPr>
        <p:spPr bwMode="auto">
          <a:xfrm>
            <a:off x="10022904" y="4743003"/>
            <a:ext cx="1028950" cy="1033681"/>
          </a:xfrm>
          <a:custGeom>
            <a:avLst/>
            <a:gdLst>
              <a:gd name="T0" fmla="*/ 0 w 184"/>
              <a:gd name="T1" fmla="*/ 185 h 185"/>
              <a:gd name="T2" fmla="*/ 184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0" y="185"/>
                </a:moveTo>
                <a:cubicBezTo>
                  <a:pt x="102" y="185"/>
                  <a:pt x="184" y="102"/>
                  <a:pt x="184" y="0"/>
                </a:cubicBezTo>
              </a:path>
            </a:pathLst>
          </a:custGeom>
          <a:noFill/>
          <a:ln w="6350" cap="flat" cmpd="sng">
            <a:solidFill>
              <a:srgbClr val="004C40"/>
            </a:solidFill>
            <a:prstDash val="dash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sp>
        <p:nvSpPr>
          <p:cNvPr id="30" name="Freeform 10"/>
          <p:cNvSpPr>
            <a:spLocks noEditPoints="1"/>
          </p:cNvSpPr>
          <p:nvPr/>
        </p:nvSpPr>
        <p:spPr bwMode="auto">
          <a:xfrm>
            <a:off x="9743787" y="4463886"/>
            <a:ext cx="560600" cy="558235"/>
          </a:xfrm>
          <a:custGeom>
            <a:avLst/>
            <a:gdLst>
              <a:gd name="T0" fmla="*/ 100 w 100"/>
              <a:gd name="T1" fmla="*/ 56 h 100"/>
              <a:gd name="T2" fmla="*/ 44 w 100"/>
              <a:gd name="T3" fmla="*/ 0 h 100"/>
              <a:gd name="T4" fmla="*/ 40 w 100"/>
              <a:gd name="T5" fmla="*/ 0 h 100"/>
              <a:gd name="T6" fmla="*/ 40 w 100"/>
              <a:gd name="T7" fmla="*/ 11 h 100"/>
              <a:gd name="T8" fmla="*/ 0 w 100"/>
              <a:gd name="T9" fmla="*/ 56 h 100"/>
              <a:gd name="T10" fmla="*/ 44 w 100"/>
              <a:gd name="T11" fmla="*/ 100 h 100"/>
              <a:gd name="T12" fmla="*/ 69 w 100"/>
              <a:gd name="T13" fmla="*/ 93 h 100"/>
              <a:gd name="T14" fmla="*/ 89 w 100"/>
              <a:gd name="T15" fmla="*/ 60 h 100"/>
              <a:gd name="T16" fmla="*/ 100 w 100"/>
              <a:gd name="T17" fmla="*/ 60 h 100"/>
              <a:gd name="T18" fmla="*/ 100 w 100"/>
              <a:gd name="T19" fmla="*/ 56 h 100"/>
              <a:gd name="T20" fmla="*/ 64 w 100"/>
              <a:gd name="T21" fmla="*/ 86 h 100"/>
              <a:gd name="T22" fmla="*/ 44 w 100"/>
              <a:gd name="T23" fmla="*/ 92 h 100"/>
              <a:gd name="T24" fmla="*/ 8 w 100"/>
              <a:gd name="T25" fmla="*/ 56 h 100"/>
              <a:gd name="T26" fmla="*/ 40 w 100"/>
              <a:gd name="T27" fmla="*/ 20 h 100"/>
              <a:gd name="T28" fmla="*/ 40 w 100"/>
              <a:gd name="T29" fmla="*/ 60 h 100"/>
              <a:gd name="T30" fmla="*/ 80 w 100"/>
              <a:gd name="T31" fmla="*/ 60 h 100"/>
              <a:gd name="T32" fmla="*/ 64 w 100"/>
              <a:gd name="T33" fmla="*/ 86 h 100"/>
              <a:gd name="T34" fmla="*/ 49 w 100"/>
              <a:gd name="T35" fmla="*/ 52 h 100"/>
              <a:gd name="T36" fmla="*/ 49 w 100"/>
              <a:gd name="T37" fmla="*/ 9 h 100"/>
              <a:gd name="T38" fmla="*/ 91 w 100"/>
              <a:gd name="T39" fmla="*/ 52 h 100"/>
              <a:gd name="T40" fmla="*/ 49 w 100"/>
              <a:gd name="T41" fmla="*/ 5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0" h="100">
                <a:moveTo>
                  <a:pt x="100" y="56"/>
                </a:moveTo>
                <a:cubicBezTo>
                  <a:pt x="100" y="25"/>
                  <a:pt x="75" y="0"/>
                  <a:pt x="4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11"/>
                  <a:pt x="40" y="11"/>
                  <a:pt x="40" y="11"/>
                </a:cubicBezTo>
                <a:cubicBezTo>
                  <a:pt x="17" y="14"/>
                  <a:pt x="0" y="33"/>
                  <a:pt x="0" y="56"/>
                </a:cubicBezTo>
                <a:cubicBezTo>
                  <a:pt x="0" y="80"/>
                  <a:pt x="20" y="100"/>
                  <a:pt x="44" y="100"/>
                </a:cubicBezTo>
                <a:cubicBezTo>
                  <a:pt x="53" y="100"/>
                  <a:pt x="62" y="98"/>
                  <a:pt x="69" y="93"/>
                </a:cubicBezTo>
                <a:cubicBezTo>
                  <a:pt x="80" y="85"/>
                  <a:pt x="87" y="73"/>
                  <a:pt x="89" y="60"/>
                </a:cubicBezTo>
                <a:cubicBezTo>
                  <a:pt x="100" y="60"/>
                  <a:pt x="100" y="60"/>
                  <a:pt x="100" y="60"/>
                </a:cubicBezTo>
                <a:lnTo>
                  <a:pt x="100" y="56"/>
                </a:lnTo>
                <a:close/>
                <a:moveTo>
                  <a:pt x="64" y="86"/>
                </a:moveTo>
                <a:cubicBezTo>
                  <a:pt x="59" y="90"/>
                  <a:pt x="52" y="92"/>
                  <a:pt x="44" y="92"/>
                </a:cubicBezTo>
                <a:cubicBezTo>
                  <a:pt x="25" y="92"/>
                  <a:pt x="8" y="76"/>
                  <a:pt x="8" y="56"/>
                </a:cubicBezTo>
                <a:cubicBezTo>
                  <a:pt x="8" y="37"/>
                  <a:pt x="22" y="22"/>
                  <a:pt x="40" y="20"/>
                </a:cubicBezTo>
                <a:cubicBezTo>
                  <a:pt x="40" y="60"/>
                  <a:pt x="40" y="60"/>
                  <a:pt x="4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79" y="70"/>
                  <a:pt x="73" y="80"/>
                  <a:pt x="64" y="86"/>
                </a:cubicBezTo>
                <a:moveTo>
                  <a:pt x="49" y="52"/>
                </a:moveTo>
                <a:cubicBezTo>
                  <a:pt x="49" y="9"/>
                  <a:pt x="49" y="9"/>
                  <a:pt x="49" y="9"/>
                </a:cubicBezTo>
                <a:cubicBezTo>
                  <a:pt x="71" y="11"/>
                  <a:pt x="89" y="29"/>
                  <a:pt x="91" y="52"/>
                </a:cubicBezTo>
                <a:lnTo>
                  <a:pt x="49" y="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004C40"/>
              </a:solidFill>
            </a:endParaRPr>
          </a:p>
        </p:txBody>
      </p:sp>
      <p:grpSp>
        <p:nvGrpSpPr>
          <p:cNvPr id="3" name="Group 11"/>
          <p:cNvGrpSpPr/>
          <p:nvPr/>
        </p:nvGrpSpPr>
        <p:grpSpPr bwMode="auto">
          <a:xfrm>
            <a:off x="4369590" y="4497001"/>
            <a:ext cx="558235" cy="492004"/>
            <a:chOff x="0" y="0"/>
            <a:chExt cx="236" cy="208"/>
          </a:xfrm>
        </p:grpSpPr>
        <p:sp>
          <p:nvSpPr>
            <p:cNvPr id="32" name="Freeform 12"/>
            <p:cNvSpPr>
              <a:spLocks noEditPoints="1"/>
            </p:cNvSpPr>
            <p:nvPr/>
          </p:nvSpPr>
          <p:spPr bwMode="auto">
            <a:xfrm>
              <a:off x="0" y="45"/>
              <a:ext cx="193" cy="163"/>
            </a:xfrm>
            <a:custGeom>
              <a:avLst/>
              <a:gdLst>
                <a:gd name="T0" fmla="*/ 77 w 82"/>
                <a:gd name="T1" fmla="*/ 0 h 69"/>
                <a:gd name="T2" fmla="*/ 4 w 82"/>
                <a:gd name="T3" fmla="*/ 0 h 69"/>
                <a:gd name="T4" fmla="*/ 0 w 82"/>
                <a:gd name="T5" fmla="*/ 4 h 69"/>
                <a:gd name="T6" fmla="*/ 0 w 82"/>
                <a:gd name="T7" fmla="*/ 65 h 69"/>
                <a:gd name="T8" fmla="*/ 4 w 82"/>
                <a:gd name="T9" fmla="*/ 69 h 69"/>
                <a:gd name="T10" fmla="*/ 77 w 82"/>
                <a:gd name="T11" fmla="*/ 69 h 69"/>
                <a:gd name="T12" fmla="*/ 82 w 82"/>
                <a:gd name="T13" fmla="*/ 65 h 69"/>
                <a:gd name="T14" fmla="*/ 82 w 82"/>
                <a:gd name="T15" fmla="*/ 40 h 69"/>
                <a:gd name="T16" fmla="*/ 82 w 82"/>
                <a:gd name="T17" fmla="*/ 29 h 69"/>
                <a:gd name="T18" fmla="*/ 82 w 82"/>
                <a:gd name="T19" fmla="*/ 4 h 69"/>
                <a:gd name="T20" fmla="*/ 77 w 82"/>
                <a:gd name="T21" fmla="*/ 0 h 69"/>
                <a:gd name="T22" fmla="*/ 9 w 82"/>
                <a:gd name="T23" fmla="*/ 61 h 69"/>
                <a:gd name="T24" fmla="*/ 9 w 82"/>
                <a:gd name="T25" fmla="*/ 9 h 69"/>
                <a:gd name="T26" fmla="*/ 73 w 82"/>
                <a:gd name="T27" fmla="*/ 9 h 69"/>
                <a:gd name="T28" fmla="*/ 73 w 82"/>
                <a:gd name="T29" fmla="*/ 25 h 69"/>
                <a:gd name="T30" fmla="*/ 64 w 82"/>
                <a:gd name="T31" fmla="*/ 25 h 69"/>
                <a:gd name="T32" fmla="*/ 55 w 82"/>
                <a:gd name="T33" fmla="*/ 35 h 69"/>
                <a:gd name="T34" fmla="*/ 64 w 82"/>
                <a:gd name="T35" fmla="*/ 44 h 69"/>
                <a:gd name="T36" fmla="*/ 73 w 82"/>
                <a:gd name="T37" fmla="*/ 44 h 69"/>
                <a:gd name="T38" fmla="*/ 73 w 82"/>
                <a:gd name="T39" fmla="*/ 61 h 69"/>
                <a:gd name="T40" fmla="*/ 9 w 82"/>
                <a:gd name="T41" fmla="*/ 6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69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69"/>
                    <a:pt x="4" y="69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80" y="69"/>
                    <a:pt x="82" y="67"/>
                    <a:pt x="82" y="65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2"/>
                    <a:pt x="80" y="0"/>
                    <a:pt x="77" y="0"/>
                  </a:cubicBezTo>
                  <a:moveTo>
                    <a:pt x="9" y="61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59" y="25"/>
                    <a:pt x="55" y="29"/>
                    <a:pt x="55" y="35"/>
                  </a:cubicBezTo>
                  <a:cubicBezTo>
                    <a:pt x="55" y="40"/>
                    <a:pt x="59" y="44"/>
                    <a:pt x="64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61"/>
                    <a:pt x="73" y="61"/>
                    <a:pt x="73" y="61"/>
                  </a:cubicBezTo>
                  <a:lnTo>
                    <a:pt x="9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33" name="Freeform 13"/>
            <p:cNvSpPr/>
            <p:nvPr/>
          </p:nvSpPr>
          <p:spPr bwMode="auto">
            <a:xfrm>
              <a:off x="44" y="0"/>
              <a:ext cx="192" cy="165"/>
            </a:xfrm>
            <a:custGeom>
              <a:avLst/>
              <a:gdLst>
                <a:gd name="T0" fmla="*/ 77 w 81"/>
                <a:gd name="T1" fmla="*/ 0 h 70"/>
                <a:gd name="T2" fmla="*/ 4 w 81"/>
                <a:gd name="T3" fmla="*/ 0 h 70"/>
                <a:gd name="T4" fmla="*/ 0 w 81"/>
                <a:gd name="T5" fmla="*/ 4 h 70"/>
                <a:gd name="T6" fmla="*/ 4 w 81"/>
                <a:gd name="T7" fmla="*/ 9 h 70"/>
                <a:gd name="T8" fmla="*/ 73 w 81"/>
                <a:gd name="T9" fmla="*/ 9 h 70"/>
                <a:gd name="T10" fmla="*/ 73 w 81"/>
                <a:gd name="T11" fmla="*/ 65 h 70"/>
                <a:gd name="T12" fmla="*/ 77 w 81"/>
                <a:gd name="T13" fmla="*/ 70 h 70"/>
                <a:gd name="T14" fmla="*/ 81 w 81"/>
                <a:gd name="T15" fmla="*/ 65 h 70"/>
                <a:gd name="T16" fmla="*/ 81 w 81"/>
                <a:gd name="T17" fmla="*/ 4 h 70"/>
                <a:gd name="T18" fmla="*/ 77 w 81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70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3" y="68"/>
                    <a:pt x="75" y="70"/>
                    <a:pt x="77" y="70"/>
                  </a:cubicBezTo>
                  <a:cubicBezTo>
                    <a:pt x="79" y="70"/>
                    <a:pt x="81" y="68"/>
                    <a:pt x="81" y="65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</p:grpSp>
      <p:grpSp>
        <p:nvGrpSpPr>
          <p:cNvPr id="4" name="Group 14"/>
          <p:cNvGrpSpPr/>
          <p:nvPr/>
        </p:nvGrpSpPr>
        <p:grpSpPr bwMode="auto">
          <a:xfrm>
            <a:off x="7103996" y="2926373"/>
            <a:ext cx="565331" cy="560600"/>
            <a:chOff x="0" y="0"/>
            <a:chExt cx="239" cy="237"/>
          </a:xfrm>
          <a:solidFill>
            <a:schemeClr val="bg1"/>
          </a:solidFill>
        </p:grpSpPr>
        <p:sp>
          <p:nvSpPr>
            <p:cNvPr id="35" name="Freeform 15"/>
            <p:cNvSpPr/>
            <p:nvPr/>
          </p:nvSpPr>
          <p:spPr bwMode="auto">
            <a:xfrm>
              <a:off x="0" y="22"/>
              <a:ext cx="217" cy="215"/>
            </a:xfrm>
            <a:custGeom>
              <a:avLst/>
              <a:gdLst>
                <a:gd name="T0" fmla="*/ 87 w 92"/>
                <a:gd name="T1" fmla="*/ 41 h 91"/>
                <a:gd name="T2" fmla="*/ 83 w 92"/>
                <a:gd name="T3" fmla="*/ 45 h 91"/>
                <a:gd name="T4" fmla="*/ 83 w 92"/>
                <a:gd name="T5" fmla="*/ 67 h 91"/>
                <a:gd name="T6" fmla="*/ 73 w 92"/>
                <a:gd name="T7" fmla="*/ 81 h 91"/>
                <a:gd name="T8" fmla="*/ 68 w 92"/>
                <a:gd name="T9" fmla="*/ 82 h 91"/>
                <a:gd name="T10" fmla="*/ 24 w 92"/>
                <a:gd name="T11" fmla="*/ 82 h 91"/>
                <a:gd name="T12" fmla="*/ 9 w 92"/>
                <a:gd name="T13" fmla="*/ 67 h 91"/>
                <a:gd name="T14" fmla="*/ 9 w 92"/>
                <a:gd name="T15" fmla="*/ 24 h 91"/>
                <a:gd name="T16" fmla="*/ 24 w 92"/>
                <a:gd name="T17" fmla="*/ 8 h 91"/>
                <a:gd name="T18" fmla="*/ 46 w 92"/>
                <a:gd name="T19" fmla="*/ 8 h 91"/>
                <a:gd name="T20" fmla="*/ 50 w 92"/>
                <a:gd name="T21" fmla="*/ 4 h 91"/>
                <a:gd name="T22" fmla="*/ 46 w 92"/>
                <a:gd name="T23" fmla="*/ 0 h 91"/>
                <a:gd name="T24" fmla="*/ 24 w 92"/>
                <a:gd name="T25" fmla="*/ 0 h 91"/>
                <a:gd name="T26" fmla="*/ 0 w 92"/>
                <a:gd name="T27" fmla="*/ 24 h 91"/>
                <a:gd name="T28" fmla="*/ 0 w 92"/>
                <a:gd name="T29" fmla="*/ 67 h 91"/>
                <a:gd name="T30" fmla="*/ 24 w 92"/>
                <a:gd name="T31" fmla="*/ 91 h 91"/>
                <a:gd name="T32" fmla="*/ 68 w 92"/>
                <a:gd name="T33" fmla="*/ 91 h 91"/>
                <a:gd name="T34" fmla="*/ 76 w 92"/>
                <a:gd name="T35" fmla="*/ 89 h 91"/>
                <a:gd name="T36" fmla="*/ 92 w 92"/>
                <a:gd name="T37" fmla="*/ 67 h 91"/>
                <a:gd name="T38" fmla="*/ 92 w 92"/>
                <a:gd name="T39" fmla="*/ 45 h 91"/>
                <a:gd name="T40" fmla="*/ 87 w 92"/>
                <a:gd name="T41" fmla="*/ 4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2" h="91">
                  <a:moveTo>
                    <a:pt x="87" y="41"/>
                  </a:moveTo>
                  <a:cubicBezTo>
                    <a:pt x="85" y="41"/>
                    <a:pt x="83" y="43"/>
                    <a:pt x="83" y="45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73"/>
                    <a:pt x="79" y="79"/>
                    <a:pt x="73" y="81"/>
                  </a:cubicBezTo>
                  <a:cubicBezTo>
                    <a:pt x="71" y="82"/>
                    <a:pt x="70" y="82"/>
                    <a:pt x="68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16" y="82"/>
                    <a:pt x="9" y="75"/>
                    <a:pt x="9" y="67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15"/>
                    <a:pt x="16" y="8"/>
                    <a:pt x="24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8" y="8"/>
                    <a:pt x="50" y="6"/>
                    <a:pt x="50" y="4"/>
                  </a:cubicBezTo>
                  <a:cubicBezTo>
                    <a:pt x="50" y="2"/>
                    <a:pt x="48" y="0"/>
                    <a:pt x="4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0"/>
                    <a:pt x="11" y="91"/>
                    <a:pt x="24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71" y="91"/>
                    <a:pt x="74" y="90"/>
                    <a:pt x="76" y="89"/>
                  </a:cubicBezTo>
                  <a:cubicBezTo>
                    <a:pt x="85" y="86"/>
                    <a:pt x="92" y="77"/>
                    <a:pt x="92" y="67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43"/>
                    <a:pt x="90" y="41"/>
                    <a:pt x="87" y="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36" name="Freeform 16"/>
            <p:cNvSpPr>
              <a:spLocks noEditPoints="1"/>
            </p:cNvSpPr>
            <p:nvPr/>
          </p:nvSpPr>
          <p:spPr bwMode="auto">
            <a:xfrm>
              <a:off x="135" y="0"/>
              <a:ext cx="104" cy="104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5 h 44"/>
                <a:gd name="T12" fmla="*/ 8 w 44"/>
                <a:gd name="T13" fmla="*/ 22 h 44"/>
                <a:gd name="T14" fmla="*/ 22 w 44"/>
                <a:gd name="T15" fmla="*/ 8 h 44"/>
                <a:gd name="T16" fmla="*/ 35 w 44"/>
                <a:gd name="T17" fmla="*/ 22 h 44"/>
                <a:gd name="T18" fmla="*/ 22 w 44"/>
                <a:gd name="T19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9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9"/>
                    <a:pt x="34" y="0"/>
                    <a:pt x="22" y="0"/>
                  </a:cubicBezTo>
                  <a:moveTo>
                    <a:pt x="22" y="35"/>
                  </a:moveTo>
                  <a:cubicBezTo>
                    <a:pt x="14" y="35"/>
                    <a:pt x="8" y="29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ubicBezTo>
                    <a:pt x="29" y="8"/>
                    <a:pt x="35" y="14"/>
                    <a:pt x="35" y="22"/>
                  </a:cubicBezTo>
                  <a:cubicBezTo>
                    <a:pt x="35" y="29"/>
                    <a:pt x="29" y="35"/>
                    <a:pt x="22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37" name="Freeform 17"/>
            <p:cNvSpPr/>
            <p:nvPr/>
          </p:nvSpPr>
          <p:spPr bwMode="auto">
            <a:xfrm>
              <a:off x="80" y="97"/>
              <a:ext cx="57" cy="21"/>
            </a:xfrm>
            <a:custGeom>
              <a:avLst/>
              <a:gdLst>
                <a:gd name="T0" fmla="*/ 0 w 24"/>
                <a:gd name="T1" fmla="*/ 4 h 9"/>
                <a:gd name="T2" fmla="*/ 5 w 24"/>
                <a:gd name="T3" fmla="*/ 9 h 9"/>
                <a:gd name="T4" fmla="*/ 20 w 24"/>
                <a:gd name="T5" fmla="*/ 9 h 9"/>
                <a:gd name="T6" fmla="*/ 24 w 24"/>
                <a:gd name="T7" fmla="*/ 4 h 9"/>
                <a:gd name="T8" fmla="*/ 20 w 24"/>
                <a:gd name="T9" fmla="*/ 0 h 9"/>
                <a:gd name="T10" fmla="*/ 5 w 24"/>
                <a:gd name="T11" fmla="*/ 0 h 9"/>
                <a:gd name="T12" fmla="*/ 0 w 24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0" y="4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40" name="Freeform 18"/>
            <p:cNvSpPr/>
            <p:nvPr/>
          </p:nvSpPr>
          <p:spPr bwMode="auto">
            <a:xfrm>
              <a:off x="80" y="140"/>
              <a:ext cx="57" cy="21"/>
            </a:xfrm>
            <a:custGeom>
              <a:avLst/>
              <a:gdLst>
                <a:gd name="T0" fmla="*/ 20 w 24"/>
                <a:gd name="T1" fmla="*/ 0 h 9"/>
                <a:gd name="T2" fmla="*/ 5 w 24"/>
                <a:gd name="T3" fmla="*/ 0 h 9"/>
                <a:gd name="T4" fmla="*/ 0 w 24"/>
                <a:gd name="T5" fmla="*/ 4 h 9"/>
                <a:gd name="T6" fmla="*/ 5 w 24"/>
                <a:gd name="T7" fmla="*/ 9 h 9"/>
                <a:gd name="T8" fmla="*/ 20 w 24"/>
                <a:gd name="T9" fmla="*/ 9 h 9"/>
                <a:gd name="T10" fmla="*/ 24 w 24"/>
                <a:gd name="T11" fmla="*/ 4 h 9"/>
                <a:gd name="T12" fmla="*/ 20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</p:grpSp>
      <p:grpSp>
        <p:nvGrpSpPr>
          <p:cNvPr id="5" name="Group 19"/>
          <p:cNvGrpSpPr/>
          <p:nvPr/>
        </p:nvGrpSpPr>
        <p:grpSpPr bwMode="auto">
          <a:xfrm>
            <a:off x="1814954" y="2942931"/>
            <a:ext cx="558235" cy="560601"/>
            <a:chOff x="0" y="0"/>
            <a:chExt cx="236" cy="237"/>
          </a:xfrm>
          <a:solidFill>
            <a:schemeClr val="bg1"/>
          </a:solidFill>
        </p:grpSpPr>
        <p:sp>
          <p:nvSpPr>
            <p:cNvPr id="42" name="Freeform 20"/>
            <p:cNvSpPr>
              <a:spLocks noEditPoints="1"/>
            </p:cNvSpPr>
            <p:nvPr/>
          </p:nvSpPr>
          <p:spPr bwMode="auto">
            <a:xfrm>
              <a:off x="63" y="64"/>
              <a:ext cx="109" cy="109"/>
            </a:xfrm>
            <a:custGeom>
              <a:avLst/>
              <a:gdLst>
                <a:gd name="T0" fmla="*/ 40 w 46"/>
                <a:gd name="T1" fmla="*/ 1 h 46"/>
                <a:gd name="T2" fmla="*/ 13 w 46"/>
                <a:gd name="T3" fmla="*/ 10 h 46"/>
                <a:gd name="T4" fmla="*/ 13 w 46"/>
                <a:gd name="T5" fmla="*/ 10 h 46"/>
                <a:gd name="T6" fmla="*/ 12 w 46"/>
                <a:gd name="T7" fmla="*/ 11 h 46"/>
                <a:gd name="T8" fmla="*/ 12 w 46"/>
                <a:gd name="T9" fmla="*/ 11 h 46"/>
                <a:gd name="T10" fmla="*/ 11 w 46"/>
                <a:gd name="T11" fmla="*/ 11 h 46"/>
                <a:gd name="T12" fmla="*/ 11 w 46"/>
                <a:gd name="T13" fmla="*/ 12 h 46"/>
                <a:gd name="T14" fmla="*/ 11 w 46"/>
                <a:gd name="T15" fmla="*/ 12 h 46"/>
                <a:gd name="T16" fmla="*/ 10 w 46"/>
                <a:gd name="T17" fmla="*/ 13 h 46"/>
                <a:gd name="T18" fmla="*/ 10 w 46"/>
                <a:gd name="T19" fmla="*/ 13 h 46"/>
                <a:gd name="T20" fmla="*/ 0 w 46"/>
                <a:gd name="T21" fmla="*/ 40 h 46"/>
                <a:gd name="T22" fmla="*/ 1 w 46"/>
                <a:gd name="T23" fmla="*/ 45 h 46"/>
                <a:gd name="T24" fmla="*/ 4 w 46"/>
                <a:gd name="T25" fmla="*/ 46 h 46"/>
                <a:gd name="T26" fmla="*/ 6 w 46"/>
                <a:gd name="T27" fmla="*/ 46 h 46"/>
                <a:gd name="T28" fmla="*/ 33 w 46"/>
                <a:gd name="T29" fmla="*/ 36 h 46"/>
                <a:gd name="T30" fmla="*/ 33 w 46"/>
                <a:gd name="T31" fmla="*/ 36 h 46"/>
                <a:gd name="T32" fmla="*/ 34 w 46"/>
                <a:gd name="T33" fmla="*/ 35 h 46"/>
                <a:gd name="T34" fmla="*/ 34 w 46"/>
                <a:gd name="T35" fmla="*/ 35 h 46"/>
                <a:gd name="T36" fmla="*/ 35 w 46"/>
                <a:gd name="T37" fmla="*/ 35 h 46"/>
                <a:gd name="T38" fmla="*/ 35 w 46"/>
                <a:gd name="T39" fmla="*/ 34 h 46"/>
                <a:gd name="T40" fmla="*/ 35 w 46"/>
                <a:gd name="T41" fmla="*/ 34 h 46"/>
                <a:gd name="T42" fmla="*/ 36 w 46"/>
                <a:gd name="T43" fmla="*/ 33 h 46"/>
                <a:gd name="T44" fmla="*/ 36 w 46"/>
                <a:gd name="T45" fmla="*/ 33 h 46"/>
                <a:gd name="T46" fmla="*/ 45 w 46"/>
                <a:gd name="T47" fmla="*/ 6 h 46"/>
                <a:gd name="T48" fmla="*/ 44 w 46"/>
                <a:gd name="T49" fmla="*/ 2 h 46"/>
                <a:gd name="T50" fmla="*/ 40 w 46"/>
                <a:gd name="T51" fmla="*/ 1 h 46"/>
                <a:gd name="T52" fmla="*/ 12 w 46"/>
                <a:gd name="T53" fmla="*/ 34 h 46"/>
                <a:gd name="T54" fmla="*/ 16 w 46"/>
                <a:gd name="T55" fmla="*/ 22 h 46"/>
                <a:gd name="T56" fmla="*/ 24 w 46"/>
                <a:gd name="T57" fmla="*/ 30 h 46"/>
                <a:gd name="T58" fmla="*/ 12 w 46"/>
                <a:gd name="T59" fmla="*/ 3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" h="46">
                  <a:moveTo>
                    <a:pt x="40" y="1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11"/>
                    <a:pt x="11" y="11"/>
                  </a:cubicBezTo>
                  <a:cubicBezTo>
                    <a:pt x="11" y="11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0" y="43"/>
                    <a:pt x="1" y="45"/>
                  </a:cubicBezTo>
                  <a:cubicBezTo>
                    <a:pt x="2" y="45"/>
                    <a:pt x="3" y="46"/>
                    <a:pt x="4" y="46"/>
                  </a:cubicBezTo>
                  <a:cubicBezTo>
                    <a:pt x="5" y="46"/>
                    <a:pt x="5" y="46"/>
                    <a:pt x="6" y="4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6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5" y="35"/>
                    <a:pt x="35" y="35"/>
                  </a:cubicBezTo>
                  <a:cubicBezTo>
                    <a:pt x="35" y="35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6" y="4"/>
                    <a:pt x="46" y="3"/>
                    <a:pt x="44" y="2"/>
                  </a:cubicBezTo>
                  <a:cubicBezTo>
                    <a:pt x="43" y="0"/>
                    <a:pt x="42" y="0"/>
                    <a:pt x="40" y="1"/>
                  </a:cubicBezTo>
                  <a:moveTo>
                    <a:pt x="12" y="34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24" y="30"/>
                    <a:pt x="24" y="30"/>
                    <a:pt x="24" y="30"/>
                  </a:cubicBezTo>
                  <a:lnTo>
                    <a:pt x="1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  <p:sp>
          <p:nvSpPr>
            <p:cNvPr id="43" name="Freeform 21"/>
            <p:cNvSpPr>
              <a:spLocks noEditPoints="1"/>
            </p:cNvSpPr>
            <p:nvPr/>
          </p:nvSpPr>
          <p:spPr bwMode="auto">
            <a:xfrm>
              <a:off x="0" y="0"/>
              <a:ext cx="236" cy="237"/>
            </a:xfrm>
            <a:custGeom>
              <a:avLst/>
              <a:gdLst>
                <a:gd name="T0" fmla="*/ 81 w 100"/>
                <a:gd name="T1" fmla="*/ 0 h 100"/>
                <a:gd name="T2" fmla="*/ 18 w 100"/>
                <a:gd name="T3" fmla="*/ 0 h 100"/>
                <a:gd name="T4" fmla="*/ 0 w 100"/>
                <a:gd name="T5" fmla="*/ 18 h 100"/>
                <a:gd name="T6" fmla="*/ 0 w 100"/>
                <a:gd name="T7" fmla="*/ 82 h 100"/>
                <a:gd name="T8" fmla="*/ 18 w 100"/>
                <a:gd name="T9" fmla="*/ 100 h 100"/>
                <a:gd name="T10" fmla="*/ 81 w 100"/>
                <a:gd name="T11" fmla="*/ 100 h 100"/>
                <a:gd name="T12" fmla="*/ 85 w 100"/>
                <a:gd name="T13" fmla="*/ 100 h 100"/>
                <a:gd name="T14" fmla="*/ 100 w 100"/>
                <a:gd name="T15" fmla="*/ 82 h 100"/>
                <a:gd name="T16" fmla="*/ 100 w 100"/>
                <a:gd name="T17" fmla="*/ 18 h 100"/>
                <a:gd name="T18" fmla="*/ 81 w 100"/>
                <a:gd name="T19" fmla="*/ 0 h 100"/>
                <a:gd name="T20" fmla="*/ 92 w 100"/>
                <a:gd name="T21" fmla="*/ 82 h 100"/>
                <a:gd name="T22" fmla="*/ 84 w 100"/>
                <a:gd name="T23" fmla="*/ 91 h 100"/>
                <a:gd name="T24" fmla="*/ 81 w 100"/>
                <a:gd name="T25" fmla="*/ 92 h 100"/>
                <a:gd name="T26" fmla="*/ 18 w 100"/>
                <a:gd name="T27" fmla="*/ 92 h 100"/>
                <a:gd name="T28" fmla="*/ 8 w 100"/>
                <a:gd name="T29" fmla="*/ 82 h 100"/>
                <a:gd name="T30" fmla="*/ 8 w 100"/>
                <a:gd name="T31" fmla="*/ 18 h 100"/>
                <a:gd name="T32" fmla="*/ 18 w 100"/>
                <a:gd name="T33" fmla="*/ 8 h 100"/>
                <a:gd name="T34" fmla="*/ 81 w 100"/>
                <a:gd name="T35" fmla="*/ 8 h 100"/>
                <a:gd name="T36" fmla="*/ 92 w 100"/>
                <a:gd name="T37" fmla="*/ 18 h 100"/>
                <a:gd name="T38" fmla="*/ 92 w 100"/>
                <a:gd name="T39" fmla="*/ 8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0" h="100">
                  <a:moveTo>
                    <a:pt x="8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92"/>
                    <a:pt x="8" y="100"/>
                    <a:pt x="18" y="100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83" y="100"/>
                    <a:pt x="84" y="100"/>
                    <a:pt x="85" y="100"/>
                  </a:cubicBezTo>
                  <a:cubicBezTo>
                    <a:pt x="94" y="98"/>
                    <a:pt x="100" y="90"/>
                    <a:pt x="100" y="8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8"/>
                    <a:pt x="92" y="0"/>
                    <a:pt x="81" y="0"/>
                  </a:cubicBezTo>
                  <a:moveTo>
                    <a:pt x="92" y="82"/>
                  </a:moveTo>
                  <a:cubicBezTo>
                    <a:pt x="92" y="86"/>
                    <a:pt x="88" y="90"/>
                    <a:pt x="84" y="91"/>
                  </a:cubicBezTo>
                  <a:cubicBezTo>
                    <a:pt x="83" y="92"/>
                    <a:pt x="82" y="92"/>
                    <a:pt x="81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3" y="92"/>
                    <a:pt x="8" y="87"/>
                    <a:pt x="8" y="8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3"/>
                    <a:pt x="13" y="8"/>
                    <a:pt x="18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7" y="8"/>
                    <a:pt x="92" y="13"/>
                    <a:pt x="92" y="18"/>
                  </a:cubicBezTo>
                  <a:lnTo>
                    <a:pt x="92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4C40"/>
                </a:solidFill>
              </a:endParaRPr>
            </a:p>
          </p:txBody>
        </p:sp>
      </p:grpSp>
      <p:sp>
        <p:nvSpPr>
          <p:cNvPr id="45" name="文本框 6"/>
          <p:cNvSpPr txBox="1">
            <a:spLocks noChangeArrowheads="1"/>
          </p:cNvSpPr>
          <p:nvPr/>
        </p:nvSpPr>
        <p:spPr bwMode="auto">
          <a:xfrm>
            <a:off x="1066800" y="4223390"/>
            <a:ext cx="17439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数据的统计</a:t>
            </a:r>
          </a:p>
        </p:txBody>
      </p:sp>
      <p:sp>
        <p:nvSpPr>
          <p:cNvPr id="47" name="文本框 6"/>
          <p:cNvSpPr txBox="1">
            <a:spLocks noChangeArrowheads="1"/>
          </p:cNvSpPr>
          <p:nvPr/>
        </p:nvSpPr>
        <p:spPr bwMode="auto">
          <a:xfrm>
            <a:off x="3547646" y="2881316"/>
            <a:ext cx="23271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数据的分组</a:t>
            </a:r>
          </a:p>
        </p:txBody>
      </p:sp>
      <p:sp>
        <p:nvSpPr>
          <p:cNvPr id="49" name="文本框 6"/>
          <p:cNvSpPr txBox="1">
            <a:spLocks noChangeArrowheads="1"/>
          </p:cNvSpPr>
          <p:nvPr/>
        </p:nvSpPr>
        <p:spPr bwMode="auto">
          <a:xfrm>
            <a:off x="6496050" y="4233053"/>
            <a:ext cx="18478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数据的合并</a:t>
            </a:r>
          </a:p>
        </p:txBody>
      </p:sp>
      <p:sp>
        <p:nvSpPr>
          <p:cNvPr id="51" name="文本框 6"/>
          <p:cNvSpPr txBox="1">
            <a:spLocks noChangeArrowheads="1"/>
          </p:cNvSpPr>
          <p:nvPr/>
        </p:nvSpPr>
        <p:spPr bwMode="auto">
          <a:xfrm>
            <a:off x="9334500" y="2892881"/>
            <a:ext cx="14674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聚类操作</a:t>
            </a:r>
          </a:p>
        </p:txBody>
      </p:sp>
    </p:spTree>
    <p:extLst>
      <p:ext uri="{BB962C8B-B14F-4D97-AF65-F5344CB8AC3E}">
        <p14:creationId xmlns:p14="http://schemas.microsoft.com/office/powerpoint/2010/main" val="287524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9" grpId="0"/>
      <p:bldP spid="18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45" grpId="0"/>
      <p:bldP spid="47" grpId="0"/>
      <p:bldP spid="49" grpId="0"/>
      <p:bldP spid="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>
          <a:xfrm>
            <a:off x="543" y="548372"/>
            <a:ext cx="6305008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1006211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聚类操作案例：找出学霸！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3200" b="1" dirty="0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9350" y="1962150"/>
            <a:ext cx="7199313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6659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1209674"/>
            <a:ext cx="6874772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组合 2"/>
          <p:cNvGrpSpPr/>
          <p:nvPr/>
        </p:nvGrpSpPr>
        <p:grpSpPr>
          <a:xfrm>
            <a:off x="543" y="548372"/>
            <a:ext cx="3923757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1006211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聚类原理分析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3200" b="1" dirty="0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 flipH="1">
            <a:off x="5272049" y="914425"/>
            <a:ext cx="1787603" cy="1787702"/>
          </a:xfrm>
          <a:prstGeom prst="ellipse">
            <a:avLst/>
          </a:prstGeom>
          <a:noFill/>
          <a:ln w="19050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755321" y="1254277"/>
            <a:ext cx="85472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66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弧形 11"/>
          <p:cNvSpPr/>
          <p:nvPr/>
        </p:nvSpPr>
        <p:spPr>
          <a:xfrm>
            <a:off x="-4905635" y="5537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弧形 12"/>
          <p:cNvSpPr/>
          <p:nvPr/>
        </p:nvSpPr>
        <p:spPr>
          <a:xfrm>
            <a:off x="-5231631" y="6074633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弧形 13"/>
          <p:cNvSpPr/>
          <p:nvPr/>
        </p:nvSpPr>
        <p:spPr>
          <a:xfrm>
            <a:off x="-5486154" y="6553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弧形 14"/>
          <p:cNvSpPr/>
          <p:nvPr/>
        </p:nvSpPr>
        <p:spPr>
          <a:xfrm flipH="1">
            <a:off x="5617277" y="5628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弧形 15"/>
          <p:cNvSpPr/>
          <p:nvPr/>
        </p:nvSpPr>
        <p:spPr>
          <a:xfrm flipH="1">
            <a:off x="5291281" y="6165145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弧形 16"/>
          <p:cNvSpPr/>
          <p:nvPr/>
        </p:nvSpPr>
        <p:spPr>
          <a:xfrm flipH="1">
            <a:off x="5036758" y="6644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768600" y="3121478"/>
            <a:ext cx="6794500" cy="1219200"/>
          </a:xfrm>
          <a:prstGeom prst="rect">
            <a:avLst/>
          </a:prstGeom>
          <a:noFill/>
          <a:ln>
            <a:solidFill>
              <a:srgbClr val="8CC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4395728" y="3256942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数据可视化</a:t>
            </a:r>
          </a:p>
        </p:txBody>
      </p:sp>
    </p:spTree>
    <p:extLst>
      <p:ext uri="{BB962C8B-B14F-4D97-AF65-F5344CB8AC3E}">
        <p14:creationId xmlns:p14="http://schemas.microsoft.com/office/powerpoint/2010/main" val="287524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799" y="2014538"/>
            <a:ext cx="377190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987" y="1976438"/>
            <a:ext cx="377190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95" y="1881187"/>
            <a:ext cx="3638550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组合 9"/>
          <p:cNvGrpSpPr/>
          <p:nvPr/>
        </p:nvGrpSpPr>
        <p:grpSpPr>
          <a:xfrm>
            <a:off x="545" y="548370"/>
            <a:ext cx="4127442" cy="698854"/>
            <a:chOff x="543" y="253844"/>
            <a:chExt cx="3672408" cy="810497"/>
          </a:xfrm>
          <a:solidFill>
            <a:srgbClr val="004C40"/>
          </a:solidFill>
        </p:grpSpPr>
        <p:sp>
          <p:nvSpPr>
            <p:cNvPr id="11" name="矩形 10"/>
            <p:cNvSpPr/>
            <p:nvPr/>
          </p:nvSpPr>
          <p:spPr>
            <a:xfrm>
              <a:off x="543" y="343214"/>
              <a:ext cx="3213357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11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标题 1"/>
          <p:cNvSpPr txBox="1">
            <a:spLocks/>
          </p:cNvSpPr>
          <p:nvPr/>
        </p:nvSpPr>
        <p:spPr>
          <a:xfrm>
            <a:off x="1006211" y="617253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Matplotlib</a:t>
            </a: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绘图</a:t>
            </a:r>
          </a:p>
        </p:txBody>
      </p:sp>
      <p:sp>
        <p:nvSpPr>
          <p:cNvPr id="14" name="椭圆 13"/>
          <p:cNvSpPr/>
          <p:nvPr/>
        </p:nvSpPr>
        <p:spPr>
          <a:xfrm>
            <a:off x="154853" y="507425"/>
            <a:ext cx="780701" cy="780743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8755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弧形 51"/>
          <p:cNvSpPr/>
          <p:nvPr/>
        </p:nvSpPr>
        <p:spPr>
          <a:xfrm>
            <a:off x="-4905635" y="5537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弧形 52"/>
          <p:cNvSpPr/>
          <p:nvPr/>
        </p:nvSpPr>
        <p:spPr>
          <a:xfrm>
            <a:off x="-5231631" y="6074633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弧形 53"/>
          <p:cNvSpPr/>
          <p:nvPr/>
        </p:nvSpPr>
        <p:spPr>
          <a:xfrm>
            <a:off x="-5486154" y="6553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圆角矩形 55"/>
          <p:cNvSpPr/>
          <p:nvPr/>
        </p:nvSpPr>
        <p:spPr>
          <a:xfrm>
            <a:off x="3348038" y="3477549"/>
            <a:ext cx="5747444" cy="532565"/>
          </a:xfrm>
          <a:prstGeom prst="roundRect">
            <a:avLst>
              <a:gd name="adj" fmla="val 42270"/>
            </a:avLst>
          </a:prstGeom>
          <a:solidFill>
            <a:srgbClr val="8CC344"/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3452722" y="3487007"/>
            <a:ext cx="550645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2021.8.18</a:t>
            </a:r>
            <a:endParaRPr lang="zh-CN" altLang="en-US" sz="2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3240908" y="3445049"/>
            <a:ext cx="760806" cy="607119"/>
            <a:chOff x="899592" y="2377261"/>
            <a:chExt cx="720079" cy="5746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9" name="圆角矩形 58"/>
            <p:cNvSpPr/>
            <p:nvPr/>
          </p:nvSpPr>
          <p:spPr>
            <a:xfrm>
              <a:off x="899592" y="2377261"/>
              <a:ext cx="720079" cy="574619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  <p:sp>
          <p:nvSpPr>
            <p:cNvPr id="60" name="圆角矩形 59"/>
            <p:cNvSpPr/>
            <p:nvPr/>
          </p:nvSpPr>
          <p:spPr>
            <a:xfrm>
              <a:off x="920241" y="2397813"/>
              <a:ext cx="681258" cy="533516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2768600" y="1864178"/>
            <a:ext cx="6794500" cy="1219200"/>
          </a:xfrm>
          <a:prstGeom prst="rect">
            <a:avLst/>
          </a:prstGeom>
          <a:noFill/>
          <a:ln>
            <a:solidFill>
              <a:srgbClr val="8CC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TextBox 61"/>
          <p:cNvSpPr txBox="1"/>
          <p:nvPr/>
        </p:nvSpPr>
        <p:spPr>
          <a:xfrm>
            <a:off x="3402400" y="1904392"/>
            <a:ext cx="572143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8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谢谢您的聆听</a:t>
            </a:r>
            <a:r>
              <a:rPr lang="en-US" altLang="zh-CN" sz="68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!</a:t>
            </a:r>
            <a:endParaRPr lang="zh-CN" altLang="en-US" sz="6800" b="1" dirty="0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 flipV="1">
            <a:off x="0" y="0"/>
            <a:ext cx="12192000" cy="29845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 flipV="1">
            <a:off x="0" y="297089"/>
            <a:ext cx="12192000" cy="298450"/>
          </a:xfrm>
          <a:prstGeom prst="rect">
            <a:avLst/>
          </a:prstGeom>
          <a:solidFill>
            <a:srgbClr val="009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 flipV="1">
            <a:off x="0" y="577856"/>
            <a:ext cx="12192000" cy="29845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弧形 65"/>
          <p:cNvSpPr/>
          <p:nvPr/>
        </p:nvSpPr>
        <p:spPr>
          <a:xfrm flipH="1">
            <a:off x="5617277" y="5628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弧形 66"/>
          <p:cNvSpPr/>
          <p:nvPr/>
        </p:nvSpPr>
        <p:spPr>
          <a:xfrm flipH="1">
            <a:off x="5291281" y="6165145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弧形 67"/>
          <p:cNvSpPr/>
          <p:nvPr/>
        </p:nvSpPr>
        <p:spPr>
          <a:xfrm flipH="1">
            <a:off x="5036758" y="6644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9" name="图片 68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826" y="1886502"/>
            <a:ext cx="5117389" cy="5015040"/>
          </a:xfrm>
          <a:prstGeom prst="rect">
            <a:avLst/>
          </a:prstGeom>
        </p:spPr>
      </p:pic>
      <p:sp>
        <p:nvSpPr>
          <p:cNvPr id="70" name="矩形 69"/>
          <p:cNvSpPr/>
          <p:nvPr/>
        </p:nvSpPr>
        <p:spPr>
          <a:xfrm flipV="1">
            <a:off x="0" y="868144"/>
            <a:ext cx="12192000" cy="298450"/>
          </a:xfrm>
          <a:prstGeom prst="rect">
            <a:avLst/>
          </a:prstGeom>
          <a:solidFill>
            <a:srgbClr val="D0C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24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2.20167E-6 L 0.45273 -2.20167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30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6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7 -0.00624 C 0.16316 -0.00717 0.21446 -0.00902 0.36797 -0.0074 C 0.39922 -0.0037 0.43034 -0.00093 0.46198 -0.00093 " pathEditMode="relative" rAng="0" ptsTypes="ffA">
                                      <p:cBhvr>
                                        <p:cTn id="49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21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35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5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85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35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8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35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6" grpId="0" animBg="1"/>
      <p:bldP spid="57" grpId="0"/>
      <p:bldP spid="61" grpId="0" animBg="1"/>
      <p:bldP spid="62" grpId="0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 flipH="1">
            <a:off x="5272049" y="914425"/>
            <a:ext cx="1787603" cy="1787702"/>
          </a:xfrm>
          <a:prstGeom prst="ellipse">
            <a:avLst/>
          </a:prstGeom>
          <a:noFill/>
          <a:ln w="19050">
            <a:solidFill>
              <a:srgbClr val="8CC34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5755321" y="1254277"/>
            <a:ext cx="8210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66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弧形 13"/>
          <p:cNvSpPr/>
          <p:nvPr/>
        </p:nvSpPr>
        <p:spPr>
          <a:xfrm>
            <a:off x="-4905635" y="5537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弧形 14"/>
          <p:cNvSpPr/>
          <p:nvPr/>
        </p:nvSpPr>
        <p:spPr>
          <a:xfrm>
            <a:off x="-5231631" y="6074633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弧形 15"/>
          <p:cNvSpPr/>
          <p:nvPr/>
        </p:nvSpPr>
        <p:spPr>
          <a:xfrm>
            <a:off x="-5486154" y="6553604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弧形 16"/>
          <p:cNvSpPr/>
          <p:nvPr/>
        </p:nvSpPr>
        <p:spPr>
          <a:xfrm flipH="1">
            <a:off x="5617277" y="5628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8CC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弧形 17"/>
          <p:cNvSpPr/>
          <p:nvPr/>
        </p:nvSpPr>
        <p:spPr>
          <a:xfrm flipH="1">
            <a:off x="5291281" y="6165145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9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弧形 18"/>
          <p:cNvSpPr/>
          <p:nvPr/>
        </p:nvSpPr>
        <p:spPr>
          <a:xfrm flipH="1">
            <a:off x="5036758" y="6644116"/>
            <a:ext cx="11881830" cy="4581878"/>
          </a:xfrm>
          <a:prstGeom prst="arc">
            <a:avLst>
              <a:gd name="adj1" fmla="val 14423054"/>
              <a:gd name="adj2" fmla="val 20967591"/>
            </a:avLst>
          </a:prstGeom>
          <a:ln w="635000">
            <a:solidFill>
              <a:srgbClr val="004C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768600" y="3121478"/>
            <a:ext cx="6794500" cy="1219200"/>
          </a:xfrm>
          <a:prstGeom prst="rect">
            <a:avLst/>
          </a:prstGeom>
          <a:noFill/>
          <a:ln>
            <a:solidFill>
              <a:srgbClr val="8CC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4134813" y="3256942"/>
            <a:ext cx="40620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Python</a:t>
            </a:r>
            <a:r>
              <a:rPr lang="zh-CN" altLang="en-US" sz="54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语言</a:t>
            </a:r>
          </a:p>
        </p:txBody>
      </p:sp>
    </p:spTree>
    <p:extLst>
      <p:ext uri="{BB962C8B-B14F-4D97-AF65-F5344CB8AC3E}">
        <p14:creationId xmlns:p14="http://schemas.microsoft.com/office/powerpoint/2010/main" val="351882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2" y="548372"/>
            <a:ext cx="4477945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1006211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Python</a:t>
            </a: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语言特点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00</a:t>
            </a:r>
            <a:endParaRPr lang="zh-CN" altLang="en-US" sz="3200" b="1" dirty="0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030215" y="3260206"/>
            <a:ext cx="2448272" cy="2375693"/>
          </a:xfrm>
          <a:prstGeom prst="roundRect">
            <a:avLst>
              <a:gd name="adj" fmla="val 9450"/>
            </a:avLst>
          </a:prstGeom>
          <a:noFill/>
          <a:ln w="12700">
            <a:solidFill>
              <a:srgbClr val="004C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509981" y="2128322"/>
            <a:ext cx="1447442" cy="1447442"/>
            <a:chOff x="304800" y="673100"/>
            <a:chExt cx="4000500" cy="4000500"/>
          </a:xfrm>
          <a:solidFill>
            <a:srgbClr val="004C40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椭圆 12"/>
          <p:cNvSpPr/>
          <p:nvPr/>
        </p:nvSpPr>
        <p:spPr>
          <a:xfrm>
            <a:off x="3614068" y="3073550"/>
            <a:ext cx="373310" cy="373310"/>
          </a:xfrm>
          <a:prstGeom prst="ellipse">
            <a:avLst/>
          </a:prstGeom>
          <a:solidFill>
            <a:srgbClr val="004C4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/>
              <a:t>1</a:t>
            </a:r>
            <a:endParaRPr lang="zh-CN" altLang="en-US" sz="2400" b="1"/>
          </a:p>
        </p:txBody>
      </p:sp>
      <p:sp>
        <p:nvSpPr>
          <p:cNvPr id="14" name="矩形 13"/>
          <p:cNvSpPr/>
          <p:nvPr/>
        </p:nvSpPr>
        <p:spPr>
          <a:xfrm>
            <a:off x="2721333" y="2590433"/>
            <a:ext cx="10247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>
                <a:solidFill>
                  <a:schemeClr val="bg1"/>
                </a:solidFill>
                <a:latin typeface="微软雅黑"/>
                <a:ea typeface="微软雅黑"/>
              </a:rPr>
              <a:t>简单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4748035" y="3260205"/>
            <a:ext cx="2448272" cy="2375693"/>
          </a:xfrm>
          <a:prstGeom prst="roundRect">
            <a:avLst>
              <a:gd name="adj" fmla="val 7846"/>
            </a:avLst>
          </a:prstGeom>
          <a:noFill/>
          <a:ln w="12700">
            <a:solidFill>
              <a:srgbClr val="8CC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7482174" y="3260204"/>
            <a:ext cx="2448272" cy="2375693"/>
          </a:xfrm>
          <a:prstGeom prst="roundRect">
            <a:avLst>
              <a:gd name="adj" fmla="val 7445"/>
            </a:avLst>
          </a:prstGeom>
          <a:noFill/>
          <a:ln w="12700">
            <a:solidFill>
              <a:srgbClr val="004C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5248450" y="2172233"/>
            <a:ext cx="1447442" cy="1447442"/>
            <a:chOff x="304800" y="673100"/>
            <a:chExt cx="4000500" cy="4000500"/>
          </a:xfrm>
          <a:solidFill>
            <a:srgbClr val="8CC344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982589" y="2128322"/>
            <a:ext cx="1447442" cy="1447442"/>
            <a:chOff x="304800" y="673100"/>
            <a:chExt cx="4000500" cy="4000500"/>
          </a:xfrm>
          <a:solidFill>
            <a:srgbClr val="004C40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椭圆 23"/>
          <p:cNvSpPr/>
          <p:nvPr/>
        </p:nvSpPr>
        <p:spPr>
          <a:xfrm>
            <a:off x="6405695" y="3073550"/>
            <a:ext cx="373310" cy="373310"/>
          </a:xfrm>
          <a:prstGeom prst="ellipse">
            <a:avLst/>
          </a:prstGeom>
          <a:solidFill>
            <a:srgbClr val="8CC34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/>
              <a:t>2</a:t>
            </a:r>
            <a:endParaRPr lang="zh-CN" altLang="en-US" sz="2400" b="1"/>
          </a:p>
        </p:txBody>
      </p:sp>
      <p:sp>
        <p:nvSpPr>
          <p:cNvPr id="25" name="椭圆 24"/>
          <p:cNvSpPr/>
          <p:nvPr/>
        </p:nvSpPr>
        <p:spPr>
          <a:xfrm>
            <a:off x="9141999" y="3073550"/>
            <a:ext cx="373310" cy="373310"/>
          </a:xfrm>
          <a:prstGeom prst="ellipse">
            <a:avLst/>
          </a:prstGeom>
          <a:solidFill>
            <a:srgbClr val="004C4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/>
              <a:t>3</a:t>
            </a:r>
            <a:endParaRPr lang="zh-CN" altLang="en-US" sz="2400" b="1"/>
          </a:p>
        </p:txBody>
      </p:sp>
      <p:sp>
        <p:nvSpPr>
          <p:cNvPr id="26" name="矩形 25"/>
          <p:cNvSpPr/>
          <p:nvPr/>
        </p:nvSpPr>
        <p:spPr>
          <a:xfrm>
            <a:off x="5520765" y="2590433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/>
                <a:ea typeface="微软雅黑"/>
              </a:rPr>
              <a:t>明确</a:t>
            </a:r>
          </a:p>
        </p:txBody>
      </p:sp>
      <p:sp>
        <p:nvSpPr>
          <p:cNvPr id="27" name="矩形 26"/>
          <p:cNvSpPr/>
          <p:nvPr/>
        </p:nvSpPr>
        <p:spPr>
          <a:xfrm>
            <a:off x="8254904" y="2634344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/>
                <a:ea typeface="微软雅黑"/>
              </a:rPr>
              <a:t>优雅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294364" y="3710435"/>
            <a:ext cx="1944216" cy="1920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拥有简单脚本语言和解释型程序语言的易用性</a:t>
            </a:r>
            <a:endParaRPr lang="en-US" altLang="zh-CN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00063" y="3723841"/>
            <a:ext cx="1944216" cy="1920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拥有传统编译型程序语言所有强大通用的功能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58002" y="3711667"/>
            <a:ext cx="2196244" cy="1920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Python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是解释型、面向对象、带有动态语义的高级语言</a:t>
            </a:r>
          </a:p>
        </p:txBody>
      </p:sp>
    </p:spTree>
    <p:extLst>
      <p:ext uri="{BB962C8B-B14F-4D97-AF65-F5344CB8AC3E}">
        <p14:creationId xmlns:p14="http://schemas.microsoft.com/office/powerpoint/2010/main" val="166659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accel="52000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4" dur="1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5" dur="1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accel="52000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8" dur="14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9" dur="14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accel="52000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2" dur="1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3" dur="1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51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3" dur="8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1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6" dur="8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1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9" dur="8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7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5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83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84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85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8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9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92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93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94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 animBg="1"/>
          <p:bldP spid="8" grpId="0"/>
          <p:bldP spid="9" grpId="0" animBg="1"/>
          <p:bldP spid="13" grpId="0" animBg="1"/>
          <p:bldP spid="14" grpId="0"/>
          <p:bldP spid="15" grpId="0" animBg="1"/>
          <p:bldP spid="16" grpId="0" animBg="1"/>
          <p:bldP spid="24" grpId="0" animBg="1"/>
          <p:bldP spid="25" grpId="0" animBg="1"/>
          <p:bldP spid="26" grpId="0"/>
          <p:bldP spid="27" grpId="0"/>
          <p:bldP spid="28" grpId="0"/>
          <p:bldP spid="28" grpId="1"/>
          <p:bldP spid="29" grpId="0"/>
          <p:bldP spid="29" grpId="1"/>
          <p:bldP spid="30" grpId="0"/>
          <p:bldP spid="3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4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4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51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3" dur="8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1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6" dur="8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1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9" dur="8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7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5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83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84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85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8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9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92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93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94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 animBg="1"/>
          <p:bldP spid="8" grpId="0"/>
          <p:bldP spid="9" grpId="0" animBg="1"/>
          <p:bldP spid="13" grpId="0" animBg="1"/>
          <p:bldP spid="14" grpId="0"/>
          <p:bldP spid="15" grpId="0" animBg="1"/>
          <p:bldP spid="16" grpId="0" animBg="1"/>
          <p:bldP spid="24" grpId="0" animBg="1"/>
          <p:bldP spid="25" grpId="0" animBg="1"/>
          <p:bldP spid="26" grpId="0"/>
          <p:bldP spid="27" grpId="0"/>
          <p:bldP spid="28" grpId="0"/>
          <p:bldP spid="28" grpId="1"/>
          <p:bldP spid="29" grpId="0"/>
          <p:bldP spid="29" grpId="1"/>
          <p:bldP spid="30" grpId="0"/>
          <p:bldP spid="30" grpId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3" y="548372"/>
            <a:ext cx="3809642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933590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开发环境搭建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200" b="1" dirty="0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00993" y="2062220"/>
            <a:ext cx="1447800" cy="1446213"/>
            <a:chOff x="1600993" y="1463903"/>
            <a:chExt cx="1447800" cy="1446213"/>
          </a:xfrm>
          <a:solidFill>
            <a:srgbClr val="8CC344"/>
          </a:solidFill>
        </p:grpSpPr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600993" y="1463903"/>
              <a:ext cx="1447800" cy="1446213"/>
            </a:xfrm>
            <a:custGeom>
              <a:avLst/>
              <a:gdLst>
                <a:gd name="T0" fmla="*/ 649558364 w 3227"/>
                <a:gd name="T1" fmla="*/ 328185033 h 3227"/>
                <a:gd name="T2" fmla="*/ 324879680 w 3227"/>
                <a:gd name="T3" fmla="*/ 648135123 h 3227"/>
                <a:gd name="T4" fmla="*/ 0 w 3227"/>
                <a:gd name="T5" fmla="*/ 323966949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949 h 3227"/>
                <a:gd name="T16" fmla="*/ 649558364 w 3227"/>
                <a:gd name="T17" fmla="*/ 328185033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1848072" y="1771510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3258343" y="2324158"/>
            <a:ext cx="72548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最新的版本兼容性不一定最好，建议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3.8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或者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3.7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选择对应操作系统版本的安装文件进行下载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安装时需要勾选“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add Python to PATH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”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7"/>
          <p:cNvSpPr txBox="1">
            <a:spLocks noChangeArrowheads="1"/>
          </p:cNvSpPr>
          <p:nvPr/>
        </p:nvSpPr>
        <p:spPr bwMode="auto">
          <a:xfrm>
            <a:off x="3342481" y="4584211"/>
            <a:ext cx="8419459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在命令提示符或者终端中输入以下命令进行安装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：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pip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install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jupyter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–</a:t>
            </a:r>
            <a:r>
              <a:rPr lang="en-US" altLang="zh-CN" sz="2400" dirty="0" err="1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https://pypi.douban.com/simple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注意：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macOS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中需要将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pip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改为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pip3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zh-CN" altLang="en-US" sz="2400" noProof="0" dirty="0">
                <a:latin typeface="微软雅黑" pitchFamily="34" charset="-122"/>
                <a:ea typeface="微软雅黑" pitchFamily="34" charset="-122"/>
              </a:rPr>
              <a:t>在命令提示符或者终端中输入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以下</a:t>
            </a:r>
            <a:r>
              <a:rPr lang="zh-CN" altLang="en-US" sz="2400" noProof="0" dirty="0">
                <a:latin typeface="微软雅黑" pitchFamily="34" charset="-122"/>
                <a:ea typeface="微软雅黑" pitchFamily="34" charset="-122"/>
              </a:rPr>
              <a:t>命令运行</a:t>
            </a:r>
            <a:r>
              <a:rPr lang="en-US" altLang="zh-CN" sz="2400" noProof="0" dirty="0">
                <a:latin typeface="微软雅黑" pitchFamily="34" charset="-122"/>
                <a:ea typeface="微软雅黑" pitchFamily="34" charset="-122"/>
              </a:rPr>
              <a:t>Jupyter</a:t>
            </a:r>
          </a:p>
          <a:p>
            <a:pPr lvl="0" algn="just"/>
            <a:r>
              <a:rPr lang="zh-CN" altLang="en-US" sz="2400" noProof="0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400" noProof="0" dirty="0">
                <a:latin typeface="微软雅黑" pitchFamily="34" charset="-122"/>
                <a:ea typeface="微软雅黑" pitchFamily="34" charset="-122"/>
              </a:rPr>
              <a:t>jupyter</a:t>
            </a:r>
            <a:r>
              <a:rPr lang="zh-CN" altLang="en-US" sz="2400" noProof="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noProof="0" dirty="0">
                <a:latin typeface="微软雅黑" pitchFamily="34" charset="-122"/>
                <a:ea typeface="微软雅黑" pitchFamily="34" charset="-122"/>
              </a:rPr>
              <a:t>notebook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3312318" y="1732020"/>
            <a:ext cx="7200900" cy="52322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安装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Python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官方解释器</a:t>
            </a:r>
          </a:p>
        </p:txBody>
      </p:sp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3336131" y="4011123"/>
            <a:ext cx="7177087" cy="52322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zh-CN" altLang="en-US" sz="28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安装</a:t>
            </a:r>
            <a:r>
              <a:rPr lang="en-US" altLang="zh-CN" sz="28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Python</a:t>
            </a:r>
            <a:r>
              <a:rPr lang="zh-CN" altLang="en-US" sz="28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开发工具</a:t>
            </a:r>
            <a:r>
              <a:rPr lang="en-US" altLang="zh-CN" sz="28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-Jupyter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600993" y="4533411"/>
            <a:ext cx="1447800" cy="1446212"/>
            <a:chOff x="1600993" y="3935094"/>
            <a:chExt cx="1447800" cy="1446212"/>
          </a:xfrm>
          <a:solidFill>
            <a:srgbClr val="004C40"/>
          </a:solidFill>
        </p:grpSpPr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600993" y="3935094"/>
              <a:ext cx="1447800" cy="1446212"/>
            </a:xfrm>
            <a:custGeom>
              <a:avLst/>
              <a:gdLst>
                <a:gd name="T0" fmla="*/ 649558364 w 3227"/>
                <a:gd name="T1" fmla="*/ 328184358 h 3227"/>
                <a:gd name="T2" fmla="*/ 324879680 w 3227"/>
                <a:gd name="T3" fmla="*/ 648134227 h 3227"/>
                <a:gd name="T4" fmla="*/ 0 w 3227"/>
                <a:gd name="T5" fmla="*/ 323966725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725 h 3227"/>
                <a:gd name="T16" fmla="*/ 649558364 w 3227"/>
                <a:gd name="T17" fmla="*/ 328184358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1871884" y="4170559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678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3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3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80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1" grpId="0"/>
      <p:bldP spid="32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3" y="548372"/>
            <a:ext cx="3809642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933590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Hello world!</a:t>
            </a:r>
            <a:endParaRPr lang="zh-CN" altLang="en-US" sz="2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00993" y="2062220"/>
            <a:ext cx="1447800" cy="1446213"/>
            <a:chOff x="1600993" y="1463903"/>
            <a:chExt cx="1447800" cy="1446213"/>
          </a:xfrm>
          <a:solidFill>
            <a:srgbClr val="8CC344"/>
          </a:solidFill>
        </p:grpSpPr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600993" y="1463903"/>
              <a:ext cx="1447800" cy="1446213"/>
            </a:xfrm>
            <a:custGeom>
              <a:avLst/>
              <a:gdLst>
                <a:gd name="T0" fmla="*/ 649558364 w 3227"/>
                <a:gd name="T1" fmla="*/ 328185033 h 3227"/>
                <a:gd name="T2" fmla="*/ 324879680 w 3227"/>
                <a:gd name="T3" fmla="*/ 648135123 h 3227"/>
                <a:gd name="T4" fmla="*/ 0 w 3227"/>
                <a:gd name="T5" fmla="*/ 323966949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949 h 3227"/>
                <a:gd name="T16" fmla="*/ 649558364 w 3227"/>
                <a:gd name="T17" fmla="*/ 328185033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1848072" y="1771510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3258343" y="2324158"/>
            <a:ext cx="72548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输入一行命令，立刻执行，并显示结果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允许直接输入一个表达式，无须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print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来帮忙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7"/>
          <p:cNvSpPr txBox="1">
            <a:spLocks noChangeArrowheads="1"/>
          </p:cNvSpPr>
          <p:nvPr/>
        </p:nvSpPr>
        <p:spPr bwMode="auto">
          <a:xfrm>
            <a:off x="3342481" y="4584211"/>
            <a:ext cx="7248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将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Python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程序保存成在以扩展名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py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结尾的文件中</a:t>
            </a:r>
            <a:endParaRPr lang="en-US" altLang="zh-CN" sz="240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IDLE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中通过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“Run Module”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运行程序</a:t>
            </a:r>
            <a:endParaRPr lang="en-US" altLang="zh-CN" sz="240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在操作系统中直接双击也可以运行</a:t>
            </a: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3312318" y="1732020"/>
            <a:ext cx="7200900" cy="52322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在交互模式下运行程序</a:t>
            </a:r>
          </a:p>
        </p:txBody>
      </p:sp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3336131" y="4011123"/>
            <a:ext cx="7177087" cy="52322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以脚本方式运行程序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600993" y="4533411"/>
            <a:ext cx="1447800" cy="1446212"/>
            <a:chOff x="1600993" y="3935094"/>
            <a:chExt cx="1447800" cy="1446212"/>
          </a:xfrm>
          <a:solidFill>
            <a:srgbClr val="004C40"/>
          </a:solidFill>
        </p:grpSpPr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600993" y="3935094"/>
              <a:ext cx="1447800" cy="1446212"/>
            </a:xfrm>
            <a:custGeom>
              <a:avLst/>
              <a:gdLst>
                <a:gd name="T0" fmla="*/ 649558364 w 3227"/>
                <a:gd name="T1" fmla="*/ 328184358 h 3227"/>
                <a:gd name="T2" fmla="*/ 324879680 w 3227"/>
                <a:gd name="T3" fmla="*/ 648134227 h 3227"/>
                <a:gd name="T4" fmla="*/ 0 w 3227"/>
                <a:gd name="T5" fmla="*/ 323966725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725 h 3227"/>
                <a:gd name="T16" fmla="*/ 649558364 w 3227"/>
                <a:gd name="T17" fmla="*/ 328184358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1871884" y="4170559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21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9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9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40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1" grpId="0"/>
      <p:bldP spid="32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3" y="548372"/>
            <a:ext cx="3341938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933590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输入和输出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00993" y="2062220"/>
            <a:ext cx="1447800" cy="1446213"/>
            <a:chOff x="1600993" y="1463903"/>
            <a:chExt cx="1447800" cy="1446213"/>
          </a:xfrm>
          <a:solidFill>
            <a:srgbClr val="8CC344"/>
          </a:solidFill>
        </p:grpSpPr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600993" y="1463903"/>
              <a:ext cx="1447800" cy="1446213"/>
            </a:xfrm>
            <a:custGeom>
              <a:avLst/>
              <a:gdLst>
                <a:gd name="T0" fmla="*/ 649558364 w 3227"/>
                <a:gd name="T1" fmla="*/ 328185033 h 3227"/>
                <a:gd name="T2" fmla="*/ 324879680 w 3227"/>
                <a:gd name="T3" fmla="*/ 648135123 h 3227"/>
                <a:gd name="T4" fmla="*/ 0 w 3227"/>
                <a:gd name="T5" fmla="*/ 323966949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949 h 3227"/>
                <a:gd name="T16" fmla="*/ 649558364 w 3227"/>
                <a:gd name="T17" fmla="*/ 328185033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1848072" y="1771510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3258343" y="2324158"/>
            <a:ext cx="72548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其参数为提示用户输入的信息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其返回值是用户从键盘上输入的内容</a:t>
            </a:r>
            <a:endParaRPr lang="en-US" altLang="zh-CN" sz="240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返回值的类型为字符串，需要数据类型转换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7"/>
          <p:cNvSpPr txBox="1">
            <a:spLocks noChangeArrowheads="1"/>
          </p:cNvSpPr>
          <p:nvPr/>
        </p:nvSpPr>
        <p:spPr bwMode="auto">
          <a:xfrm>
            <a:off x="3342481" y="4584211"/>
            <a:ext cx="7248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允许多个参数，连续输出，默认用空格分割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参数</a:t>
            </a:r>
            <a:r>
              <a:rPr kumimoji="0" lang="en-US" altLang="zh-CN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sep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用于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指定分隔符，参数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end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用于指定结束符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建议使用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%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进行字符串的格式化操作</a:t>
            </a: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3312318" y="1732020"/>
            <a:ext cx="7200900" cy="52322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r>
              <a:rPr kumimoji="0" lang="en-US" altLang="zh-CN" sz="2800" b="1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nput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()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函数</a:t>
            </a:r>
          </a:p>
        </p:txBody>
      </p:sp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3336131" y="4011123"/>
            <a:ext cx="7177087" cy="52322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print()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函数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1600993" y="4533411"/>
            <a:ext cx="1447800" cy="1446212"/>
            <a:chOff x="1600993" y="3935094"/>
            <a:chExt cx="1447800" cy="1446212"/>
          </a:xfrm>
          <a:solidFill>
            <a:srgbClr val="004C40"/>
          </a:solidFill>
        </p:grpSpPr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600993" y="3935094"/>
              <a:ext cx="1447800" cy="1446212"/>
            </a:xfrm>
            <a:custGeom>
              <a:avLst/>
              <a:gdLst>
                <a:gd name="T0" fmla="*/ 649558364 w 3227"/>
                <a:gd name="T1" fmla="*/ 328184358 h 3227"/>
                <a:gd name="T2" fmla="*/ 324879680 w 3227"/>
                <a:gd name="T3" fmla="*/ 648134227 h 3227"/>
                <a:gd name="T4" fmla="*/ 0 w 3227"/>
                <a:gd name="T5" fmla="*/ 323966725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725 h 3227"/>
                <a:gd name="T16" fmla="*/ 649558364 w 3227"/>
                <a:gd name="T17" fmla="*/ 328184358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1871884" y="4170559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02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3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8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1" grpId="0"/>
      <p:bldP spid="32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3" y="548372"/>
            <a:ext cx="2856274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933590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赋值语句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00993" y="2062220"/>
            <a:ext cx="1447800" cy="1446213"/>
            <a:chOff x="1600993" y="1463903"/>
            <a:chExt cx="1447800" cy="1446213"/>
          </a:xfrm>
          <a:solidFill>
            <a:srgbClr val="8CC344"/>
          </a:solidFill>
        </p:grpSpPr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600993" y="1463903"/>
              <a:ext cx="1447800" cy="1446213"/>
            </a:xfrm>
            <a:custGeom>
              <a:avLst/>
              <a:gdLst>
                <a:gd name="T0" fmla="*/ 649558364 w 3227"/>
                <a:gd name="T1" fmla="*/ 328185033 h 3227"/>
                <a:gd name="T2" fmla="*/ 324879680 w 3227"/>
                <a:gd name="T3" fmla="*/ 648135123 h 3227"/>
                <a:gd name="T4" fmla="*/ 0 w 3227"/>
                <a:gd name="T5" fmla="*/ 323966949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949 h 3227"/>
                <a:gd name="T16" fmla="*/ 649558364 w 3227"/>
                <a:gd name="T17" fmla="*/ 328185033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1848072" y="1771510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3258343" y="2324158"/>
            <a:ext cx="72548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en-US" altLang="zh-CN" sz="2400" b="0" i="0" u="none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++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没有了！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请使用：</a:t>
            </a:r>
            <a:r>
              <a:rPr kumimoji="0" lang="en-US" altLang="zh-CN" sz="24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+= 1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7"/>
          <p:cNvSpPr txBox="1">
            <a:spLocks noChangeArrowheads="1"/>
          </p:cNvSpPr>
          <p:nvPr/>
        </p:nvSpPr>
        <p:spPr bwMode="auto">
          <a:xfrm>
            <a:off x="3342481" y="4584211"/>
            <a:ext cx="724852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交换两个变量的值：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&gt;&gt;&gt; a, b = 3, 5</a:t>
            </a:r>
          </a:p>
          <a:p>
            <a:pPr lvl="0" algn="just"/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&gt;&gt;&gt; a, b = b, a</a:t>
            </a:r>
          </a:p>
          <a:p>
            <a:pPr lvl="0" algn="just"/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&gt;&gt;&gt; print(a, b)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3312318" y="1732020"/>
            <a:ext cx="7200900" cy="52322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自增赋值</a:t>
            </a:r>
          </a:p>
        </p:txBody>
      </p:sp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3336131" y="4011123"/>
            <a:ext cx="7177087" cy="52322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多重赋值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1600993" y="4533411"/>
            <a:ext cx="1447800" cy="1446212"/>
            <a:chOff x="1600993" y="3935094"/>
            <a:chExt cx="1447800" cy="1446212"/>
          </a:xfrm>
          <a:solidFill>
            <a:srgbClr val="004C40"/>
          </a:solidFill>
        </p:grpSpPr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600993" y="3935094"/>
              <a:ext cx="1447800" cy="1446212"/>
            </a:xfrm>
            <a:custGeom>
              <a:avLst/>
              <a:gdLst>
                <a:gd name="T0" fmla="*/ 649558364 w 3227"/>
                <a:gd name="T1" fmla="*/ 328184358 h 3227"/>
                <a:gd name="T2" fmla="*/ 324879680 w 3227"/>
                <a:gd name="T3" fmla="*/ 648134227 h 3227"/>
                <a:gd name="T4" fmla="*/ 0 w 3227"/>
                <a:gd name="T5" fmla="*/ 323966725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725 h 3227"/>
                <a:gd name="T16" fmla="*/ 649558364 w 3227"/>
                <a:gd name="T17" fmla="*/ 328184358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1871884" y="4170559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338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0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1" grpId="0"/>
      <p:bldP spid="32" grpId="0" animBg="1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42" y="548372"/>
            <a:ext cx="3847557" cy="698853"/>
            <a:chOff x="544" y="253844"/>
            <a:chExt cx="3672407" cy="810497"/>
          </a:xfrm>
          <a:solidFill>
            <a:srgbClr val="004C40"/>
          </a:solidFill>
        </p:grpSpPr>
        <p:sp>
          <p:nvSpPr>
            <p:cNvPr id="4" name="矩形 3"/>
            <p:cNvSpPr/>
            <p:nvPr/>
          </p:nvSpPr>
          <p:spPr>
            <a:xfrm>
              <a:off x="544" y="343214"/>
              <a:ext cx="3213356" cy="6317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036418" y="427808"/>
              <a:ext cx="810497" cy="4625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标题 1"/>
          <p:cNvSpPr txBox="1">
            <a:spLocks/>
          </p:cNvSpPr>
          <p:nvPr/>
        </p:nvSpPr>
        <p:spPr>
          <a:xfrm>
            <a:off x="933590" y="617251"/>
            <a:ext cx="7095588" cy="79509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组合数据类型</a:t>
            </a:r>
          </a:p>
        </p:txBody>
      </p:sp>
      <p:sp>
        <p:nvSpPr>
          <p:cNvPr id="7" name="椭圆 6"/>
          <p:cNvSpPr/>
          <p:nvPr/>
        </p:nvSpPr>
        <p:spPr>
          <a:xfrm>
            <a:off x="154853" y="507428"/>
            <a:ext cx="780701" cy="780742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19050">
            <a:solidFill>
              <a:schemeClr val="bg1"/>
            </a:solidFill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9534" y="587400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>
                <a:solidFill>
                  <a:srgbClr val="004C40"/>
                </a:solidFill>
                <a:latin typeface="微软雅黑" pitchFamily="34" charset="-122"/>
                <a:ea typeface="微软雅黑" pitchFamily="34" charset="-122"/>
              </a:rPr>
              <a:t>05</a:t>
            </a:r>
            <a:endParaRPr lang="zh-CN" altLang="en-US" sz="3200" b="1">
              <a:solidFill>
                <a:srgbClr val="004C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00993" y="1624070"/>
            <a:ext cx="1447800" cy="1446213"/>
            <a:chOff x="1600993" y="1463903"/>
            <a:chExt cx="1447800" cy="1446213"/>
          </a:xfrm>
          <a:solidFill>
            <a:srgbClr val="8CC344"/>
          </a:solidFill>
        </p:grpSpPr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1600993" y="1463903"/>
              <a:ext cx="1447800" cy="1446213"/>
            </a:xfrm>
            <a:custGeom>
              <a:avLst/>
              <a:gdLst>
                <a:gd name="T0" fmla="*/ 649558364 w 3227"/>
                <a:gd name="T1" fmla="*/ 328185033 h 3227"/>
                <a:gd name="T2" fmla="*/ 324879680 w 3227"/>
                <a:gd name="T3" fmla="*/ 648135123 h 3227"/>
                <a:gd name="T4" fmla="*/ 0 w 3227"/>
                <a:gd name="T5" fmla="*/ 323966949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949 h 3227"/>
                <a:gd name="T16" fmla="*/ 649558364 w 3227"/>
                <a:gd name="T17" fmla="*/ 328185033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1848072" y="1771510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3258343" y="1886008"/>
            <a:ext cx="725487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可以用下标表示其中的元素的数据类型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序号的含义：</a:t>
            </a: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从</a:t>
            </a:r>
            <a:r>
              <a:rPr lang="en-US" altLang="zh-CN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开始逐个递增，若为负数从右往左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切片操作举例：</a:t>
            </a:r>
            <a:endParaRPr lang="en-US" altLang="zh-CN" sz="2000" noProof="0" dirty="0">
              <a:latin typeface="微软雅黑" pitchFamily="34" charset="-122"/>
              <a:ea typeface="微软雅黑" pitchFamily="34" charset="-122"/>
            </a:endParaRPr>
          </a:p>
          <a:p>
            <a:pPr lvl="0" algn="just"/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&gt;&gt;&gt;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lst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= list(range(1,11))</a:t>
            </a:r>
          </a:p>
          <a:p>
            <a:pPr lvl="0" algn="just"/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&gt;&gt;&gt; </a:t>
            </a:r>
            <a:r>
              <a:rPr lang="en-US" altLang="zh-CN" sz="2000" dirty="0" err="1">
                <a:latin typeface="微软雅黑" pitchFamily="34" charset="-122"/>
                <a:ea typeface="微软雅黑" pitchFamily="34" charset="-122"/>
              </a:rPr>
              <a:t>lst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[2:7:2]</a:t>
            </a:r>
          </a:p>
          <a:p>
            <a:pPr lvl="0" algn="just"/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&gt;&gt;&gt;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lst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[::-1]</a:t>
            </a:r>
          </a:p>
          <a:p>
            <a:pPr lvl="0" algn="just"/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&gt;&gt;&gt;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[ </a:t>
            </a:r>
            <a:r>
              <a:rPr lang="en-US" altLang="zh-CN" sz="2000" dirty="0" err="1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**2 for </a:t>
            </a:r>
            <a:r>
              <a:rPr lang="en-US" altLang="zh-CN" sz="2000" dirty="0" err="1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 in range(1,11) if i%2==0 ]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#</a:t>
            </a: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列表解析式</a:t>
            </a:r>
            <a:endParaRPr lang="en-US" altLang="zh-CN" sz="20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&gt;&gt;&gt;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noProof="0" dirty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dirty="0" err="1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**2 for </a:t>
            </a:r>
            <a:r>
              <a:rPr lang="en-US" altLang="zh-CN" sz="2000" dirty="0" err="1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 in range(1,11) if i%2==0 )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#</a:t>
            </a: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列表生成式</a:t>
            </a:r>
            <a:endParaRPr lang="en-US" altLang="zh-CN" sz="20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7"/>
          <p:cNvSpPr txBox="1">
            <a:spLocks noChangeArrowheads="1"/>
          </p:cNvSpPr>
          <p:nvPr/>
        </p:nvSpPr>
        <p:spPr bwMode="auto">
          <a:xfrm>
            <a:off x="3342481" y="5174761"/>
            <a:ext cx="7248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 algn="just"/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字典举例：</a:t>
            </a:r>
            <a:r>
              <a:rPr lang="en-US" altLang="zh-CN" sz="2000" dirty="0" err="1">
                <a:latin typeface="微软雅黑" pitchFamily="34" charset="-122"/>
                <a:ea typeface="微软雅黑" pitchFamily="34" charset="-122"/>
              </a:rPr>
              <a:t>stu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 = {"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学号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":"B001", "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姓名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":"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张明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"}</a:t>
            </a:r>
          </a:p>
          <a:p>
            <a:pPr lvl="0" algn="just"/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字典元素访问：</a:t>
            </a:r>
            <a:r>
              <a:rPr lang="en-US" altLang="zh-CN" sz="2000" dirty="0" err="1">
                <a:latin typeface="微软雅黑" pitchFamily="34" charset="-122"/>
                <a:ea typeface="微软雅黑" pitchFamily="34" charset="-122"/>
              </a:rPr>
              <a:t>stu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["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学号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"]、</a:t>
            </a:r>
            <a:r>
              <a:rPr lang="en-US" altLang="zh-CN" sz="2000" dirty="0" err="1">
                <a:latin typeface="微软雅黑" pitchFamily="34" charset="-122"/>
                <a:ea typeface="微软雅黑" pitchFamily="34" charset="-122"/>
              </a:rPr>
              <a:t>stu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["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姓名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"]</a:t>
            </a:r>
          </a:p>
          <a:p>
            <a:pPr lvl="0" algn="just"/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集合操作：并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|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、交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&amp;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、差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、包含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in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、子集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&lt;</a:t>
            </a:r>
          </a:p>
          <a:p>
            <a:pPr lvl="0" algn="just"/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集合应用举例：数据去重</a:t>
            </a:r>
            <a:endParaRPr lang="en-US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3312318" y="1293870"/>
            <a:ext cx="7200900" cy="523220"/>
          </a:xfrm>
          <a:prstGeom prst="rect">
            <a:avLst/>
          </a:prstGeom>
          <a:solidFill>
            <a:srgbClr val="8CC344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序列类型（元组、列表）</a:t>
            </a:r>
          </a:p>
        </p:txBody>
      </p:sp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3336131" y="4601673"/>
            <a:ext cx="7177087" cy="523220"/>
          </a:xfrm>
          <a:prstGeom prst="rect">
            <a:avLst/>
          </a:prstGeom>
          <a:solidFill>
            <a:srgbClr val="004C40"/>
          </a:solidFill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lvl="0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字典和集合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600993" y="5123961"/>
            <a:ext cx="1447800" cy="1446212"/>
            <a:chOff x="1600993" y="3935094"/>
            <a:chExt cx="1447800" cy="1446212"/>
          </a:xfrm>
          <a:solidFill>
            <a:srgbClr val="004C40"/>
          </a:solidFill>
        </p:grpSpPr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600993" y="3935094"/>
              <a:ext cx="1447800" cy="1446212"/>
            </a:xfrm>
            <a:custGeom>
              <a:avLst/>
              <a:gdLst>
                <a:gd name="T0" fmla="*/ 649558364 w 3227"/>
                <a:gd name="T1" fmla="*/ 328184358 h 3227"/>
                <a:gd name="T2" fmla="*/ 324879680 w 3227"/>
                <a:gd name="T3" fmla="*/ 648134227 h 3227"/>
                <a:gd name="T4" fmla="*/ 0 w 3227"/>
                <a:gd name="T5" fmla="*/ 323966725 h 3227"/>
                <a:gd name="T6" fmla="*/ 320652929 w 3227"/>
                <a:gd name="T7" fmla="*/ 0 h 3227"/>
                <a:gd name="T8" fmla="*/ 320652929 w 3227"/>
                <a:gd name="T9" fmla="*/ 0 h 3227"/>
                <a:gd name="T10" fmla="*/ 324879680 w 3227"/>
                <a:gd name="T11" fmla="*/ 0 h 3227"/>
                <a:gd name="T12" fmla="*/ 649558364 w 3227"/>
                <a:gd name="T13" fmla="*/ 0 h 3227"/>
                <a:gd name="T14" fmla="*/ 649558364 w 3227"/>
                <a:gd name="T15" fmla="*/ 323966725 h 3227"/>
                <a:gd name="T16" fmla="*/ 649558364 w 3227"/>
                <a:gd name="T17" fmla="*/ 328184358 h 3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7" h="3227">
                  <a:moveTo>
                    <a:pt x="3227" y="1634"/>
                  </a:moveTo>
                  <a:cubicBezTo>
                    <a:pt x="3216" y="2515"/>
                    <a:pt x="2498" y="3227"/>
                    <a:pt x="1614" y="3227"/>
                  </a:cubicBezTo>
                  <a:cubicBezTo>
                    <a:pt x="723" y="3227"/>
                    <a:pt x="0" y="2504"/>
                    <a:pt x="0" y="1613"/>
                  </a:cubicBezTo>
                  <a:cubicBezTo>
                    <a:pt x="0" y="729"/>
                    <a:pt x="712" y="11"/>
                    <a:pt x="1593" y="0"/>
                  </a:cubicBezTo>
                  <a:lnTo>
                    <a:pt x="1614" y="0"/>
                  </a:lnTo>
                  <a:lnTo>
                    <a:pt x="3227" y="0"/>
                  </a:lnTo>
                  <a:lnTo>
                    <a:pt x="3227" y="1613"/>
                  </a:lnTo>
                  <a:lnTo>
                    <a:pt x="3227" y="1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E63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1871884" y="4170559"/>
              <a:ext cx="906017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666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7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7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32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1" grpId="0"/>
      <p:bldP spid="32" grpId="0" animBg="1"/>
      <p:bldP spid="33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3913</TotalTime>
  <Words>1125</Words>
  <Application>Microsoft Macintosh PowerPoint</Application>
  <PresentationFormat>宽屏</PresentationFormat>
  <Paragraphs>204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1" baseType="lpstr">
      <vt:lpstr>等线</vt:lpstr>
      <vt:lpstr>等线 Light</vt:lpstr>
      <vt:lpstr>微软雅黑</vt:lpstr>
      <vt:lpstr>Arial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教学课件</dc:title>
  <dc:creator>第一PPT</dc:creator>
  <cp:keywords>www.1ppt.com</cp:keywords>
  <cp:lastModifiedBy>薛景</cp:lastModifiedBy>
  <cp:revision>676</cp:revision>
  <dcterms:created xsi:type="dcterms:W3CDTF">2015-12-01T09:06:39Z</dcterms:created>
  <dcterms:modified xsi:type="dcterms:W3CDTF">2021-08-16T03:06:54Z</dcterms:modified>
</cp:coreProperties>
</file>